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1" r:id="rId1"/>
  </p:sldMasterIdLst>
  <p:sldIdLst>
    <p:sldId id="256" r:id="rId2"/>
    <p:sldId id="257" r:id="rId3"/>
    <p:sldId id="264" r:id="rId4"/>
    <p:sldId id="298" r:id="rId5"/>
    <p:sldId id="299" r:id="rId6"/>
    <p:sldId id="301" r:id="rId7"/>
    <p:sldId id="302" r:id="rId8"/>
    <p:sldId id="303" r:id="rId9"/>
    <p:sldId id="304" r:id="rId10"/>
    <p:sldId id="305" r:id="rId11"/>
    <p:sldId id="281" r:id="rId12"/>
    <p:sldId id="279"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AAAAAA" initials="AA" lastIdx="1" clrIdx="0">
    <p:extLst>
      <p:ext uri="{19B8F6BF-5375-455C-9EA6-DF929625EA0E}">
        <p15:presenceInfo xmlns:p15="http://schemas.microsoft.com/office/powerpoint/2012/main" userId="ASUS  AAAAA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D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564"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3809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57761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93450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06965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489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7693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28582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8593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5967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t>‹#›</a:t>
            </a:fld>
            <a:endParaRPr lang="en-US" dirty="0"/>
          </a:p>
        </p:txBody>
      </p:sp>
    </p:spTree>
    <p:extLst>
      <p:ext uri="{BB962C8B-B14F-4D97-AF65-F5344CB8AC3E}">
        <p14:creationId xmlns:p14="http://schemas.microsoft.com/office/powerpoint/2010/main" val="3338271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75031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D22F896-40B5-4ADD-8801-0D06FADFA09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24110"/>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43799" y="2576969"/>
            <a:ext cx="10058400" cy="1143000"/>
          </a:xfrm>
        </p:spPr>
        <p:txBody>
          <a:bodyPr>
            <a:normAutofit/>
          </a:bodyPr>
          <a:lstStyle/>
          <a:p>
            <a:pPr algn="ctr"/>
            <a:r>
              <a:rPr lang="en-US" sz="6600" dirty="0" smtClean="0">
                <a:solidFill>
                  <a:schemeClr val="tx1">
                    <a:lumMod val="95000"/>
                    <a:lumOff val="5000"/>
                  </a:schemeClr>
                </a:solidFill>
                <a:latin typeface="Times New Roman" panose="02020603050405020304" pitchFamily="18" charset="0"/>
                <a:cs typeface="Times New Roman" panose="02020603050405020304" pitchFamily="18" charset="0"/>
              </a:rPr>
              <a:t>SIGUR</a:t>
            </a:r>
            <a:r>
              <a:rPr lang="ro-RO" sz="6600" dirty="0" smtClean="0">
                <a:solidFill>
                  <a:schemeClr val="tx1">
                    <a:lumMod val="95000"/>
                    <a:lumOff val="5000"/>
                  </a:schemeClr>
                </a:solidFill>
                <a:latin typeface="Times New Roman" panose="02020603050405020304" pitchFamily="18" charset="0"/>
                <a:cs typeface="Times New Roman" panose="02020603050405020304" pitchFamily="18" charset="0"/>
              </a:rPr>
              <a:t>anța în școli</a:t>
            </a:r>
            <a:endParaRPr lang="en-US" sz="66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143693" y="247997"/>
            <a:ext cx="35792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4171950" algn="r"/>
                <a:tab pos="5943600" algn="r"/>
              </a:tabLst>
            </a:pPr>
            <a:r>
              <a:rPr kumimoji="0" lang="en-US" altLang="en-US"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ro-RO" altLang="en-US"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ROMÂNIA                                                                                            </a:t>
            </a:r>
          </a:p>
          <a:p>
            <a:pPr marL="0" marR="0" lvl="0" indent="0" algn="l" defTabSz="914400" rtl="0" eaLnBrk="0" fontAlgn="base" latinLnBrk="0" hangingPunct="0">
              <a:lnSpc>
                <a:spcPct val="100000"/>
              </a:lnSpc>
              <a:spcBef>
                <a:spcPct val="0"/>
              </a:spcBef>
              <a:spcAft>
                <a:spcPct val="0"/>
              </a:spcAft>
              <a:buClrTx/>
              <a:buSzTx/>
              <a:buFontTx/>
              <a:buNone/>
              <a:tabLst>
                <a:tab pos="2971800" algn="ctr"/>
                <a:tab pos="4171950" algn="r"/>
                <a:tab pos="5943600" algn="r"/>
              </a:tabLst>
            </a:pPr>
            <a:r>
              <a:rPr lang="en-US" altLang="en-US" sz="12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1200" b="1"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MINISTERUL AFACERILOR INTERNE</a:t>
            </a:r>
            <a:r>
              <a:rPr kumimoji="0" lang="en-US" altLang="en-US" sz="1200" b="0" i="0" u="none" strike="noStrike" cap="none" normalizeH="0" baseline="0" dirty="0" smtClean="0">
                <a:ln>
                  <a:noFill/>
                </a:ln>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en-US" altLang="en-US" sz="1200" b="0" i="0" u="none" strike="noStrike" cap="none" normalizeH="0" baseline="0" dirty="0" smtClean="0">
              <a:ln>
                <a:noFill/>
              </a:ln>
              <a:solidFill>
                <a:schemeClr val="tx1"/>
              </a:solidFill>
              <a:effectLst/>
            </a:endParaRP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736" y="709662"/>
            <a:ext cx="1587136" cy="8999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459561" y="1519410"/>
            <a:ext cx="4980018"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219575" algn="l"/>
              </a:tabLst>
              <a:defRPr>
                <a:solidFill>
                  <a:schemeClr val="tx1"/>
                </a:solidFill>
                <a:latin typeface="Arial" panose="020B0604020202020204" pitchFamily="34" charset="0"/>
              </a:defRPr>
            </a:lvl1pPr>
            <a:lvl2pPr eaLnBrk="0" fontAlgn="base" hangingPunct="0">
              <a:spcBef>
                <a:spcPct val="0"/>
              </a:spcBef>
              <a:spcAft>
                <a:spcPct val="0"/>
              </a:spcAft>
              <a:tabLst>
                <a:tab pos="4219575" algn="l"/>
              </a:tabLst>
              <a:defRPr>
                <a:solidFill>
                  <a:schemeClr val="tx1"/>
                </a:solidFill>
                <a:latin typeface="Arial" panose="020B0604020202020204" pitchFamily="34" charset="0"/>
              </a:defRPr>
            </a:lvl2pPr>
            <a:lvl3pPr eaLnBrk="0" fontAlgn="base" hangingPunct="0">
              <a:spcBef>
                <a:spcPct val="0"/>
              </a:spcBef>
              <a:spcAft>
                <a:spcPct val="0"/>
              </a:spcAft>
              <a:tabLst>
                <a:tab pos="4219575" algn="l"/>
              </a:tabLst>
              <a:defRPr>
                <a:solidFill>
                  <a:schemeClr val="tx1"/>
                </a:solidFill>
                <a:latin typeface="Arial" panose="020B0604020202020204" pitchFamily="34" charset="0"/>
              </a:defRPr>
            </a:lvl3pPr>
            <a:lvl4pPr eaLnBrk="0" fontAlgn="base" hangingPunct="0">
              <a:spcBef>
                <a:spcPct val="0"/>
              </a:spcBef>
              <a:spcAft>
                <a:spcPct val="0"/>
              </a:spcAft>
              <a:tabLst>
                <a:tab pos="4219575" algn="l"/>
              </a:tabLst>
              <a:defRPr>
                <a:solidFill>
                  <a:schemeClr val="tx1"/>
                </a:solidFill>
                <a:latin typeface="Arial" panose="020B0604020202020204" pitchFamily="34" charset="0"/>
              </a:defRPr>
            </a:lvl4pPr>
            <a:lvl5pPr eaLnBrk="0" fontAlgn="base" hangingPunct="0">
              <a:spcBef>
                <a:spcPct val="0"/>
              </a:spcBef>
              <a:spcAft>
                <a:spcPct val="0"/>
              </a:spcAft>
              <a:tabLst>
                <a:tab pos="4219575" algn="l"/>
              </a:tabLst>
              <a:defRPr>
                <a:solidFill>
                  <a:schemeClr val="tx1"/>
                </a:solidFill>
                <a:latin typeface="Arial" panose="020B0604020202020204" pitchFamily="34" charset="0"/>
              </a:defRPr>
            </a:lvl5pPr>
            <a:lvl6pPr eaLnBrk="0" fontAlgn="base" hangingPunct="0">
              <a:spcBef>
                <a:spcPct val="0"/>
              </a:spcBef>
              <a:spcAft>
                <a:spcPct val="0"/>
              </a:spcAft>
              <a:tabLst>
                <a:tab pos="4219575" algn="l"/>
              </a:tabLst>
              <a:defRPr>
                <a:solidFill>
                  <a:schemeClr val="tx1"/>
                </a:solidFill>
                <a:latin typeface="Arial" panose="020B0604020202020204" pitchFamily="34" charset="0"/>
              </a:defRPr>
            </a:lvl6pPr>
            <a:lvl7pPr eaLnBrk="0" fontAlgn="base" hangingPunct="0">
              <a:spcBef>
                <a:spcPct val="0"/>
              </a:spcBef>
              <a:spcAft>
                <a:spcPct val="0"/>
              </a:spcAft>
              <a:tabLst>
                <a:tab pos="4219575" algn="l"/>
              </a:tabLst>
              <a:defRPr>
                <a:solidFill>
                  <a:schemeClr val="tx1"/>
                </a:solidFill>
                <a:latin typeface="Arial" panose="020B0604020202020204" pitchFamily="34" charset="0"/>
              </a:defRPr>
            </a:lvl7pPr>
            <a:lvl8pPr eaLnBrk="0" fontAlgn="base" hangingPunct="0">
              <a:spcBef>
                <a:spcPct val="0"/>
              </a:spcBef>
              <a:spcAft>
                <a:spcPct val="0"/>
              </a:spcAft>
              <a:tabLst>
                <a:tab pos="4219575" algn="l"/>
              </a:tabLst>
              <a:defRPr>
                <a:solidFill>
                  <a:schemeClr val="tx1"/>
                </a:solidFill>
                <a:latin typeface="Arial" panose="020B0604020202020204" pitchFamily="34" charset="0"/>
              </a:defRPr>
            </a:lvl8pPr>
            <a:lvl9pPr eaLnBrk="0" fontAlgn="base" hangingPunct="0">
              <a:spcBef>
                <a:spcPct val="0"/>
              </a:spcBef>
              <a:spcAft>
                <a:spcPct val="0"/>
              </a:spcAft>
              <a:tabLst>
                <a:tab pos="42195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219575" algn="l"/>
              </a:tabLst>
            </a:pPr>
            <a:r>
              <a:rPr kumimoji="0" lang="en-US" altLang="en-US" sz="1100" b="0" i="0" u="none" strike="noStrike" cap="none" normalizeH="0" baseline="0" dirty="0" smtClean="0">
                <a:ln>
                  <a:noFill/>
                </a:ln>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11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tab pos="4219575" algn="l"/>
              </a:tabLst>
            </a:pP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INSPECTORATUL GENERAL AL POLIȚIEI ROMÂNE</a:t>
            </a:r>
            <a:endParaRPr kumimoji="0" lang="en-US" altLang="en-US"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219575" algn="l"/>
              </a:tabLst>
            </a:pP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ro-RO"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DIRECȚIA SIGURANȚA ȘCOLARĂ</a:t>
            </a:r>
            <a:r>
              <a:rPr kumimoji="0" lang="en-US" altLang="en-US" sz="1100" b="0" i="0" u="none" strike="noStrike" cap="none" normalizeH="0" baseline="0" dirty="0" smtClean="0">
                <a:ln>
                  <a:noFill/>
                </a:ln>
                <a:solidFill>
                  <a:srgbClr val="0D0D0D"/>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 name="TextBox 5"/>
          <p:cNvSpPr txBox="1"/>
          <p:nvPr/>
        </p:nvSpPr>
        <p:spPr>
          <a:xfrm>
            <a:off x="7779929" y="5146262"/>
            <a:ext cx="4702628" cy="646331"/>
          </a:xfrm>
          <a:prstGeom prst="rect">
            <a:avLst/>
          </a:prstGeom>
          <a:noFill/>
        </p:spPr>
        <p:txBody>
          <a:bodyPr wrap="square" rtlCol="0">
            <a:spAutoFit/>
          </a:bodyPr>
          <a:lstStyle/>
          <a:p>
            <a:r>
              <a:rPr lang="ro-RO" i="1" dirty="0" smtClean="0"/>
              <a:t>                           </a:t>
            </a:r>
            <a:r>
              <a:rPr lang="ro-RO" sz="1700" i="1" dirty="0" smtClean="0">
                <a:latin typeface="Times New Roman" panose="02020603050405020304" pitchFamily="18" charset="0"/>
                <a:cs typeface="Times New Roman" panose="02020603050405020304" pitchFamily="18" charset="0"/>
              </a:rPr>
              <a:t>Subinspector</a:t>
            </a:r>
            <a:r>
              <a:rPr lang="en-US" sz="1700" i="1" dirty="0" smtClean="0">
                <a:latin typeface="Times New Roman" panose="02020603050405020304" pitchFamily="18" charset="0"/>
                <a:cs typeface="Times New Roman" panose="02020603050405020304" pitchFamily="18" charset="0"/>
              </a:rPr>
              <a:t> </a:t>
            </a:r>
            <a:r>
              <a:rPr lang="ro-RO" sz="1700" i="1" dirty="0" smtClean="0">
                <a:latin typeface="Times New Roman" panose="02020603050405020304" pitchFamily="18" charset="0"/>
                <a:cs typeface="Times New Roman" panose="02020603050405020304" pitchFamily="18" charset="0"/>
              </a:rPr>
              <a:t>de poliție:</a:t>
            </a:r>
          </a:p>
          <a:p>
            <a:pPr algn="ct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     </a:t>
            </a:r>
            <a:r>
              <a:rPr lang="ro-RO" b="1" dirty="0" smtClean="0">
                <a:latin typeface="Times New Roman" panose="02020603050405020304" pitchFamily="18" charset="0"/>
                <a:cs typeface="Times New Roman" panose="02020603050405020304" pitchFamily="18" charset="0"/>
              </a:rPr>
              <a:t>REVNIC Romana-Roxana</a:t>
            </a:r>
          </a:p>
        </p:txBody>
      </p:sp>
      <p:sp>
        <p:nvSpPr>
          <p:cNvPr id="2" name="TextBox 1"/>
          <p:cNvSpPr txBox="1"/>
          <p:nvPr/>
        </p:nvSpPr>
        <p:spPr>
          <a:xfrm>
            <a:off x="2329551" y="3784162"/>
            <a:ext cx="8108493" cy="584775"/>
          </a:xfrm>
          <a:prstGeom prst="rect">
            <a:avLst/>
          </a:prstGeom>
          <a:noFill/>
        </p:spPr>
        <p:txBody>
          <a:bodyPr wrap="square" rtlCol="0">
            <a:spAutoFit/>
          </a:bodyPr>
          <a:lstStyle/>
          <a:p>
            <a:r>
              <a:rPr lang="en-US" sz="3200" dirty="0" smtClean="0">
                <a:latin typeface="Times New Roman" panose="02020603050405020304" pitchFamily="18" charset="0"/>
                <a:cs typeface="Times New Roman" panose="02020603050405020304" pitchFamily="18" charset="0"/>
              </a:rPr>
              <a:t>IA </a:t>
            </a:r>
            <a:r>
              <a:rPr lang="en-US" sz="3200" b="1" dirty="0" smtClean="0">
                <a:latin typeface="Times New Roman" panose="02020603050405020304" pitchFamily="18" charset="0"/>
                <a:cs typeface="Times New Roman" panose="02020603050405020304" pitchFamily="18" charset="0"/>
              </a:rPr>
              <a:t>ATITUDINE</a:t>
            </a:r>
            <a:r>
              <a:rPr lang="en-US" sz="3200" dirty="0" smtClean="0">
                <a:latin typeface="Times New Roman" panose="02020603050405020304" pitchFamily="18" charset="0"/>
                <a:cs typeface="Times New Roman" panose="02020603050405020304" pitchFamily="18" charset="0"/>
              </a:rPr>
              <a:t>, spune </a:t>
            </a:r>
            <a:r>
              <a:rPr lang="en-US" sz="3200" dirty="0" smtClean="0">
                <a:solidFill>
                  <a:srgbClr val="FF0000"/>
                </a:solidFill>
                <a:latin typeface="Times New Roman" panose="02020603050405020304" pitchFamily="18" charset="0"/>
                <a:cs typeface="Times New Roman" panose="02020603050405020304" pitchFamily="18" charset="0"/>
              </a:rPr>
              <a:t>STOP VIOLEN</a:t>
            </a:r>
            <a:r>
              <a:rPr lang="ro-RO" sz="3200" dirty="0" smtClean="0">
                <a:solidFill>
                  <a:srgbClr val="FF0000"/>
                </a:solidFill>
                <a:latin typeface="Times New Roman" panose="02020603050405020304" pitchFamily="18" charset="0"/>
                <a:cs typeface="Times New Roman" panose="02020603050405020304" pitchFamily="18" charset="0"/>
              </a:rPr>
              <a:t>ȚEI</a:t>
            </a:r>
            <a:r>
              <a:rPr lang="ro-RO" sz="3200" dirty="0" smtClean="0">
                <a:solidFill>
                  <a:srgbClr val="FF0000"/>
                </a:solidFill>
              </a:rPr>
              <a:t>!</a:t>
            </a:r>
            <a:endParaRPr lang="en-US" sz="3200" dirty="0">
              <a:solidFill>
                <a:srgbClr val="FF0000"/>
              </a:solidFill>
            </a:endParaRPr>
          </a:p>
        </p:txBody>
      </p:sp>
    </p:spTree>
    <p:extLst>
      <p:ext uri="{BB962C8B-B14F-4D97-AF65-F5344CB8AC3E}">
        <p14:creationId xmlns:p14="http://schemas.microsoft.com/office/powerpoint/2010/main" val="646777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ded Corner 3"/>
          <p:cNvSpPr/>
          <p:nvPr/>
        </p:nvSpPr>
        <p:spPr>
          <a:xfrm rot="20201196">
            <a:off x="906162" y="759379"/>
            <a:ext cx="3945925" cy="3797643"/>
          </a:xfrm>
          <a:prstGeom prst="foldedCorne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o-RO" dirty="0" smtClean="0"/>
              <a:t>Răspunsuri:</a:t>
            </a:r>
            <a:endParaRPr lang="ro-RO" dirty="0"/>
          </a:p>
          <a:p>
            <a:pPr marL="342900" indent="-342900" algn="ctr">
              <a:buAutoNum type="arabicPeriod"/>
            </a:pPr>
            <a:r>
              <a:rPr lang="ro-RO" dirty="0" smtClean="0"/>
              <a:t>b</a:t>
            </a:r>
          </a:p>
          <a:p>
            <a:pPr marL="342900" indent="-342900" algn="ctr">
              <a:buAutoNum type="arabicPeriod"/>
            </a:pPr>
            <a:r>
              <a:rPr lang="ro-RO" dirty="0" smtClean="0"/>
              <a:t>c</a:t>
            </a:r>
          </a:p>
          <a:p>
            <a:pPr marL="342900" indent="-342900" algn="ctr">
              <a:buAutoNum type="arabicPeriod"/>
            </a:pPr>
            <a:r>
              <a:rPr lang="ro-RO" dirty="0" smtClean="0"/>
              <a:t>b</a:t>
            </a:r>
          </a:p>
          <a:p>
            <a:pPr marL="342900" indent="-342900" algn="ctr">
              <a:buAutoNum type="arabicPeriod"/>
            </a:pPr>
            <a:r>
              <a:rPr lang="ro-RO" dirty="0" smtClean="0"/>
              <a:t>c</a:t>
            </a:r>
          </a:p>
          <a:p>
            <a:pPr marL="342900" indent="-342900" algn="ctr">
              <a:buAutoNum type="arabicPeriod"/>
            </a:pPr>
            <a:r>
              <a:rPr lang="ro-RO" dirty="0" smtClean="0"/>
              <a:t>a</a:t>
            </a:r>
          </a:p>
          <a:p>
            <a:pPr marL="342900" indent="-342900" algn="ctr">
              <a:buAutoNum type="arabicPeriod"/>
            </a:pPr>
            <a:r>
              <a:rPr lang="ro-RO" dirty="0" smtClean="0"/>
              <a:t>b</a:t>
            </a:r>
          </a:p>
          <a:p>
            <a:pPr marL="342900" indent="-342900" algn="ctr">
              <a:buAutoNum type="arabicPeriod"/>
            </a:pPr>
            <a:r>
              <a:rPr lang="ro-RO" dirty="0" smtClean="0"/>
              <a:t>c</a:t>
            </a:r>
          </a:p>
          <a:p>
            <a:pPr marL="342900" indent="-342900" algn="ctr">
              <a:buAutoNum type="arabicPeriod"/>
            </a:pPr>
            <a:r>
              <a:rPr lang="ro-RO" dirty="0"/>
              <a:t>a</a:t>
            </a:r>
            <a:endParaRPr lang="ro-RO"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6806" y="601079"/>
            <a:ext cx="1381127" cy="1473962"/>
          </a:xfrm>
          <a:prstGeom prst="rect">
            <a:avLst/>
          </a:prstGeom>
        </p:spPr>
      </p:pic>
      <p:sp>
        <p:nvSpPr>
          <p:cNvPr id="6" name="TextBox 5"/>
          <p:cNvSpPr txBox="1"/>
          <p:nvPr/>
        </p:nvSpPr>
        <p:spPr>
          <a:xfrm>
            <a:off x="5442481" y="2577549"/>
            <a:ext cx="4341341" cy="830997"/>
          </a:xfrm>
          <a:prstGeom prst="rect">
            <a:avLst/>
          </a:prstGeom>
          <a:noFill/>
        </p:spPr>
        <p:txBody>
          <a:bodyPr wrap="square" rtlCol="0">
            <a:spAutoFit/>
          </a:bodyPr>
          <a:lstStyle/>
          <a:p>
            <a:r>
              <a:rPr lang="ro-RO" sz="4800" dirty="0" smtClean="0">
                <a:solidFill>
                  <a:srgbClr val="FF0000"/>
                </a:solidFill>
                <a:latin typeface="Times New Roman" panose="02020603050405020304" pitchFamily="18" charset="0"/>
                <a:cs typeface="Times New Roman" panose="02020603050405020304" pitchFamily="18" charset="0"/>
              </a:rPr>
              <a:t>FELICITĂRI!</a:t>
            </a:r>
            <a:endParaRPr lang="en-US" sz="4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948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19022" y="2754489"/>
            <a:ext cx="7540978" cy="830997"/>
          </a:xfrm>
          <a:prstGeom prst="rect">
            <a:avLst/>
          </a:prstGeom>
          <a:noFill/>
        </p:spPr>
        <p:txBody>
          <a:bodyPr wrap="square" rtlCol="0">
            <a:spAutoFit/>
          </a:bodyPr>
          <a:lstStyle/>
          <a:p>
            <a:r>
              <a:rPr lang="ro-RO" sz="4800" dirty="0" smtClean="0">
                <a:latin typeface="Times New Roman" panose="02020603050405020304" pitchFamily="18" charset="0"/>
                <a:cs typeface="Times New Roman" panose="02020603050405020304" pitchFamily="18" charset="0"/>
              </a:rPr>
              <a:t>Vă mulțumim pentru atenție!</a:t>
            </a:r>
            <a:endParaRPr lang="en-US" sz="48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6357" y="3547555"/>
            <a:ext cx="2267306" cy="2267306"/>
          </a:xfrm>
          <a:prstGeom prst="rect">
            <a:avLst/>
          </a:prstGeom>
        </p:spPr>
      </p:pic>
    </p:spTree>
    <p:extLst>
      <p:ext uri="{BB962C8B-B14F-4D97-AF65-F5344CB8AC3E}">
        <p14:creationId xmlns:p14="http://schemas.microsoft.com/office/powerpoint/2010/main" val="12805471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3587" y="609600"/>
            <a:ext cx="11153345" cy="3108543"/>
          </a:xfrm>
          <a:prstGeom prst="rect">
            <a:avLst/>
          </a:prstGeom>
          <a:noFill/>
        </p:spPr>
        <p:txBody>
          <a:bodyPr wrap="square" rtlCol="0">
            <a:spAutoFit/>
          </a:bodyPr>
          <a:lstStyle/>
          <a:p>
            <a:endParaRPr lang="ro-RO" sz="1600" dirty="0" smtClean="0">
              <a:latin typeface="Times New Roman" panose="02020603050405020304" pitchFamily="18" charset="0"/>
              <a:cs typeface="Times New Roman" panose="02020603050405020304" pitchFamily="18" charset="0"/>
            </a:endParaRPr>
          </a:p>
          <a:p>
            <a:pPr algn="just"/>
            <a:r>
              <a:rPr lang="ro-RO" sz="3600" dirty="0" smtClean="0">
                <a:latin typeface="Times New Roman" panose="02020603050405020304" pitchFamily="18" charset="0"/>
                <a:cs typeface="Times New Roman" panose="02020603050405020304" pitchFamily="18" charset="0"/>
              </a:rPr>
              <a:t>Bibliografie:</a:t>
            </a:r>
          </a:p>
          <a:p>
            <a:pPr algn="just">
              <a:lnSpc>
                <a:spcPct val="150000"/>
              </a:lnSpc>
            </a:pPr>
            <a:endParaRPr lang="ro-RO" sz="1600" dirty="0">
              <a:latin typeface="Times New Roman" panose="02020603050405020304" pitchFamily="18" charset="0"/>
              <a:cs typeface="Times New Roman" panose="02020603050405020304" pitchFamily="18" charset="0"/>
            </a:endParaRPr>
          </a:p>
          <a:p>
            <a:pPr marL="228600" algn="just" defTabSz="404813">
              <a:lnSpc>
                <a:spcPct val="150000"/>
              </a:lnSpc>
            </a:pPr>
            <a:endParaRPr lang="ro-RO" sz="1600" dirty="0">
              <a:latin typeface="Times New Roman" panose="02020603050405020304" pitchFamily="18" charset="0"/>
              <a:cs typeface="Times New Roman" panose="02020603050405020304" pitchFamily="18" charset="0"/>
            </a:endParaRPr>
          </a:p>
          <a:p>
            <a:pPr marL="228600" algn="just" defTabSz="404813">
              <a:lnSpc>
                <a:spcPct val="150000"/>
              </a:lnSpc>
              <a:tabLst>
                <a:tab pos="169863" algn="l"/>
              </a:tabLst>
            </a:pPr>
            <a:r>
              <a:rPr lang="en-US" sz="1600" dirty="0" smtClean="0">
                <a:latin typeface="Times New Roman" panose="02020603050405020304" pitchFamily="18" charset="0"/>
                <a:cs typeface="Times New Roman" panose="02020603050405020304" pitchFamily="18" charset="0"/>
              </a:rPr>
              <a:t>		Olweus</a:t>
            </a:r>
            <a:r>
              <a:rPr lang="en-US" sz="1600" dirty="0">
                <a:latin typeface="Times New Roman" panose="02020603050405020304" pitchFamily="18" charset="0"/>
                <a:cs typeface="Times New Roman" panose="02020603050405020304" pitchFamily="18" charset="0"/>
              </a:rPr>
              <a:t>, D., Limber, S., &amp; Mihalic, S. F. (1999). </a:t>
            </a:r>
            <a:r>
              <a:rPr lang="en-US" sz="1600" i="1" dirty="0">
                <a:latin typeface="Times New Roman" panose="02020603050405020304" pitchFamily="18" charset="0"/>
                <a:cs typeface="Times New Roman" panose="02020603050405020304" pitchFamily="18" charset="0"/>
              </a:rPr>
              <a:t>Blueprints for violence prevention, book nine: Bullying prevention </a:t>
            </a:r>
            <a:r>
              <a:rPr lang="ro-RO" sz="1600" i="1" dirty="0" smtClean="0">
                <a:latin typeface="Times New Roman" panose="02020603050405020304" pitchFamily="18" charset="0"/>
                <a:cs typeface="Times New Roman" panose="02020603050405020304" pitchFamily="18" charset="0"/>
              </a:rPr>
              <a:t>             	</a:t>
            </a:r>
            <a:endParaRPr lang="en-US" sz="1600" i="1" dirty="0">
              <a:latin typeface="Times New Roman" panose="02020603050405020304" pitchFamily="18" charset="0"/>
              <a:cs typeface="Times New Roman" panose="02020603050405020304" pitchFamily="18" charset="0"/>
            </a:endParaRPr>
          </a:p>
          <a:p>
            <a:pPr marL="228600" algn="just" defTabSz="404813">
              <a:lnSpc>
                <a:spcPct val="150000"/>
              </a:lnSpc>
              <a:tabLst>
                <a:tab pos="169863" algn="l"/>
              </a:tabLst>
            </a:pPr>
            <a:r>
              <a:rPr lang="en-US" sz="1600" i="1" dirty="0" smtClean="0">
                <a:latin typeface="Times New Roman" panose="02020603050405020304" pitchFamily="18" charset="0"/>
                <a:cs typeface="Times New Roman" panose="02020603050405020304" pitchFamily="18" charset="0"/>
              </a:rPr>
              <a:t>program</a:t>
            </a:r>
            <a:r>
              <a:rPr lang="en-US" sz="1600" i="1" dirty="0">
                <a:latin typeface="Times New Roman" panose="02020603050405020304" pitchFamily="18" charset="0"/>
                <a:cs typeface="Times New Roman" panose="02020603050405020304" pitchFamily="18" charset="0"/>
              </a:rPr>
              <a:t>. Boulder, CO: Center for the Study and Prevention of </a:t>
            </a:r>
            <a:r>
              <a:rPr lang="en-US" sz="1600" i="1" dirty="0" smtClean="0">
                <a:latin typeface="Times New Roman" panose="02020603050405020304" pitchFamily="18" charset="0"/>
                <a:cs typeface="Times New Roman" panose="02020603050405020304" pitchFamily="18" charset="0"/>
              </a:rPr>
              <a:t>Violence</a:t>
            </a:r>
            <a:r>
              <a:rPr lang="ro-RO" sz="1600" dirty="0" smtClean="0">
                <a:latin typeface="Times New Roman" panose="02020603050405020304" pitchFamily="18" charset="0"/>
                <a:cs typeface="Times New Roman" panose="02020603050405020304" pitchFamily="18" charset="0"/>
              </a:rPr>
              <a:t>.</a:t>
            </a:r>
            <a:endParaRPr lang="en-US" sz="1600" dirty="0" smtClean="0">
              <a:latin typeface="Times New Roman" panose="02020603050405020304" pitchFamily="18" charset="0"/>
              <a:cs typeface="Times New Roman" panose="02020603050405020304" pitchFamily="18" charset="0"/>
            </a:endParaRPr>
          </a:p>
          <a:p>
            <a:pPr marL="228600" algn="just" defTabSz="404813">
              <a:lnSpc>
                <a:spcPct val="150000"/>
              </a:lnSpc>
              <a:tabLst>
                <a:tab pos="169863" algn="l"/>
              </a:tabLst>
            </a:pPr>
            <a:r>
              <a:rPr lang="en-US" sz="1600" dirty="0" smtClean="0">
                <a:latin typeface="Times New Roman" panose="02020603050405020304" pitchFamily="18" charset="0"/>
                <a:cs typeface="Times New Roman" panose="02020603050405020304" pitchFamily="18" charset="0"/>
              </a:rPr>
              <a:t>		Owens</a:t>
            </a:r>
            <a:r>
              <a:rPr lang="en-US" sz="1600" dirty="0">
                <a:latin typeface="Times New Roman" panose="02020603050405020304" pitchFamily="18" charset="0"/>
                <a:cs typeface="Times New Roman" panose="02020603050405020304" pitchFamily="18" charset="0"/>
              </a:rPr>
              <a:t>, L., Skrzypiec, G., &amp; Wadham, B. (2014). </a:t>
            </a:r>
            <a:r>
              <a:rPr lang="en-US" sz="1600" i="1" dirty="0">
                <a:latin typeface="Times New Roman" panose="02020603050405020304" pitchFamily="18" charset="0"/>
                <a:cs typeface="Times New Roman" panose="02020603050405020304" pitchFamily="18" charset="0"/>
              </a:rPr>
              <a:t>Thinking patterns, victimisation and bullying among </a:t>
            </a:r>
            <a:r>
              <a:rPr lang="en-US" sz="1600" i="1" dirty="0" smtClean="0">
                <a:latin typeface="Times New Roman" panose="02020603050405020304" pitchFamily="18" charset="0"/>
                <a:cs typeface="Times New Roman" panose="02020603050405020304" pitchFamily="18" charset="0"/>
              </a:rPr>
              <a:t>adolescents </a:t>
            </a:r>
          </a:p>
          <a:p>
            <a:pPr marL="228600" algn="just" defTabSz="404813">
              <a:lnSpc>
                <a:spcPct val="150000"/>
              </a:lnSpc>
              <a:tabLst>
                <a:tab pos="169863" algn="l"/>
              </a:tabLst>
            </a:pPr>
            <a:r>
              <a:rPr lang="en-US" sz="1600" i="1" dirty="0" smtClean="0">
                <a:latin typeface="Times New Roman" panose="02020603050405020304" pitchFamily="18" charset="0"/>
                <a:cs typeface="Times New Roman" panose="02020603050405020304" pitchFamily="18" charset="0"/>
              </a:rPr>
              <a:t>in </a:t>
            </a:r>
            <a:r>
              <a:rPr lang="en-US" sz="1600" i="1" dirty="0">
                <a:latin typeface="Times New Roman" panose="02020603050405020304" pitchFamily="18" charset="0"/>
                <a:cs typeface="Times New Roman" panose="02020603050405020304" pitchFamily="18" charset="0"/>
              </a:rPr>
              <a:t>a South Australian metropolitan secondary school. International Journal of Adolescence </a:t>
            </a:r>
            <a:r>
              <a:rPr lang="ro-RO" sz="1600" i="1" dirty="0" smtClean="0">
                <a:latin typeface="Times New Roman" panose="02020603050405020304" pitchFamily="18" charset="0"/>
                <a:cs typeface="Times New Roman" panose="02020603050405020304" pitchFamily="18" charset="0"/>
              </a:rPr>
              <a:t> </a:t>
            </a:r>
            <a:r>
              <a:rPr lang="en-US" sz="1600" i="1" dirty="0" smtClean="0">
                <a:latin typeface="Times New Roman" panose="02020603050405020304" pitchFamily="18" charset="0"/>
                <a:cs typeface="Times New Roman" panose="02020603050405020304" pitchFamily="18" charset="0"/>
              </a:rPr>
              <a:t>and </a:t>
            </a:r>
            <a:r>
              <a:rPr lang="en-US" sz="1600" i="1" dirty="0">
                <a:latin typeface="Times New Roman" panose="02020603050405020304" pitchFamily="18" charset="0"/>
                <a:cs typeface="Times New Roman" panose="02020603050405020304" pitchFamily="18" charset="0"/>
              </a:rPr>
              <a:t>Youth</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19</a:t>
            </a:r>
            <a:r>
              <a:rPr lang="ro-RO"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2), </a:t>
            </a:r>
            <a:r>
              <a:rPr lang="en-US" sz="1600" dirty="0" smtClean="0">
                <a:latin typeface="Times New Roman" panose="02020603050405020304" pitchFamily="18" charset="0"/>
                <a:cs typeface="Times New Roman" panose="02020603050405020304" pitchFamily="18" charset="0"/>
              </a:rPr>
              <a:t>190-202</a:t>
            </a:r>
            <a:r>
              <a:rPr lang="ro-RO" sz="16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97950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3935" y="1265335"/>
            <a:ext cx="10332720" cy="6155531"/>
          </a:xfrm>
          <a:prstGeom prst="rect">
            <a:avLst/>
          </a:prstGeom>
          <a:noFill/>
        </p:spPr>
        <p:txBody>
          <a:bodyPr wrap="square" rtlCol="0">
            <a:spAutoFit/>
          </a:bodyPr>
          <a:lstStyle/>
          <a:p>
            <a:pPr algn="just"/>
            <a:r>
              <a:rPr lang="ro-RO" dirty="0" smtClean="0"/>
              <a:t>		</a:t>
            </a:r>
            <a:r>
              <a:rPr lang="ro-RO" sz="2400" i="1" dirty="0" smtClean="0">
                <a:latin typeface="Times New Roman" panose="02020603050405020304" pitchFamily="18" charset="0"/>
                <a:cs typeface="Times New Roman" panose="02020603050405020304" pitchFamily="18" charset="0"/>
              </a:rPr>
              <a:t>Direcția Siguranța Școlară </a:t>
            </a:r>
            <a:r>
              <a:rPr lang="ro-RO" sz="2400" dirty="0" smtClean="0">
                <a:latin typeface="Times New Roman" panose="02020603050405020304" pitchFamily="18" charset="0"/>
                <a:cs typeface="Times New Roman" panose="02020603050405020304" pitchFamily="18" charset="0"/>
              </a:rPr>
              <a:t>este unitatea operativă centrală cu atribuții în domeniul prevenirii și combaterii criminalității  în incinta și în zona adiacentă a unităților </a:t>
            </a:r>
            <a:r>
              <a:rPr lang="ro-RO" sz="2400" smtClean="0">
                <a:latin typeface="Times New Roman" panose="02020603050405020304" pitchFamily="18" charset="0"/>
                <a:cs typeface="Times New Roman" panose="02020603050405020304" pitchFamily="18" charset="0"/>
              </a:rPr>
              <a:t>de </a:t>
            </a:r>
            <a:r>
              <a:rPr lang="ro-RO" sz="2400" smtClean="0">
                <a:latin typeface="Times New Roman" panose="02020603050405020304" pitchFamily="18" charset="0"/>
                <a:cs typeface="Times New Roman" panose="02020603050405020304" pitchFamily="18" charset="0"/>
              </a:rPr>
              <a:t>învățământ</a:t>
            </a:r>
            <a:r>
              <a:rPr lang="ro-RO" sz="2400" dirty="0" smtClean="0">
                <a:latin typeface="Times New Roman" panose="02020603050405020304" pitchFamily="18" charset="0"/>
                <a:cs typeface="Times New Roman" panose="02020603050405020304" pitchFamily="18" charset="0"/>
              </a:rPr>
              <a:t>, în scopul creșterii gradului de siguranță a elevilor și a cadrelor didactice.</a:t>
            </a:r>
            <a:endParaRPr lang="en-US" sz="2400" dirty="0" smtClean="0">
              <a:latin typeface="Times New Roman" panose="02020603050405020304" pitchFamily="18" charset="0"/>
              <a:cs typeface="Times New Roman" panose="02020603050405020304" pitchFamily="18" charset="0"/>
            </a:endParaRPr>
          </a:p>
          <a:p>
            <a:pPr algn="just"/>
            <a:r>
              <a:rPr lang="ro-RO" sz="2400" dirty="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	Pentru îndeplinirea atribuțiilor de specialitate și funcționale, Direcția relaționează cu: </a:t>
            </a:r>
            <a:r>
              <a:rPr lang="ro-RO" sz="2400" i="1" dirty="0" smtClean="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Inspectoratele Școlare Județene (I</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S</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J</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Centrele Județene de Resurse și Asistență Educaționale (C</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J</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R</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E</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         					Centrul Municipiului București de Resurse și Asistență Educațională    					(C</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M</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B</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R</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E</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Administrația Națională a Penitenciarelor (A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N</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P</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Agenția Națională Împotriva Traficului de Persoane (A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N</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I</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T</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P</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Organizațiile de elevi;</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Asociațiile de părinți.</a:t>
            </a:r>
          </a:p>
          <a:p>
            <a:pPr algn="just"/>
            <a:r>
              <a:rPr lang="ro-RO" sz="2400" i="1" dirty="0">
                <a:latin typeface="Times New Roman" panose="02020603050405020304" pitchFamily="18" charset="0"/>
                <a:cs typeface="Times New Roman" panose="02020603050405020304" pitchFamily="18" charset="0"/>
              </a:rPr>
              <a:t> </a:t>
            </a:r>
            <a:r>
              <a:rPr lang="ro-RO" sz="2400" i="1" dirty="0" smtClean="0">
                <a:latin typeface="Times New Roman" panose="02020603050405020304" pitchFamily="18" charset="0"/>
                <a:cs typeface="Times New Roman" panose="02020603050405020304" pitchFamily="18" charset="0"/>
              </a:rPr>
              <a:t>                         </a:t>
            </a:r>
          </a:p>
          <a:p>
            <a:pPr algn="just"/>
            <a:endParaRPr lang="ro-RO" sz="2400" i="1" dirty="0" smtClean="0">
              <a:latin typeface="Times New Roman" panose="02020603050405020304" pitchFamily="18" charset="0"/>
              <a:cs typeface="Times New Roman" panose="02020603050405020304" pitchFamily="18" charset="0"/>
            </a:endParaRPr>
          </a:p>
          <a:p>
            <a:pPr algn="just"/>
            <a:endParaRPr lang="ro-RO" sz="2400" i="1" dirty="0" smtClean="0">
              <a:latin typeface="Times New Roman" panose="02020603050405020304" pitchFamily="18" charset="0"/>
              <a:cs typeface="Times New Roman" panose="02020603050405020304" pitchFamily="18" charset="0"/>
            </a:endParaRPr>
          </a:p>
          <a:p>
            <a:pPr algn="just"/>
            <a:endParaRPr lang="ro-RO" sz="2400" i="1" dirty="0" smtClean="0">
              <a:latin typeface="Times New Roman" panose="02020603050405020304" pitchFamily="18" charset="0"/>
              <a:cs typeface="Times New Roman" panose="02020603050405020304" pitchFamily="18" charset="0"/>
            </a:endParaRPr>
          </a:p>
        </p:txBody>
      </p:sp>
      <p:sp>
        <p:nvSpPr>
          <p:cNvPr id="2" name="Rectangle 1"/>
          <p:cNvSpPr/>
          <p:nvPr/>
        </p:nvSpPr>
        <p:spPr>
          <a:xfrm>
            <a:off x="4125542" y="390557"/>
            <a:ext cx="4980851" cy="646331"/>
          </a:xfrm>
          <a:prstGeom prst="rect">
            <a:avLst/>
          </a:prstGeom>
        </p:spPr>
        <p:txBody>
          <a:bodyPr wrap="none">
            <a:spAutoFit/>
          </a:bodyPr>
          <a:lstStyle/>
          <a:p>
            <a:r>
              <a:rPr lang="ro-RO" sz="3600" dirty="0">
                <a:latin typeface="Times New Roman" panose="02020603050405020304" pitchFamily="18" charset="0"/>
                <a:cs typeface="Times New Roman" panose="02020603050405020304" pitchFamily="18" charset="0"/>
              </a:rPr>
              <a:t>Hai să ne </a:t>
            </a:r>
            <a:r>
              <a:rPr lang="ro-RO" sz="3600" dirty="0" smtClean="0">
                <a:latin typeface="Times New Roman" panose="02020603050405020304" pitchFamily="18" charset="0"/>
                <a:cs typeface="Times New Roman" panose="02020603050405020304" pitchFamily="18" charset="0"/>
              </a:rPr>
              <a:t>aducem aminte!</a:t>
            </a:r>
            <a:endParaRPr lang="en-US" sz="3600" dirty="0"/>
          </a:p>
        </p:txBody>
      </p:sp>
    </p:spTree>
    <p:extLst>
      <p:ext uri="{BB962C8B-B14F-4D97-AF65-F5344CB8AC3E}">
        <p14:creationId xmlns:p14="http://schemas.microsoft.com/office/powerpoint/2010/main" val="23089979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5040" y="765030"/>
            <a:ext cx="7733039" cy="707886"/>
          </a:xfrm>
          <a:prstGeom prst="rect">
            <a:avLst/>
          </a:prstGeom>
          <a:noFill/>
        </p:spPr>
        <p:txBody>
          <a:bodyPr wrap="square" rtlCol="0">
            <a:spAutoFit/>
          </a:bodyPr>
          <a:lstStyle/>
          <a:p>
            <a:r>
              <a:rPr lang="ro-RO" sz="4000" dirty="0" smtClean="0">
                <a:latin typeface="Times New Roman" panose="02020603050405020304" pitchFamily="18" charset="0"/>
                <a:cs typeface="Times New Roman" panose="02020603050405020304" pitchFamily="18" charset="0"/>
              </a:rPr>
              <a:t>Ce este </a:t>
            </a:r>
            <a:r>
              <a:rPr lang="en-US" sz="4000" dirty="0" smtClean="0">
                <a:latin typeface="Times New Roman" panose="02020603050405020304" pitchFamily="18" charset="0"/>
                <a:cs typeface="Times New Roman" panose="02020603050405020304" pitchFamily="18" charset="0"/>
              </a:rPr>
              <a:t>h</a:t>
            </a:r>
            <a:r>
              <a:rPr lang="ro-RO" sz="4000" dirty="0" smtClean="0">
                <a:latin typeface="Times New Roman" panose="02020603050405020304" pitchFamily="18" charset="0"/>
                <a:cs typeface="Times New Roman" panose="02020603050405020304" pitchFamily="18" charset="0"/>
              </a:rPr>
              <a:t>ărțuirea (bullyingul)?</a:t>
            </a:r>
            <a:endParaRPr lang="en-US" sz="4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42889" y="1614333"/>
            <a:ext cx="11452525" cy="1015663"/>
          </a:xfrm>
          <a:prstGeom prst="rect">
            <a:avLst/>
          </a:prstGeom>
          <a:noFill/>
        </p:spPr>
        <p:txBody>
          <a:bodyPr wrap="square" rtlCol="0">
            <a:spAutoFit/>
          </a:bodyPr>
          <a:lstStyle/>
          <a:p>
            <a:pPr algn="just"/>
            <a:r>
              <a:rPr lang="ro-RO" sz="2000" dirty="0" smtClean="0">
                <a:latin typeface="Times New Roman" panose="02020603050405020304" pitchFamily="18" charset="0"/>
                <a:cs typeface="Times New Roman" panose="02020603050405020304" pitchFamily="18" charset="0"/>
              </a:rPr>
              <a:t>	</a:t>
            </a:r>
          </a:p>
          <a:p>
            <a:pPr algn="just"/>
            <a:r>
              <a:rPr lang="ro-RO" sz="2000" dirty="0">
                <a:latin typeface="Times New Roman" panose="02020603050405020304" pitchFamily="18" charset="0"/>
                <a:cs typeface="Times New Roman" panose="02020603050405020304" pitchFamily="18" charset="0"/>
              </a:rPr>
              <a:t>	</a:t>
            </a:r>
            <a:endParaRPr lang="ro-RO" sz="2000" dirty="0" smtClean="0">
              <a:latin typeface="Times New Roman" panose="02020603050405020304" pitchFamily="18" charset="0"/>
              <a:cs typeface="Times New Roman" panose="02020603050405020304" pitchFamily="18" charset="0"/>
            </a:endParaRPr>
          </a:p>
          <a:p>
            <a:pPr algn="just"/>
            <a:r>
              <a:rPr lang="ro-RO" sz="2000" dirty="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9467" y="123284"/>
            <a:ext cx="2007203" cy="2142121"/>
          </a:xfrm>
          <a:prstGeom prst="rect">
            <a:avLst/>
          </a:prstGeom>
        </p:spPr>
      </p:pic>
      <p:sp>
        <p:nvSpPr>
          <p:cNvPr id="3" name="TextBox 2"/>
          <p:cNvSpPr txBox="1"/>
          <p:nvPr/>
        </p:nvSpPr>
        <p:spPr>
          <a:xfrm>
            <a:off x="356230" y="2265405"/>
            <a:ext cx="11479812" cy="3877985"/>
          </a:xfrm>
          <a:prstGeom prst="rect">
            <a:avLst/>
          </a:prstGeom>
          <a:noFill/>
        </p:spPr>
        <p:txBody>
          <a:bodyPr wrap="square" rtlCol="0">
            <a:spAutoFit/>
          </a:bodyPr>
          <a:lstStyle/>
          <a:p>
            <a:pPr algn="just"/>
            <a:r>
              <a:rPr lang="ro-RO"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Elena </a:t>
            </a:r>
            <a:r>
              <a:rPr lang="ro-RO" sz="2400" dirty="0">
                <a:latin typeface="Times New Roman" panose="02020603050405020304" pitchFamily="18" charset="0"/>
                <a:cs typeface="Times New Roman" panose="02020603050405020304" pitchFamily="18" charset="0"/>
              </a:rPr>
              <a:t>este inteligentă și ingenioasă. Ea este o fetiță prietenoasă și are un grup mare de prieteni</a:t>
            </a:r>
            <a:r>
              <a:rPr lang="ro-RO" sz="2400" dirty="0" smtClean="0">
                <a:latin typeface="Times New Roman" panose="02020603050405020304" pitchFamily="18" charset="0"/>
                <a:cs typeface="Times New Roman" panose="02020603050405020304" pitchFamily="18" charset="0"/>
              </a:rPr>
              <a:t>. Elenei îi place mult să fie șefă. Liviu, colegul de clasă al Elenei, este un copil mai timid și mai tăcut, iar Elena îl necăjește mereu. Ea îi face pe ceilalți colegi să râdă de </a:t>
            </a:r>
            <a:r>
              <a:rPr lang="en-US" sz="2400" dirty="0" smtClean="0">
                <a:latin typeface="Times New Roman" panose="02020603050405020304" pitchFamily="18" charset="0"/>
                <a:cs typeface="Times New Roman" panose="02020603050405020304" pitchFamily="18" charset="0"/>
              </a:rPr>
              <a:t>el</a:t>
            </a:r>
            <a:r>
              <a:rPr lang="ro-RO" sz="2400" dirty="0" smtClean="0">
                <a:latin typeface="Times New Roman" panose="02020603050405020304" pitchFamily="18" charset="0"/>
                <a:cs typeface="Times New Roman" panose="02020603050405020304" pitchFamily="18" charset="0"/>
              </a:rPr>
              <a:t> atunci când acesta greșește ceva. Liviu este foarte supărat și îi roagă pe colegi să înceteze </a:t>
            </a:r>
            <a:r>
              <a:rPr lang="en-US" sz="2400" dirty="0" smtClean="0">
                <a:latin typeface="Times New Roman" panose="02020603050405020304" pitchFamily="18" charset="0"/>
                <a:cs typeface="Times New Roman" panose="02020603050405020304" pitchFamily="18" charset="0"/>
              </a:rPr>
              <a:t>s</a:t>
            </a:r>
            <a:r>
              <a:rPr lang="ro-RO" sz="2400" dirty="0" smtClean="0">
                <a:latin typeface="Times New Roman" panose="02020603050405020304" pitchFamily="18" charset="0"/>
                <a:cs typeface="Times New Roman" panose="02020603050405020304" pitchFamily="18" charset="0"/>
              </a:rPr>
              <a:t>ă se mai poarte în acest fel cu el, dar Elena nici măcar nu ia în calcul posibilitatea de a-l lăsa în pace. Ea vrea să le arate celorlalți că este puternică și că poate să îi domine pe ceilalți, punându-l pe Liviu zilnic în situații neplăcute.</a:t>
            </a:r>
            <a:endParaRPr lang="ro-RO" sz="2400" dirty="0">
              <a:latin typeface="Times New Roman" panose="02020603050405020304" pitchFamily="18" charset="0"/>
              <a:cs typeface="Times New Roman" panose="02020603050405020304" pitchFamily="18" charset="0"/>
            </a:endParaRPr>
          </a:p>
          <a:p>
            <a:pPr algn="just"/>
            <a:r>
              <a:rPr lang="ro-RO"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Comportamentul Elenei față de Liviu ilustrează fenomenul de tip bullying.</a:t>
            </a:r>
          </a:p>
          <a:p>
            <a:pPr algn="just"/>
            <a:endParaRPr lang="ro-RO" dirty="0">
              <a:latin typeface="Times New Roman" panose="02020603050405020304" pitchFamily="18" charset="0"/>
              <a:cs typeface="Times New Roman" panose="02020603050405020304" pitchFamily="18" charset="0"/>
            </a:endParaRPr>
          </a:p>
          <a:p>
            <a:pPr algn="just"/>
            <a:r>
              <a:rPr lang="ro-RO"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0283955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799" y="1780050"/>
            <a:ext cx="11508259" cy="3416320"/>
          </a:xfrm>
          <a:prstGeom prst="rect">
            <a:avLst/>
          </a:prstGeom>
        </p:spPr>
        <p:txBody>
          <a:bodyPr wrap="square">
            <a:spAutoFit/>
          </a:bodyPr>
          <a:lstStyle/>
          <a:p>
            <a:pPr algn="just">
              <a:lnSpc>
                <a:spcPct val="150000"/>
              </a:lnSpc>
            </a:pPr>
            <a:r>
              <a:rPr lang="ro-RO" sz="2400" dirty="0" smtClean="0">
                <a:latin typeface="Times New Roman" panose="02020603050405020304" pitchFamily="18" charset="0"/>
                <a:cs typeface="Times New Roman" panose="02020603050405020304" pitchFamily="18" charset="0"/>
              </a:rPr>
              <a:t>		De-a lungul timpului</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 Liviu a fost pus în diferite situații neplăcute de către Elena, colega sa. Aceasta i-a vorbit urât, l-a împins la ora de sport și l-a exclus din discuțiile purtate la nivelul colectivului clasei. Toate aceste comportamente nepotrivite ale Elenei față de colegul său reprezintă </a:t>
            </a:r>
            <a:r>
              <a:rPr lang="en-US" sz="2400" dirty="0" smtClean="0">
                <a:latin typeface="Times New Roman" panose="02020603050405020304" pitchFamily="18" charset="0"/>
                <a:cs typeface="Times New Roman" panose="02020603050405020304" pitchFamily="18" charset="0"/>
              </a:rPr>
              <a:t>categorii</a:t>
            </a:r>
            <a:r>
              <a:rPr lang="ro-RO" sz="2400" dirty="0" smtClean="0">
                <a:latin typeface="Times New Roman" panose="02020603050405020304" pitchFamily="18" charset="0"/>
                <a:cs typeface="Times New Roman" panose="02020603050405020304" pitchFamily="18" charset="0"/>
              </a:rPr>
              <a:t> ale comportamentului de tip bullying. Astfel, identificăm următoarele forme ale acestui tip de comportament:  bullying verbal (</a:t>
            </a:r>
            <a:r>
              <a:rPr lang="ro-RO" sz="2400" dirty="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i-a vorbit urât</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 bullying fizic („l-a împins</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 și bullying socio-emoțional (</a:t>
            </a:r>
            <a:r>
              <a:rPr lang="ro-RO" sz="2400" dirty="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l-a exclus din discuții</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a:t>
            </a:r>
            <a:endParaRPr lang="ro-RO" sz="24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422507" y="498974"/>
            <a:ext cx="9577646" cy="1066892"/>
          </a:xfrm>
          <a:prstGeom prst="rect">
            <a:avLst/>
          </a:prstGeom>
        </p:spPr>
      </p:pic>
    </p:spTree>
    <p:extLst>
      <p:ext uri="{BB962C8B-B14F-4D97-AF65-F5344CB8AC3E}">
        <p14:creationId xmlns:p14="http://schemas.microsoft.com/office/powerpoint/2010/main" val="22196588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3427" y="460726"/>
            <a:ext cx="9086335" cy="1200329"/>
          </a:xfrm>
          <a:prstGeom prst="rect">
            <a:avLst/>
          </a:prstGeom>
          <a:noFill/>
        </p:spPr>
        <p:txBody>
          <a:bodyPr wrap="square" rtlCol="0">
            <a:spAutoFit/>
          </a:bodyPr>
          <a:lstStyle/>
          <a:p>
            <a:pPr algn="ctr"/>
            <a:r>
              <a:rPr lang="ro-RO" sz="3600" dirty="0" smtClean="0">
                <a:latin typeface="Times New Roman" panose="02020603050405020304" pitchFamily="18" charset="0"/>
                <a:cs typeface="Times New Roman" panose="02020603050405020304" pitchFamily="18" charset="0"/>
              </a:rPr>
              <a:t>Cum diferențiem fenomenul de tip bullying de o simplă ceartă?</a:t>
            </a:r>
            <a:endParaRPr lang="en-US" sz="36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848496" y="2136262"/>
            <a:ext cx="10715431" cy="1384995"/>
          </a:xfrm>
          <a:prstGeom prst="rect">
            <a:avLst/>
          </a:prstGeom>
          <a:noFill/>
        </p:spPr>
        <p:txBody>
          <a:bodyPr wrap="square" rtlCol="0">
            <a:spAutoFit/>
          </a:bodyPr>
          <a:lstStyle/>
          <a:p>
            <a:pPr algn="just"/>
            <a:r>
              <a:rPr lang="ro-RO" sz="2800" dirty="0" smtClean="0">
                <a:latin typeface="Times New Roman" panose="02020603050405020304" pitchFamily="18" charset="0"/>
                <a:cs typeface="Times New Roman" panose="02020603050405020304" pitchFamily="18" charset="0"/>
              </a:rPr>
              <a:t>	Considerăm că este vorba despre o simplă ceartă între cei doi colegi, în următoarea situație: Liviu i-ar fi zgâriat din greșeală bicicleta Elenei, iar aceasta, în semn de răzbunare, a început să râdă de el. </a:t>
            </a:r>
            <a:endParaRPr lang="en-US" sz="28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848496" y="3866072"/>
            <a:ext cx="1985320" cy="1459547"/>
          </a:xfrm>
          <a:prstGeom prst="rect">
            <a:avLst/>
          </a:prstGeom>
        </p:spPr>
      </p:pic>
      <p:sp>
        <p:nvSpPr>
          <p:cNvPr id="5" name="TextBox 4"/>
          <p:cNvSpPr txBox="1"/>
          <p:nvPr/>
        </p:nvSpPr>
        <p:spPr>
          <a:xfrm rot="20567283">
            <a:off x="1147313" y="4315758"/>
            <a:ext cx="1651874" cy="307777"/>
          </a:xfrm>
          <a:prstGeom prst="rect">
            <a:avLst/>
          </a:prstGeom>
          <a:noFill/>
        </p:spPr>
        <p:txBody>
          <a:bodyPr wrap="square" rtlCol="0">
            <a:spAutoFit/>
          </a:bodyPr>
          <a:lstStyle/>
          <a:p>
            <a:r>
              <a:rPr lang="ro-RO" sz="1400" b="1" dirty="0" smtClean="0">
                <a:solidFill>
                  <a:schemeClr val="bg1">
                    <a:lumMod val="95000"/>
                  </a:schemeClr>
                </a:solidFill>
                <a:latin typeface="Times New Roman" panose="02020603050405020304" pitchFamily="18" charset="0"/>
                <a:cs typeface="Times New Roman" panose="02020603050405020304" pitchFamily="18" charset="0"/>
              </a:rPr>
              <a:t>CONCLUZIE!!!</a:t>
            </a:r>
            <a:endParaRPr lang="en-US" sz="1400" b="1" dirty="0">
              <a:solidFill>
                <a:schemeClr val="bg1">
                  <a:lumMod val="95000"/>
                </a:schemeClr>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951344" y="3662891"/>
            <a:ext cx="7982464" cy="1938992"/>
          </a:xfrm>
          <a:prstGeom prst="rect">
            <a:avLst/>
          </a:prstGeom>
          <a:noFill/>
        </p:spPr>
        <p:txBody>
          <a:bodyPr wrap="square" rtlCol="0">
            <a:spAutoFit/>
          </a:bodyPr>
          <a:lstStyle/>
          <a:p>
            <a:pPr algn="just">
              <a:lnSpc>
                <a:spcPct val="150000"/>
              </a:lnSpc>
            </a:pPr>
            <a:r>
              <a:rPr lang="ro-RO" sz="2000" b="1" dirty="0" smtClean="0">
                <a:latin typeface="Times New Roman" panose="02020603050405020304" pitchFamily="18" charset="0"/>
                <a:cs typeface="Times New Roman" panose="02020603050405020304" pitchFamily="18" charset="0"/>
              </a:rPr>
              <a:t>În exemplul de mai sus, </a:t>
            </a:r>
            <a:r>
              <a:rPr lang="ro-RO" sz="2000" b="1" u="sng" dirty="0" smtClean="0">
                <a:latin typeface="Times New Roman" panose="02020603050405020304" pitchFamily="18" charset="0"/>
                <a:cs typeface="Times New Roman" panose="02020603050405020304" pitchFamily="18" charset="0"/>
              </a:rPr>
              <a:t>nu</a:t>
            </a:r>
            <a:r>
              <a:rPr lang="ro-RO" sz="2000" b="1" dirty="0" smtClean="0">
                <a:latin typeface="Times New Roman" panose="02020603050405020304" pitchFamily="18" charset="0"/>
                <a:cs typeface="Times New Roman" panose="02020603050405020304" pitchFamily="18" charset="0"/>
              </a:rPr>
              <a:t> vorbim despre fenomenul de tip bullying, ci este vorba despre o simplă ceartă. Atunci când situațiile conflictuale sunt repetitive, intenționate și implică un dezechilibru de putere, identificăm fenomenul de tip bullying.</a:t>
            </a:r>
            <a:endParaRPr lang="en-US" sz="20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10659762" y="646387"/>
            <a:ext cx="1489875" cy="1489875"/>
          </a:xfrm>
          <a:prstGeom prst="rect">
            <a:avLst/>
          </a:prstGeom>
        </p:spPr>
      </p:pic>
    </p:spTree>
    <p:extLst>
      <p:ext uri="{BB962C8B-B14F-4D97-AF65-F5344CB8AC3E}">
        <p14:creationId xmlns:p14="http://schemas.microsoft.com/office/powerpoint/2010/main" val="41679925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436" y="3195695"/>
            <a:ext cx="3598878" cy="892552"/>
          </a:xfrm>
          <a:prstGeom prst="rect">
            <a:avLst/>
          </a:prstGeom>
          <a:noFill/>
        </p:spPr>
        <p:txBody>
          <a:bodyPr wrap="square" rtlCol="0">
            <a:spAutoFit/>
          </a:bodyPr>
          <a:lstStyle/>
          <a:p>
            <a:pPr algn="ctr"/>
            <a:r>
              <a:rPr lang="en-US" sz="2000" dirty="0" smtClean="0">
                <a:latin typeface="Times New Roman" panose="02020603050405020304" pitchFamily="18" charset="0"/>
                <a:cs typeface="Times New Roman" panose="02020603050405020304" pitchFamily="18" charset="0"/>
              </a:rPr>
              <a:t>           </a:t>
            </a:r>
            <a:r>
              <a:rPr lang="ro-RO" sz="2000" dirty="0" smtClean="0">
                <a:latin typeface="Times New Roman" panose="02020603050405020304" pitchFamily="18" charset="0"/>
                <a:cs typeface="Times New Roman" panose="02020603050405020304" pitchFamily="18" charset="0"/>
              </a:rPr>
              <a:t>Norme metodologice</a:t>
            </a:r>
          </a:p>
          <a:p>
            <a:pPr algn="just"/>
            <a:r>
              <a:rPr lang="ro-RO" sz="3200" dirty="0" smtClean="0">
                <a:latin typeface="Times New Roman" panose="02020603050405020304" pitchFamily="18" charset="0"/>
                <a:cs typeface="Times New Roman" panose="02020603050405020304" pitchFamily="18" charset="0"/>
              </a:rPr>
              <a:t>	</a:t>
            </a:r>
            <a:endParaRPr lang="ro-RO" dirty="0" smtClean="0"/>
          </a:p>
        </p:txBody>
      </p:sp>
      <p:sp>
        <p:nvSpPr>
          <p:cNvPr id="5" name="Cloud Callout 4"/>
          <p:cNvSpPr/>
          <p:nvPr/>
        </p:nvSpPr>
        <p:spPr>
          <a:xfrm rot="1328551">
            <a:off x="3656425" y="631571"/>
            <a:ext cx="8449270" cy="5570291"/>
          </a:xfrm>
          <a:prstGeom prst="cloudCallou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sz="1400" dirty="0" smtClean="0">
                <a:solidFill>
                  <a:schemeClr val="tx1"/>
                </a:solidFill>
                <a:latin typeface="Times New Roman" panose="02020603050405020304" pitchFamily="18" charset="0"/>
                <a:cs typeface="Times New Roman" panose="02020603050405020304" pitchFamily="18" charset="0"/>
              </a:rPr>
              <a:t>	</a:t>
            </a:r>
          </a:p>
          <a:p>
            <a:pPr algn="just"/>
            <a:endParaRPr lang="ro-RO" sz="1400" dirty="0">
              <a:solidFill>
                <a:schemeClr val="tx1"/>
              </a:solidFill>
              <a:latin typeface="Times New Roman" panose="02020603050405020304" pitchFamily="18" charset="0"/>
              <a:cs typeface="Times New Roman" panose="02020603050405020304" pitchFamily="18" charset="0"/>
            </a:endParaRPr>
          </a:p>
          <a:p>
            <a:pPr algn="just"/>
            <a:r>
              <a:rPr lang="ro-RO" dirty="0" smtClean="0">
                <a:solidFill>
                  <a:schemeClr val="tx1"/>
                </a:solidFill>
                <a:latin typeface="Times New Roman" panose="02020603050405020304" pitchFamily="18" charset="0"/>
                <a:cs typeface="Times New Roman" panose="02020603050405020304" pitchFamily="18" charset="0"/>
              </a:rPr>
              <a:t>         Toate școlile trebuie să aibă o procedură pentru prevenirea și combaterea bullyingului. Această procedură are la bază Ordinul nr. 4343/2020, privind aprobarea </a:t>
            </a:r>
            <a:r>
              <a:rPr lang="ro-RO" b="1" dirty="0" smtClean="0">
                <a:solidFill>
                  <a:schemeClr val="tx1"/>
                </a:solidFill>
                <a:latin typeface="Times New Roman" panose="02020603050405020304" pitchFamily="18" charset="0"/>
                <a:cs typeface="Times New Roman" panose="02020603050405020304" pitchFamily="18" charset="0"/>
              </a:rPr>
              <a:t>Normelor metodologice de aplicare a prevederilor Art. 7 alin. (11), Art. 561 şi ale pct. 61 </a:t>
            </a:r>
            <a:r>
              <a:rPr lang="ro-RO" b="1" smtClean="0">
                <a:solidFill>
                  <a:schemeClr val="tx1"/>
                </a:solidFill>
                <a:latin typeface="Times New Roman" panose="02020603050405020304" pitchFamily="18" charset="0"/>
                <a:cs typeface="Times New Roman" panose="02020603050405020304" pitchFamily="18" charset="0"/>
              </a:rPr>
              <a:t>din anexa </a:t>
            </a:r>
            <a:r>
              <a:rPr lang="ro-RO" b="1" dirty="0" smtClean="0">
                <a:solidFill>
                  <a:schemeClr val="tx1"/>
                </a:solidFill>
                <a:latin typeface="Times New Roman" panose="02020603050405020304" pitchFamily="18" charset="0"/>
                <a:cs typeface="Times New Roman" panose="02020603050405020304" pitchFamily="18" charset="0"/>
              </a:rPr>
              <a:t>la Legea educaţiei naţionale nr. 1/2011, privind violenţa psihologică – bullying.</a:t>
            </a:r>
          </a:p>
          <a:p>
            <a:pPr algn="just"/>
            <a:r>
              <a:rPr lang="ro-RO" dirty="0" smtClean="0">
                <a:solidFill>
                  <a:schemeClr val="tx1"/>
                </a:solidFill>
                <a:latin typeface="Times New Roman" panose="02020603050405020304" pitchFamily="18" charset="0"/>
                <a:cs typeface="Times New Roman" panose="02020603050405020304" pitchFamily="18" charset="0"/>
              </a:rPr>
              <a:t>	Astfel, orice victimă a bullyingului trebuie să se adreseze grupului de acțiune antibullying din școala sa.</a:t>
            </a:r>
          </a:p>
          <a:p>
            <a:pPr algn="just"/>
            <a:r>
              <a:rPr lang="ro-RO" dirty="0" smtClean="0">
                <a:solidFill>
                  <a:schemeClr val="tx1"/>
                </a:solidFill>
                <a:latin typeface="Times New Roman" panose="02020603050405020304" pitchFamily="18" charset="0"/>
                <a:cs typeface="Times New Roman" panose="02020603050405020304" pitchFamily="18" charset="0"/>
              </a:rPr>
              <a:t>        Această comisie este alcătuită din: directorul unității de învățământ, profesorul consilier școlar, trei cadre didactice formate în problematica violenței, inclusiv a violenței psihologice-bullying, doi sau mai mulți reprezentanți ai elevilor, un reprezentant al părinților, reprezentanți ai autorității locale</a:t>
            </a:r>
            <a:r>
              <a:rPr lang="ro-RO" dirty="0" smtClean="0">
                <a:solidFill>
                  <a:schemeClr val="tx1"/>
                </a:solidFill>
              </a:rPr>
              <a:t>.</a:t>
            </a:r>
            <a:r>
              <a:rPr lang="ro-RO"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	</a:t>
            </a:r>
          </a:p>
          <a:p>
            <a:pPr algn="ctr"/>
            <a:endParaRPr lang="ro-RO" sz="1200" dirty="0">
              <a:latin typeface="Times New Roman" panose="02020603050405020304" pitchFamily="18" charset="0"/>
              <a:cs typeface="Times New Roman" panose="02020603050405020304" pitchFamily="18" charset="0"/>
            </a:endParaRPr>
          </a:p>
        </p:txBody>
      </p:sp>
      <p:sp>
        <p:nvSpPr>
          <p:cNvPr id="3" name="Striped Right Arrow 2"/>
          <p:cNvSpPr/>
          <p:nvPr/>
        </p:nvSpPr>
        <p:spPr>
          <a:xfrm>
            <a:off x="2525086" y="3106323"/>
            <a:ext cx="1073791" cy="62078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7-Point Star 3"/>
          <p:cNvSpPr/>
          <p:nvPr/>
        </p:nvSpPr>
        <p:spPr>
          <a:xfrm rot="19572286">
            <a:off x="372658" y="193244"/>
            <a:ext cx="2382473" cy="2063692"/>
          </a:xfrm>
          <a:prstGeom prst="star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20144157">
            <a:off x="1011880" y="881690"/>
            <a:ext cx="1587540" cy="369332"/>
          </a:xfrm>
          <a:prstGeom prst="rect">
            <a:avLst/>
          </a:prstGeom>
          <a:noFill/>
        </p:spPr>
        <p:txBody>
          <a:bodyPr wrap="square" rtlCol="0">
            <a:spAutoFit/>
          </a:bodyPr>
          <a:lstStyle/>
          <a:p>
            <a:r>
              <a:rPr lang="ro-RO" dirty="0" smtClean="0">
                <a:solidFill>
                  <a:schemeClr val="bg1"/>
                </a:solidFill>
              </a:rPr>
              <a:t>ȘTIAI CĂ?</a:t>
            </a:r>
            <a:endParaRPr lang="en-US" dirty="0">
              <a:solidFill>
                <a:schemeClr val="bg1"/>
              </a:solidFill>
            </a:endParaRPr>
          </a:p>
        </p:txBody>
      </p:sp>
    </p:spTree>
    <p:extLst>
      <p:ext uri="{BB962C8B-B14F-4D97-AF65-F5344CB8AC3E}">
        <p14:creationId xmlns:p14="http://schemas.microsoft.com/office/powerpoint/2010/main" val="3737874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02941" y="186114"/>
            <a:ext cx="8827805" cy="1200329"/>
          </a:xfrm>
          <a:prstGeom prst="rect">
            <a:avLst/>
          </a:prstGeom>
          <a:noFill/>
        </p:spPr>
        <p:txBody>
          <a:bodyPr wrap="square" rtlCol="0">
            <a:spAutoFit/>
          </a:bodyPr>
          <a:lstStyle/>
          <a:p>
            <a:pPr algn="ctr"/>
            <a:r>
              <a:rPr lang="ro-RO" sz="3600" dirty="0" smtClean="0">
                <a:latin typeface="Times New Roman" panose="02020603050405020304" pitchFamily="18" charset="0"/>
                <a:cs typeface="Times New Roman" panose="02020603050405020304" pitchFamily="18" charset="0"/>
              </a:rPr>
              <a:t>Combaterea victimizării</a:t>
            </a:r>
            <a:r>
              <a:rPr lang="en-US" sz="3600" dirty="0" smtClean="0">
                <a:latin typeface="Times New Roman" panose="02020603050405020304" pitchFamily="18" charset="0"/>
                <a:cs typeface="Times New Roman" panose="02020603050405020304" pitchFamily="18" charset="0"/>
              </a:rPr>
              <a:t> </a:t>
            </a:r>
            <a:endParaRPr lang="ro-RO" sz="3600" dirty="0" smtClean="0">
              <a:latin typeface="Times New Roman" panose="02020603050405020304" pitchFamily="18" charset="0"/>
              <a:cs typeface="Times New Roman" panose="02020603050405020304" pitchFamily="18" charset="0"/>
            </a:endParaRPr>
          </a:p>
          <a:p>
            <a:endParaRPr lang="ro-RO" dirty="0"/>
          </a:p>
          <a:p>
            <a:endParaRPr lang="ro-RO" dirty="0" smtClean="0"/>
          </a:p>
        </p:txBody>
      </p:sp>
      <p:sp>
        <p:nvSpPr>
          <p:cNvPr id="3" name="Vertical Scroll 2"/>
          <p:cNvSpPr/>
          <p:nvPr/>
        </p:nvSpPr>
        <p:spPr>
          <a:xfrm>
            <a:off x="9058543" y="3008120"/>
            <a:ext cx="2674834" cy="3074905"/>
          </a:xfrm>
          <a:prstGeom prst="verticalScroll">
            <a:avLst/>
          </a:prstGeom>
          <a:solidFill>
            <a:schemeClr val="accent3">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ro-RO" sz="1600"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prstClr val="black"/>
                </a:solidFill>
                <a:latin typeface="Times New Roman" panose="02020603050405020304" pitchFamily="18" charset="0"/>
                <a:cs typeface="Times New Roman" panose="02020603050405020304" pitchFamily="18" charset="0"/>
              </a:rPr>
              <a:t>Dacă </a:t>
            </a:r>
            <a:r>
              <a:rPr lang="ro-RO" sz="1600" dirty="0">
                <a:solidFill>
                  <a:prstClr val="black"/>
                </a:solidFill>
                <a:latin typeface="Times New Roman" panose="02020603050405020304" pitchFamily="18" charset="0"/>
                <a:cs typeface="Times New Roman" panose="02020603050405020304" pitchFamily="18" charset="0"/>
              </a:rPr>
              <a:t>vezi că cineva este victima bullyingului, ar trebui:</a:t>
            </a:r>
          </a:p>
          <a:p>
            <a:pPr marL="285750" lvl="0" indent="-285750">
              <a:buFont typeface="Arial" panose="020B0604020202020204" pitchFamily="34" charset="0"/>
              <a:buChar char="•"/>
            </a:pPr>
            <a:r>
              <a:rPr lang="ro-RO" sz="1600" dirty="0">
                <a:solidFill>
                  <a:prstClr val="black"/>
                </a:solidFill>
                <a:latin typeface="Times New Roman" panose="02020603050405020304" pitchFamily="18" charset="0"/>
                <a:cs typeface="Times New Roman" panose="02020603050405020304" pitchFamily="18" charset="0"/>
              </a:rPr>
              <a:t> să sesizezi acest aspect școlii tale;</a:t>
            </a:r>
          </a:p>
          <a:p>
            <a:pPr marL="285750" lvl="0" indent="-285750">
              <a:buFont typeface="Arial" panose="020B0604020202020204" pitchFamily="34" charset="0"/>
              <a:buChar char="•"/>
            </a:pPr>
            <a:r>
              <a:rPr lang="ro-RO" sz="1600" dirty="0">
                <a:solidFill>
                  <a:prstClr val="black"/>
                </a:solidFill>
                <a:latin typeface="Times New Roman" panose="02020603050405020304" pitchFamily="18" charset="0"/>
                <a:cs typeface="Times New Roman" panose="02020603050405020304" pitchFamily="18" charset="0"/>
              </a:rPr>
              <a:t>să te oferi să </a:t>
            </a:r>
            <a:r>
              <a:rPr lang="ro-RO" sz="1600" dirty="0" smtClean="0">
                <a:solidFill>
                  <a:prstClr val="black"/>
                </a:solidFill>
                <a:latin typeface="Times New Roman" panose="02020603050405020304" pitchFamily="18" charset="0"/>
                <a:cs typeface="Times New Roman" panose="02020603050405020304" pitchFamily="18" charset="0"/>
              </a:rPr>
              <a:t>mergi cu persoana </a:t>
            </a:r>
            <a:r>
              <a:rPr lang="ro-RO" sz="1600" dirty="0">
                <a:solidFill>
                  <a:prstClr val="black"/>
                </a:solidFill>
                <a:latin typeface="Times New Roman" panose="02020603050405020304" pitchFamily="18" charset="0"/>
                <a:cs typeface="Times New Roman" panose="02020603050405020304" pitchFamily="18" charset="0"/>
              </a:rPr>
              <a:t>aceea ca să spuneți </a:t>
            </a:r>
            <a:r>
              <a:rPr lang="ro-RO" sz="1600" dirty="0" smtClean="0">
                <a:solidFill>
                  <a:prstClr val="black"/>
                </a:solidFill>
                <a:latin typeface="Times New Roman" panose="02020603050405020304" pitchFamily="18" charset="0"/>
                <a:cs typeface="Times New Roman" panose="02020603050405020304" pitchFamily="18" charset="0"/>
              </a:rPr>
              <a:t>cuiva.</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11435">
            <a:off x="6792371" y="2085036"/>
            <a:ext cx="1770888" cy="2981712"/>
          </a:xfrm>
          <a:prstGeom prst="rect">
            <a:avLst/>
          </a:prstGeom>
        </p:spPr>
      </p:pic>
      <p:sp>
        <p:nvSpPr>
          <p:cNvPr id="9" name="Cloud 8"/>
          <p:cNvSpPr/>
          <p:nvPr/>
        </p:nvSpPr>
        <p:spPr>
          <a:xfrm rot="20598481">
            <a:off x="6097532" y="1918358"/>
            <a:ext cx="1901785" cy="1055404"/>
          </a:xfrm>
          <a:prstGeom prst="cloud">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t>Cum </a:t>
            </a:r>
            <a:r>
              <a:rPr lang="ro-RO" dirty="0" smtClean="0"/>
              <a:t>   </a:t>
            </a:r>
            <a:r>
              <a:rPr lang="en-US" dirty="0" err="1" smtClean="0"/>
              <a:t>proced</a:t>
            </a:r>
            <a:r>
              <a:rPr lang="ro-RO" dirty="0" smtClean="0"/>
              <a:t>ăm?</a:t>
            </a:r>
            <a:endParaRPr lang="en-US" dirty="0"/>
          </a:p>
        </p:txBody>
      </p:sp>
      <p:sp>
        <p:nvSpPr>
          <p:cNvPr id="4" name="Folded Corner 3"/>
          <p:cNvSpPr/>
          <p:nvPr/>
        </p:nvSpPr>
        <p:spPr>
          <a:xfrm>
            <a:off x="448985" y="207594"/>
            <a:ext cx="3622362" cy="4476931"/>
          </a:xfrm>
          <a:prstGeom prst="foldedCorner">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tx1"/>
                </a:solidFill>
                <a:latin typeface="Times New Roman" panose="02020603050405020304" pitchFamily="18" charset="0"/>
                <a:cs typeface="Times New Roman" panose="02020603050405020304" pitchFamily="18" charset="0"/>
              </a:rPr>
              <a:t>	Dacă ai fost victima bullyingului, nu trebuie să te confrunți singur cu această situație. Spune cuiva în care ai încredere: </a:t>
            </a:r>
          </a:p>
          <a:p>
            <a:pPr algn="just"/>
            <a:r>
              <a:rPr lang="ro-RO" dirty="0" smtClean="0">
                <a:solidFill>
                  <a:schemeClr val="tx1"/>
                </a:solidFill>
                <a:latin typeface="Times New Roman" panose="02020603050405020304" pitchFamily="18" charset="0"/>
                <a:cs typeface="Times New Roman" panose="02020603050405020304" pitchFamily="18" charset="0"/>
              </a:rPr>
              <a:t>      </a:t>
            </a:r>
            <a:endParaRPr lang="ro-RO" dirty="0">
              <a:solidFill>
                <a:schemeClr val="tx1"/>
              </a:solidFill>
              <a:latin typeface="Times New Roman" panose="02020603050405020304" pitchFamily="18" charset="0"/>
              <a:cs typeface="Times New Roman" panose="02020603050405020304" pitchFamily="18" charset="0"/>
            </a:endParaRPr>
          </a:p>
        </p:txBody>
      </p:sp>
      <p:sp>
        <p:nvSpPr>
          <p:cNvPr id="8" name="Snip and Round Single Corner Rectangle 7"/>
          <p:cNvSpPr/>
          <p:nvPr/>
        </p:nvSpPr>
        <p:spPr>
          <a:xfrm>
            <a:off x="2111737" y="2837204"/>
            <a:ext cx="3382409" cy="3110669"/>
          </a:xfrm>
          <a:prstGeom prst="snip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tx1"/>
                </a:solidFill>
                <a:latin typeface="Times New Roman" panose="02020603050405020304" pitchFamily="18" charset="0"/>
                <a:cs typeface="Times New Roman" panose="02020603050405020304" pitchFamily="18" charset="0"/>
              </a:rPr>
              <a:t>Alege să vorbești despre această problemă cu </a:t>
            </a:r>
            <a:r>
              <a:rPr lang="ro-RO" b="1" dirty="0" smtClean="0">
                <a:solidFill>
                  <a:schemeClr val="tx1"/>
                </a:solidFill>
                <a:latin typeface="Times New Roman" panose="02020603050405020304" pitchFamily="18" charset="0"/>
                <a:cs typeface="Times New Roman" panose="02020603050405020304" pitchFamily="18" charset="0"/>
              </a:rPr>
              <a:t>o persoană în care ai încredere</a:t>
            </a:r>
            <a:r>
              <a:rPr lang="ro-RO" dirty="0" smtClean="0">
                <a:solidFill>
                  <a:schemeClr val="tx1"/>
                </a:solidFill>
                <a:latin typeface="Times New Roman" panose="02020603050405020304" pitchFamily="18" charset="0"/>
                <a:cs typeface="Times New Roman" panose="02020603050405020304" pitchFamily="18" charset="0"/>
              </a:rPr>
              <a:t>!</a:t>
            </a:r>
          </a:p>
          <a:p>
            <a:pPr algn="just"/>
            <a:r>
              <a:rPr lang="ro-RO" dirty="0" smtClean="0">
                <a:solidFill>
                  <a:schemeClr val="tx1"/>
                </a:solidFill>
                <a:latin typeface="Times New Roman" panose="02020603050405020304" pitchFamily="18" charset="0"/>
                <a:cs typeface="Times New Roman" panose="02020603050405020304" pitchFamily="18" charset="0"/>
              </a:rPr>
              <a:t>Această persoană poate să fie:</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un prieten;</a:t>
            </a:r>
          </a:p>
          <a:p>
            <a:pPr marL="285750" indent="-285750" algn="just">
              <a:buFont typeface="Arial" panose="020B0604020202020204" pitchFamily="34" charset="0"/>
              <a:buChar char="•"/>
            </a:pPr>
            <a:r>
              <a:rPr lang="ro-RO" dirty="0">
                <a:solidFill>
                  <a:schemeClr val="tx1"/>
                </a:solidFill>
                <a:latin typeface="Times New Roman" panose="02020603050405020304" pitchFamily="18" charset="0"/>
                <a:cs typeface="Times New Roman" panose="02020603050405020304" pitchFamily="18" charset="0"/>
              </a:rPr>
              <a:t>c</a:t>
            </a:r>
            <a:r>
              <a:rPr lang="ro-RO" dirty="0" smtClean="0">
                <a:solidFill>
                  <a:schemeClr val="tx1"/>
                </a:solidFill>
                <a:latin typeface="Times New Roman" panose="02020603050405020304" pitchFamily="18" charset="0"/>
                <a:cs typeface="Times New Roman" panose="02020603050405020304" pitchFamily="18" charset="0"/>
              </a:rPr>
              <a:t>onsilierul școlar;</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părinții;</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polițistul;</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un profesor. </a:t>
            </a:r>
          </a:p>
        </p:txBody>
      </p:sp>
      <p:sp>
        <p:nvSpPr>
          <p:cNvPr id="10" name="Folded Corner 9"/>
          <p:cNvSpPr/>
          <p:nvPr/>
        </p:nvSpPr>
        <p:spPr>
          <a:xfrm>
            <a:off x="9366191" y="2446062"/>
            <a:ext cx="2569533" cy="919017"/>
          </a:xfrm>
          <a:prstGeom prst="foldedCorner">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Nu închide ochii!</a:t>
            </a:r>
            <a:endParaRPr lang="en-US" dirty="0"/>
          </a:p>
        </p:txBody>
      </p:sp>
    </p:spTree>
    <p:extLst>
      <p:ext uri="{BB962C8B-B14F-4D97-AF65-F5344CB8AC3E}">
        <p14:creationId xmlns:p14="http://schemas.microsoft.com/office/powerpoint/2010/main" val="12334575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8347" y="98854"/>
            <a:ext cx="7900086" cy="6759146"/>
          </a:xfrm>
        </p:spPr>
        <p:txBody>
          <a:bodyPr>
            <a:normAutofit lnSpcReduction="10000"/>
          </a:bodyPr>
          <a:lstStyle/>
          <a:p>
            <a:r>
              <a:rPr lang="ro-RO" sz="1400" dirty="0" smtClean="0">
                <a:latin typeface="Times New Roman" panose="02020603050405020304" pitchFamily="18" charset="0"/>
                <a:cs typeface="Times New Roman" panose="02020603050405020304" pitchFamily="18" charset="0"/>
              </a:rPr>
              <a:t>1. Este hărțuită o persoană……..</a:t>
            </a:r>
          </a:p>
          <a:p>
            <a:r>
              <a:rPr lang="ro-RO" sz="1400" dirty="0" smtClean="0">
                <a:latin typeface="Times New Roman" panose="02020603050405020304" pitchFamily="18" charset="0"/>
                <a:cs typeface="Times New Roman" panose="02020603050405020304" pitchFamily="18" charset="0"/>
              </a:rPr>
              <a:t>a) pe seama căreia se face uneori o glumă proastă;</a:t>
            </a:r>
          </a:p>
          <a:p>
            <a:r>
              <a:rPr lang="ro-RO" sz="1400" dirty="0" smtClean="0">
                <a:latin typeface="Times New Roman" panose="02020603050405020304" pitchFamily="18" charset="0"/>
                <a:cs typeface="Times New Roman" panose="02020603050405020304" pitchFamily="18" charset="0"/>
              </a:rPr>
              <a:t>b) care este atacată mult timp de cineva sau de mai mulți oameni;</a:t>
            </a:r>
          </a:p>
          <a:p>
            <a:r>
              <a:rPr lang="ro-RO" sz="1400" dirty="0" smtClean="0">
                <a:latin typeface="Times New Roman" panose="02020603050405020304" pitchFamily="18" charset="0"/>
                <a:cs typeface="Times New Roman" panose="02020603050405020304" pitchFamily="18" charset="0"/>
              </a:rPr>
              <a:t>c) care, ca orice om, mai este atacată, ceea ce oricum nu are importanță.</a:t>
            </a:r>
          </a:p>
          <a:p>
            <a:endParaRPr lang="ro-RO" sz="1400" dirty="0">
              <a:latin typeface="Times New Roman" panose="02020603050405020304" pitchFamily="18" charset="0"/>
              <a:cs typeface="Times New Roman" panose="02020603050405020304" pitchFamily="18" charset="0"/>
            </a:endParaRPr>
          </a:p>
          <a:p>
            <a:r>
              <a:rPr lang="ro-RO" sz="1400" dirty="0" smtClean="0">
                <a:latin typeface="Times New Roman" panose="02020603050405020304" pitchFamily="18" charset="0"/>
                <a:cs typeface="Times New Roman" panose="02020603050405020304" pitchFamily="18" charset="0"/>
              </a:rPr>
              <a:t>2. De ce îi hărțuiesc unii copii pe alții?</a:t>
            </a:r>
          </a:p>
          <a:p>
            <a:r>
              <a:rPr lang="ro-RO" sz="1400" dirty="0" smtClean="0">
                <a:latin typeface="Times New Roman" panose="02020603050405020304" pitchFamily="18" charset="0"/>
                <a:cs typeface="Times New Roman" panose="02020603050405020304" pitchFamily="18" charset="0"/>
              </a:rPr>
              <a:t>a) Fiindcă poartă pulovere verzi;</a:t>
            </a:r>
          </a:p>
          <a:p>
            <a:r>
              <a:rPr lang="ro-RO" sz="1400" dirty="0" smtClean="0">
                <a:latin typeface="Times New Roman" panose="02020603050405020304" pitchFamily="18" charset="0"/>
                <a:cs typeface="Times New Roman" panose="02020603050405020304" pitchFamily="18" charset="0"/>
              </a:rPr>
              <a:t>b) Fiindcă vor să se împrietenească cu ei;</a:t>
            </a:r>
          </a:p>
          <a:p>
            <a:r>
              <a:rPr lang="ro-RO" sz="1400" dirty="0" smtClean="0">
                <a:latin typeface="Times New Roman" panose="02020603050405020304" pitchFamily="18" charset="0"/>
                <a:cs typeface="Times New Roman" panose="02020603050405020304" pitchFamily="18" charset="0"/>
              </a:rPr>
              <a:t>c) Fiindcă vor să aibă putere.</a:t>
            </a:r>
          </a:p>
          <a:p>
            <a:endParaRPr lang="ro-RO" sz="1400" dirty="0" smtClean="0">
              <a:latin typeface="Times New Roman" panose="02020603050405020304" pitchFamily="18" charset="0"/>
              <a:cs typeface="Times New Roman" panose="02020603050405020304" pitchFamily="18" charset="0"/>
            </a:endParaRPr>
          </a:p>
          <a:p>
            <a:r>
              <a:rPr lang="ro-RO" sz="1400" dirty="0" smtClean="0">
                <a:latin typeface="Times New Roman" panose="02020603050405020304" pitchFamily="18" charset="0"/>
                <a:cs typeface="Times New Roman" panose="02020603050405020304" pitchFamily="18" charset="0"/>
              </a:rPr>
              <a:t>3. Cine nu face nimic într-o situație de hărțuire…</a:t>
            </a:r>
          </a:p>
          <a:p>
            <a:r>
              <a:rPr lang="ro-RO" sz="1400" dirty="0" smtClean="0">
                <a:latin typeface="Times New Roman" panose="02020603050405020304" pitchFamily="18" charset="0"/>
                <a:cs typeface="Times New Roman" panose="02020603050405020304" pitchFamily="18" charset="0"/>
              </a:rPr>
              <a:t>a) va fi șeful clasei;</a:t>
            </a:r>
          </a:p>
          <a:p>
            <a:r>
              <a:rPr lang="ro-RO" sz="1400" dirty="0" smtClean="0">
                <a:latin typeface="Times New Roman" panose="02020603050405020304" pitchFamily="18" charset="0"/>
                <a:cs typeface="Times New Roman" panose="02020603050405020304" pitchFamily="18" charset="0"/>
              </a:rPr>
              <a:t>b) îl ajută pe făptaș;</a:t>
            </a:r>
          </a:p>
          <a:p>
            <a:r>
              <a:rPr lang="ro-RO" sz="1400" dirty="0" smtClean="0">
                <a:latin typeface="Times New Roman" panose="02020603050405020304" pitchFamily="18" charset="0"/>
                <a:cs typeface="Times New Roman" panose="02020603050405020304" pitchFamily="18" charset="0"/>
              </a:rPr>
              <a:t>c) ajută la oprirea hărțuirii.</a:t>
            </a:r>
          </a:p>
          <a:p>
            <a:endParaRPr lang="ro-RO" sz="1400" dirty="0">
              <a:latin typeface="Times New Roman" panose="02020603050405020304" pitchFamily="18" charset="0"/>
              <a:cs typeface="Times New Roman" panose="02020603050405020304" pitchFamily="18" charset="0"/>
            </a:endParaRPr>
          </a:p>
          <a:p>
            <a:r>
              <a:rPr lang="ro-RO" sz="1400" dirty="0" smtClean="0">
                <a:latin typeface="Times New Roman" panose="02020603050405020304" pitchFamily="18" charset="0"/>
                <a:cs typeface="Times New Roman" panose="02020603050405020304" pitchFamily="18" charset="0"/>
              </a:rPr>
              <a:t>4. Să ajuți pe cineva care este hărțuit…</a:t>
            </a:r>
          </a:p>
          <a:p>
            <a:r>
              <a:rPr lang="ro-RO" sz="1400" dirty="0" smtClean="0">
                <a:latin typeface="Times New Roman" panose="02020603050405020304" pitchFamily="18" charset="0"/>
                <a:cs typeface="Times New Roman" panose="02020603050405020304" pitchFamily="18" charset="0"/>
              </a:rPr>
              <a:t>a) înseamnă să faci mușchi pe abdomen;</a:t>
            </a:r>
          </a:p>
          <a:p>
            <a:r>
              <a:rPr lang="ro-RO" sz="1400" dirty="0" smtClean="0">
                <a:latin typeface="Times New Roman" panose="02020603050405020304" pitchFamily="18" charset="0"/>
                <a:cs typeface="Times New Roman" panose="02020603050405020304" pitchFamily="18" charset="0"/>
              </a:rPr>
              <a:t>b) este imposibil;</a:t>
            </a:r>
          </a:p>
          <a:p>
            <a:r>
              <a:rPr lang="ro-RO" sz="1400" dirty="0" smtClean="0">
                <a:latin typeface="Times New Roman" panose="02020603050405020304" pitchFamily="18" charset="0"/>
                <a:cs typeface="Times New Roman" panose="02020603050405020304" pitchFamily="18" charset="0"/>
              </a:rPr>
              <a:t>c) te face de cele mai multe ori să te simți foarte bine.</a:t>
            </a:r>
          </a:p>
          <a:p>
            <a:endParaRPr lang="ro-RO" dirty="0" smtClean="0"/>
          </a:p>
          <a:p>
            <a:endParaRPr lang="ro-RO" dirty="0" smtClean="0"/>
          </a:p>
        </p:txBody>
      </p:sp>
      <p:sp>
        <p:nvSpPr>
          <p:cNvPr id="4" name="Text Placeholder 3"/>
          <p:cNvSpPr>
            <a:spLocks noGrp="1"/>
          </p:cNvSpPr>
          <p:nvPr>
            <p:ph type="body" sz="half" idx="2"/>
          </p:nvPr>
        </p:nvSpPr>
        <p:spPr>
          <a:xfrm>
            <a:off x="444527" y="2290119"/>
            <a:ext cx="4069807" cy="3421961"/>
          </a:xfrm>
        </p:spPr>
        <p:txBody>
          <a:bodyPr>
            <a:normAutofit/>
          </a:bodyPr>
          <a:lstStyle/>
          <a:p>
            <a:r>
              <a:rPr lang="ro-RO" sz="2000" dirty="0" smtClean="0">
                <a:solidFill>
                  <a:srgbClr val="FF0000"/>
                </a:solidFill>
                <a:latin typeface="Times New Roman" panose="02020603050405020304" pitchFamily="18" charset="0"/>
                <a:cs typeface="Times New Roman" panose="02020603050405020304" pitchFamily="18" charset="0"/>
              </a:rPr>
              <a:t>Hai să vedem ce-am reținut!</a:t>
            </a:r>
            <a:endParaRPr lang="en-US" sz="2000" dirty="0">
              <a:solidFill>
                <a:srgbClr val="FF000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94239">
            <a:off x="1256962" y="2945178"/>
            <a:ext cx="1254258" cy="2111843"/>
          </a:xfrm>
          <a:prstGeom prst="rect">
            <a:avLst/>
          </a:prstGeom>
        </p:spPr>
      </p:pic>
    </p:spTree>
    <p:extLst>
      <p:ext uri="{BB962C8B-B14F-4D97-AF65-F5344CB8AC3E}">
        <p14:creationId xmlns:p14="http://schemas.microsoft.com/office/powerpoint/2010/main" val="12274311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449263" y="1671638"/>
            <a:ext cx="3200400" cy="3378200"/>
          </a:xfrm>
        </p:spPr>
        <p:txBody>
          <a:bodyPr>
            <a:normAutofit/>
          </a:bodyPr>
          <a:lstStyle/>
          <a:p>
            <a:r>
              <a:rPr lang="ro-RO" sz="2000" dirty="0" smtClean="0">
                <a:solidFill>
                  <a:srgbClr val="FF0000"/>
                </a:solidFill>
                <a:latin typeface="Times New Roman" panose="02020603050405020304" pitchFamily="18" charset="0"/>
                <a:cs typeface="Times New Roman" panose="02020603050405020304" pitchFamily="18" charset="0"/>
              </a:rPr>
              <a:t>Hai să vedem ce-am reținut!</a:t>
            </a:r>
            <a:endParaRPr lang="en-US" sz="2000" dirty="0">
              <a:solidFill>
                <a:srgbClr val="FF000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94239">
            <a:off x="1083966" y="2220248"/>
            <a:ext cx="1254258" cy="2111843"/>
          </a:xfrm>
          <a:prstGeom prst="rect">
            <a:avLst/>
          </a:prstGeom>
        </p:spPr>
      </p:pic>
      <p:sp>
        <p:nvSpPr>
          <p:cNvPr id="10" name="TextBox 9"/>
          <p:cNvSpPr txBox="1"/>
          <p:nvPr/>
        </p:nvSpPr>
        <p:spPr>
          <a:xfrm>
            <a:off x="4110681" y="90616"/>
            <a:ext cx="6713839" cy="6367027"/>
          </a:xfrm>
          <a:prstGeom prst="rect">
            <a:avLst/>
          </a:prstGeom>
          <a:noFill/>
        </p:spPr>
        <p:txBody>
          <a:bodyPr wrap="square" rtlCol="0">
            <a:spAutoFit/>
          </a:bodyPr>
          <a:lstStyle/>
          <a:p>
            <a:pPr algn="just">
              <a:lnSpc>
                <a:spcPct val="150000"/>
              </a:lnSpc>
            </a:pPr>
            <a:r>
              <a:rPr lang="ro-RO" sz="1400" dirty="0" smtClean="0">
                <a:latin typeface="Times New Roman" panose="02020603050405020304" pitchFamily="18" charset="0"/>
                <a:cs typeface="Times New Roman" panose="02020603050405020304" pitchFamily="18" charset="0"/>
              </a:rPr>
              <a:t>5. Cine are putere…</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are și responsabilitate;</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are cel puțin patru frați;</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are nevoie de o sabie laser.</a:t>
            </a:r>
          </a:p>
          <a:p>
            <a:pPr algn="just">
              <a:lnSpc>
                <a:spcPct val="150000"/>
              </a:lnSpc>
            </a:pPr>
            <a:endParaRPr lang="ro-RO" sz="1400" dirty="0">
              <a:latin typeface="Times New Roman" panose="02020603050405020304" pitchFamily="18" charset="0"/>
              <a:cs typeface="Times New Roman" panose="02020603050405020304" pitchFamily="18" charset="0"/>
            </a:endParaRPr>
          </a:p>
          <a:p>
            <a:pPr algn="just">
              <a:lnSpc>
                <a:spcPct val="150000"/>
              </a:lnSpc>
            </a:pPr>
            <a:r>
              <a:rPr lang="ro-RO" sz="1400" dirty="0" smtClean="0">
                <a:latin typeface="Times New Roman" panose="02020603050405020304" pitchFamily="18" charset="0"/>
                <a:cs typeface="Times New Roman" panose="02020603050405020304" pitchFamily="18" charset="0"/>
              </a:rPr>
              <a:t>6. Într-o clasă bună…</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copiii nu joacă fotbal unii contra altora;</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nimeni nu e rău intenționat față de altcineva;</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nimeni nu-și face temele.</a:t>
            </a:r>
          </a:p>
          <a:p>
            <a:pPr algn="just">
              <a:lnSpc>
                <a:spcPct val="150000"/>
              </a:lnSpc>
            </a:pPr>
            <a:endParaRPr lang="ro-RO" sz="1400" dirty="0">
              <a:latin typeface="Times New Roman" panose="02020603050405020304" pitchFamily="18" charset="0"/>
              <a:cs typeface="Times New Roman" panose="02020603050405020304" pitchFamily="18" charset="0"/>
            </a:endParaRPr>
          </a:p>
          <a:p>
            <a:pPr algn="just">
              <a:lnSpc>
                <a:spcPct val="150000"/>
              </a:lnSpc>
            </a:pPr>
            <a:r>
              <a:rPr lang="ro-RO" sz="1400" dirty="0" smtClean="0">
                <a:latin typeface="Times New Roman" panose="02020603050405020304" pitchFamily="18" charset="0"/>
                <a:cs typeface="Times New Roman" panose="02020603050405020304" pitchFamily="18" charset="0"/>
              </a:rPr>
              <a:t>7. Cine hărțuiește o altă persoană…</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este un tip tare drăguț;</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de cele mai multe ori nu e bun la mate;</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se folosește de alții pentru a obține putere.</a:t>
            </a:r>
          </a:p>
          <a:p>
            <a:pPr marL="342900" indent="-342900" algn="just">
              <a:lnSpc>
                <a:spcPct val="150000"/>
              </a:lnSpc>
              <a:buAutoNum type="alphaLcParenR"/>
            </a:pPr>
            <a:endParaRPr lang="ro-RO" sz="1400" dirty="0">
              <a:latin typeface="Times New Roman" panose="02020603050405020304" pitchFamily="18" charset="0"/>
              <a:cs typeface="Times New Roman" panose="02020603050405020304" pitchFamily="18" charset="0"/>
            </a:endParaRPr>
          </a:p>
          <a:p>
            <a:pPr algn="just">
              <a:lnSpc>
                <a:spcPct val="150000"/>
              </a:lnSpc>
            </a:pPr>
            <a:r>
              <a:rPr lang="ro-RO" sz="1400" dirty="0" smtClean="0">
                <a:latin typeface="Times New Roman" panose="02020603050405020304" pitchFamily="18" charset="0"/>
                <a:cs typeface="Times New Roman" panose="02020603050405020304" pitchFamily="18" charset="0"/>
              </a:rPr>
              <a:t>8. Când nu poate avea loc hărțuirea?</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Când fiecare se poartă cu ceilalți așa cum ar vrea să se poarte și aceștia cu el;</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Când este clar cine e cel mai puternic;</a:t>
            </a:r>
          </a:p>
          <a:p>
            <a:pPr marL="342900" indent="-342900" algn="just">
              <a:lnSpc>
                <a:spcPct val="150000"/>
              </a:lnSpc>
              <a:buAutoNum type="alphaLcParenR"/>
            </a:pPr>
            <a:r>
              <a:rPr lang="ro-RO" sz="1400" dirty="0" smtClean="0">
                <a:latin typeface="Times New Roman" panose="02020603050405020304" pitchFamily="18" charset="0"/>
                <a:cs typeface="Times New Roman" panose="02020603050405020304" pitchFamily="18" charset="0"/>
              </a:rPr>
              <a:t>Când cineva vrea mereu să fie șeful.</a:t>
            </a:r>
          </a:p>
        </p:txBody>
      </p:sp>
    </p:spTree>
    <p:extLst>
      <p:ext uri="{BB962C8B-B14F-4D97-AF65-F5344CB8AC3E}">
        <p14:creationId xmlns:p14="http://schemas.microsoft.com/office/powerpoint/2010/main" val="2830206983"/>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3529</TotalTime>
  <Words>464</Words>
  <Application>Microsoft Office PowerPoint</Application>
  <PresentationFormat>Ecran lat</PresentationFormat>
  <Paragraphs>114</Paragraphs>
  <Slides>12</Slides>
  <Notes>0</Notes>
  <HiddenSlides>0</HiddenSlides>
  <MMClips>0</MMClips>
  <ScaleCrop>false</ScaleCrop>
  <HeadingPairs>
    <vt:vector size="6" baseType="variant">
      <vt:variant>
        <vt:lpstr>Fonturi utilizate</vt:lpstr>
      </vt:variant>
      <vt:variant>
        <vt:i4>4</vt:i4>
      </vt:variant>
      <vt:variant>
        <vt:lpstr>Temă</vt:lpstr>
      </vt:variant>
      <vt:variant>
        <vt:i4>1</vt:i4>
      </vt:variant>
      <vt:variant>
        <vt:lpstr>Titluri diapozitive</vt:lpstr>
      </vt:variant>
      <vt:variant>
        <vt:i4>12</vt:i4>
      </vt:variant>
    </vt:vector>
  </HeadingPairs>
  <TitlesOfParts>
    <vt:vector size="17" baseType="lpstr">
      <vt:lpstr>Arial</vt:lpstr>
      <vt:lpstr>Calibri</vt:lpstr>
      <vt:lpstr>Calibri Light</vt:lpstr>
      <vt:lpstr>Times New Roman</vt:lpstr>
      <vt:lpstr>Retrospect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  AAAAAA</dc:creator>
  <cp:lastModifiedBy>ionita</cp:lastModifiedBy>
  <cp:revision>209</cp:revision>
  <cp:lastPrinted>2022-07-05T09:28:28Z</cp:lastPrinted>
  <dcterms:created xsi:type="dcterms:W3CDTF">2022-01-24T11:42:08Z</dcterms:created>
  <dcterms:modified xsi:type="dcterms:W3CDTF">2023-03-21T18:40:16Z</dcterms:modified>
</cp:coreProperties>
</file>