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1" r:id="rId1"/>
  </p:sldMasterIdLst>
  <p:sldIdLst>
    <p:sldId id="256" r:id="rId2"/>
    <p:sldId id="257" r:id="rId3"/>
    <p:sldId id="264" r:id="rId4"/>
    <p:sldId id="297" r:id="rId5"/>
    <p:sldId id="298" r:id="rId6"/>
    <p:sldId id="265" r:id="rId7"/>
    <p:sldId id="301" r:id="rId8"/>
    <p:sldId id="30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AAAAAA" initials="AA" lastIdx="1" clrIdx="0">
    <p:extLst>
      <p:ext uri="{19B8F6BF-5375-455C-9EA6-DF929625EA0E}">
        <p15:presenceInfo xmlns:p15="http://schemas.microsoft.com/office/powerpoint/2012/main" userId="ASUS  AAAAA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D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564"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3809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57761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93450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06965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489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7693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28582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8593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5967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3338271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75031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D22F896-40B5-4ADD-8801-0D06FADFA09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24110"/>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43799" y="2576969"/>
            <a:ext cx="10058400" cy="1143000"/>
          </a:xfrm>
        </p:spPr>
        <p:txBody>
          <a:bodyPr>
            <a:normAutofit/>
          </a:bodyPr>
          <a:lstStyle/>
          <a:p>
            <a:pPr algn="ctr"/>
            <a:r>
              <a:rPr lang="en-US" sz="6600" dirty="0" smtClean="0">
                <a:solidFill>
                  <a:schemeClr val="tx1">
                    <a:lumMod val="95000"/>
                    <a:lumOff val="5000"/>
                  </a:schemeClr>
                </a:solidFill>
                <a:latin typeface="Times New Roman" panose="02020603050405020304" pitchFamily="18" charset="0"/>
                <a:cs typeface="Times New Roman" panose="02020603050405020304" pitchFamily="18" charset="0"/>
              </a:rPr>
              <a:t>SIGUR</a:t>
            </a:r>
            <a:r>
              <a:rPr lang="ro-RO" sz="6600" dirty="0" smtClean="0">
                <a:solidFill>
                  <a:schemeClr val="tx1">
                    <a:lumMod val="95000"/>
                    <a:lumOff val="5000"/>
                  </a:schemeClr>
                </a:solidFill>
                <a:latin typeface="Times New Roman" panose="02020603050405020304" pitchFamily="18" charset="0"/>
                <a:cs typeface="Times New Roman" panose="02020603050405020304" pitchFamily="18" charset="0"/>
              </a:rPr>
              <a:t>anța în școli</a:t>
            </a:r>
            <a:endParaRPr lang="en-US" sz="66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143693" y="247997"/>
            <a:ext cx="35792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4171950" algn="r"/>
                <a:tab pos="5943600" algn="r"/>
              </a:tabLst>
            </a:pPr>
            <a:r>
              <a:rPr kumimoji="0" lang="en-US"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ro-RO"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ROMÂNIA                                                                                            </a:t>
            </a:r>
          </a:p>
          <a:p>
            <a:pPr marL="0" marR="0" lvl="0" indent="0" algn="l" defTabSz="914400" rtl="0" eaLnBrk="0" fontAlgn="base" latinLnBrk="0" hangingPunct="0">
              <a:lnSpc>
                <a:spcPct val="100000"/>
              </a:lnSpc>
              <a:spcBef>
                <a:spcPct val="0"/>
              </a:spcBef>
              <a:spcAft>
                <a:spcPct val="0"/>
              </a:spcAft>
              <a:buClrTx/>
              <a:buSzTx/>
              <a:buFontTx/>
              <a:buNone/>
              <a:tabLst>
                <a:tab pos="2971800" algn="ctr"/>
                <a:tab pos="4171950" algn="r"/>
                <a:tab pos="5943600" algn="r"/>
              </a:tabLst>
            </a:pPr>
            <a:r>
              <a:rPr lang="en-US" altLang="en-US" sz="12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1200" b="1"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MINISTERUL AFACERILOR INTERNE</a:t>
            </a:r>
            <a:r>
              <a:rPr kumimoji="0" lang="en-US" altLang="en-US" sz="1200" b="0" i="0" u="none" strike="noStrike" cap="none" normalizeH="0" baseline="0" dirty="0" smtClean="0">
                <a:ln>
                  <a:noFill/>
                </a:ln>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en-US" sz="1200" b="0" i="0" u="none" strike="noStrike" cap="none" normalizeH="0" baseline="0" dirty="0" smtClean="0">
              <a:ln>
                <a:noFill/>
              </a:ln>
              <a:solidFill>
                <a:schemeClr val="tx1"/>
              </a:solidFill>
              <a:effectLst/>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736" y="709662"/>
            <a:ext cx="1587136" cy="8999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59561" y="1519410"/>
            <a:ext cx="4980018"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219575" algn="l"/>
              </a:tabLst>
              <a:defRPr>
                <a:solidFill>
                  <a:schemeClr val="tx1"/>
                </a:solidFill>
                <a:latin typeface="Arial" panose="020B0604020202020204" pitchFamily="34" charset="0"/>
              </a:defRPr>
            </a:lvl1pPr>
            <a:lvl2pPr eaLnBrk="0" fontAlgn="base" hangingPunct="0">
              <a:spcBef>
                <a:spcPct val="0"/>
              </a:spcBef>
              <a:spcAft>
                <a:spcPct val="0"/>
              </a:spcAft>
              <a:tabLst>
                <a:tab pos="4219575" algn="l"/>
              </a:tabLst>
              <a:defRPr>
                <a:solidFill>
                  <a:schemeClr val="tx1"/>
                </a:solidFill>
                <a:latin typeface="Arial" panose="020B0604020202020204" pitchFamily="34" charset="0"/>
              </a:defRPr>
            </a:lvl2pPr>
            <a:lvl3pPr eaLnBrk="0" fontAlgn="base" hangingPunct="0">
              <a:spcBef>
                <a:spcPct val="0"/>
              </a:spcBef>
              <a:spcAft>
                <a:spcPct val="0"/>
              </a:spcAft>
              <a:tabLst>
                <a:tab pos="4219575" algn="l"/>
              </a:tabLst>
              <a:defRPr>
                <a:solidFill>
                  <a:schemeClr val="tx1"/>
                </a:solidFill>
                <a:latin typeface="Arial" panose="020B0604020202020204" pitchFamily="34" charset="0"/>
              </a:defRPr>
            </a:lvl3pPr>
            <a:lvl4pPr eaLnBrk="0" fontAlgn="base" hangingPunct="0">
              <a:spcBef>
                <a:spcPct val="0"/>
              </a:spcBef>
              <a:spcAft>
                <a:spcPct val="0"/>
              </a:spcAft>
              <a:tabLst>
                <a:tab pos="4219575" algn="l"/>
              </a:tabLst>
              <a:defRPr>
                <a:solidFill>
                  <a:schemeClr val="tx1"/>
                </a:solidFill>
                <a:latin typeface="Arial" panose="020B0604020202020204" pitchFamily="34" charset="0"/>
              </a:defRPr>
            </a:lvl4pPr>
            <a:lvl5pPr eaLnBrk="0" fontAlgn="base" hangingPunct="0">
              <a:spcBef>
                <a:spcPct val="0"/>
              </a:spcBef>
              <a:spcAft>
                <a:spcPct val="0"/>
              </a:spcAft>
              <a:tabLst>
                <a:tab pos="4219575" algn="l"/>
              </a:tabLst>
              <a:defRPr>
                <a:solidFill>
                  <a:schemeClr val="tx1"/>
                </a:solidFill>
                <a:latin typeface="Arial" panose="020B0604020202020204" pitchFamily="34" charset="0"/>
              </a:defRPr>
            </a:lvl5pPr>
            <a:lvl6pPr eaLnBrk="0" fontAlgn="base" hangingPunct="0">
              <a:spcBef>
                <a:spcPct val="0"/>
              </a:spcBef>
              <a:spcAft>
                <a:spcPct val="0"/>
              </a:spcAft>
              <a:tabLst>
                <a:tab pos="4219575" algn="l"/>
              </a:tabLst>
              <a:defRPr>
                <a:solidFill>
                  <a:schemeClr val="tx1"/>
                </a:solidFill>
                <a:latin typeface="Arial" panose="020B0604020202020204" pitchFamily="34" charset="0"/>
              </a:defRPr>
            </a:lvl6pPr>
            <a:lvl7pPr eaLnBrk="0" fontAlgn="base" hangingPunct="0">
              <a:spcBef>
                <a:spcPct val="0"/>
              </a:spcBef>
              <a:spcAft>
                <a:spcPct val="0"/>
              </a:spcAft>
              <a:tabLst>
                <a:tab pos="4219575" algn="l"/>
              </a:tabLst>
              <a:defRPr>
                <a:solidFill>
                  <a:schemeClr val="tx1"/>
                </a:solidFill>
                <a:latin typeface="Arial" panose="020B0604020202020204" pitchFamily="34" charset="0"/>
              </a:defRPr>
            </a:lvl7pPr>
            <a:lvl8pPr eaLnBrk="0" fontAlgn="base" hangingPunct="0">
              <a:spcBef>
                <a:spcPct val="0"/>
              </a:spcBef>
              <a:spcAft>
                <a:spcPct val="0"/>
              </a:spcAft>
              <a:tabLst>
                <a:tab pos="4219575" algn="l"/>
              </a:tabLst>
              <a:defRPr>
                <a:solidFill>
                  <a:schemeClr val="tx1"/>
                </a:solidFill>
                <a:latin typeface="Arial" panose="020B0604020202020204" pitchFamily="34" charset="0"/>
              </a:defRPr>
            </a:lvl8pPr>
            <a:lvl9pPr eaLnBrk="0" fontAlgn="base" hangingPunct="0">
              <a:spcBef>
                <a:spcPct val="0"/>
              </a:spcBef>
              <a:spcAft>
                <a:spcPct val="0"/>
              </a:spcAft>
              <a:tabLst>
                <a:tab pos="42195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219575" algn="l"/>
              </a:tabLst>
            </a:pPr>
            <a:r>
              <a:rPr kumimoji="0" lang="en-US" altLang="en-US" sz="1100" b="0" i="0" u="none" strike="noStrike" cap="none" normalizeH="0" baseline="0" dirty="0" smtClean="0">
                <a:ln>
                  <a:noFill/>
                </a:ln>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11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tab pos="4219575" algn="l"/>
              </a:tabLst>
            </a:pP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INSPECTORATUL GENERAL AL POLIȚIEI ROMÂNE</a:t>
            </a:r>
            <a:endParaRPr kumimoji="0" lang="en-US" altLang="en-US"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219575" algn="l"/>
              </a:tabLst>
            </a:pP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ro-RO"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1200" b="1" i="0" u="none" strike="noStrike" cap="none" normalizeH="0" baseline="0" dirty="0" smtClean="0">
                <a:ln>
                  <a:noFill/>
                </a:ln>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DIRECȚIA SIGURANȚA ȘCOLARĂ</a:t>
            </a:r>
            <a:r>
              <a:rPr kumimoji="0" lang="en-US" altLang="en-US" sz="1100" b="0" i="0" u="none" strike="noStrike" cap="none" normalizeH="0" baseline="0" dirty="0" smtClean="0">
                <a:ln>
                  <a:noFill/>
                </a:ln>
                <a:solidFill>
                  <a:srgbClr val="0D0D0D"/>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TextBox 5"/>
          <p:cNvSpPr txBox="1"/>
          <p:nvPr/>
        </p:nvSpPr>
        <p:spPr>
          <a:xfrm>
            <a:off x="7779929" y="5146262"/>
            <a:ext cx="4702628" cy="646331"/>
          </a:xfrm>
          <a:prstGeom prst="rect">
            <a:avLst/>
          </a:prstGeom>
          <a:noFill/>
        </p:spPr>
        <p:txBody>
          <a:bodyPr wrap="square" rtlCol="0">
            <a:spAutoFit/>
          </a:bodyPr>
          <a:lstStyle/>
          <a:p>
            <a:r>
              <a:rPr lang="ro-RO" i="1" dirty="0" smtClean="0"/>
              <a:t>                           </a:t>
            </a:r>
            <a:r>
              <a:rPr lang="ro-RO" sz="1700" i="1" dirty="0" smtClean="0">
                <a:latin typeface="Times New Roman" panose="02020603050405020304" pitchFamily="18" charset="0"/>
                <a:cs typeface="Times New Roman" panose="02020603050405020304" pitchFamily="18" charset="0"/>
              </a:rPr>
              <a:t>Subinspector</a:t>
            </a:r>
            <a:r>
              <a:rPr lang="en-US" sz="1700" i="1" dirty="0" smtClean="0">
                <a:latin typeface="Times New Roman" panose="02020603050405020304" pitchFamily="18" charset="0"/>
                <a:cs typeface="Times New Roman" panose="02020603050405020304" pitchFamily="18" charset="0"/>
              </a:rPr>
              <a:t> </a:t>
            </a:r>
            <a:r>
              <a:rPr lang="ro-RO" sz="1700" i="1" dirty="0" smtClean="0">
                <a:latin typeface="Times New Roman" panose="02020603050405020304" pitchFamily="18" charset="0"/>
                <a:cs typeface="Times New Roman" panose="02020603050405020304" pitchFamily="18" charset="0"/>
              </a:rPr>
              <a:t>de poliție:</a:t>
            </a:r>
          </a:p>
          <a:p>
            <a:pPr algn="ct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     </a:t>
            </a:r>
            <a:r>
              <a:rPr lang="ro-RO" b="1" dirty="0" smtClean="0">
                <a:latin typeface="Times New Roman" panose="02020603050405020304" pitchFamily="18" charset="0"/>
                <a:cs typeface="Times New Roman" panose="02020603050405020304" pitchFamily="18" charset="0"/>
              </a:rPr>
              <a:t>REVNIC Romana-Roxana</a:t>
            </a:r>
          </a:p>
        </p:txBody>
      </p:sp>
      <p:sp>
        <p:nvSpPr>
          <p:cNvPr id="2" name="TextBox 1"/>
          <p:cNvSpPr txBox="1"/>
          <p:nvPr/>
        </p:nvSpPr>
        <p:spPr>
          <a:xfrm>
            <a:off x="2329551" y="3784162"/>
            <a:ext cx="8108493" cy="584775"/>
          </a:xfrm>
          <a:prstGeom prst="rect">
            <a:avLst/>
          </a:prstGeom>
          <a:noFill/>
        </p:spPr>
        <p:txBody>
          <a:bodyPr wrap="square" rtlCol="0">
            <a:spAutoFit/>
          </a:bodyPr>
          <a:lstStyle/>
          <a:p>
            <a:r>
              <a:rPr lang="en-US" sz="3200" dirty="0" smtClean="0">
                <a:latin typeface="Times New Roman" panose="02020603050405020304" pitchFamily="18" charset="0"/>
                <a:cs typeface="Times New Roman" panose="02020603050405020304" pitchFamily="18" charset="0"/>
              </a:rPr>
              <a:t>IA </a:t>
            </a:r>
            <a:r>
              <a:rPr lang="en-US" sz="3200" b="1" dirty="0" smtClean="0">
                <a:latin typeface="Times New Roman" panose="02020603050405020304" pitchFamily="18" charset="0"/>
                <a:cs typeface="Times New Roman" panose="02020603050405020304" pitchFamily="18" charset="0"/>
              </a:rPr>
              <a:t>ATITUDINE</a:t>
            </a:r>
            <a:r>
              <a:rPr lang="en-US" sz="3200" dirty="0" smtClean="0">
                <a:latin typeface="Times New Roman" panose="02020603050405020304" pitchFamily="18" charset="0"/>
                <a:cs typeface="Times New Roman" panose="02020603050405020304" pitchFamily="18" charset="0"/>
              </a:rPr>
              <a:t>, spune </a:t>
            </a:r>
            <a:r>
              <a:rPr lang="en-US" sz="3200" dirty="0" smtClean="0">
                <a:solidFill>
                  <a:srgbClr val="FF0000"/>
                </a:solidFill>
                <a:latin typeface="Times New Roman" panose="02020603050405020304" pitchFamily="18" charset="0"/>
                <a:cs typeface="Times New Roman" panose="02020603050405020304" pitchFamily="18" charset="0"/>
              </a:rPr>
              <a:t>STOP VIOLEN</a:t>
            </a:r>
            <a:r>
              <a:rPr lang="ro-RO" sz="3200" dirty="0" smtClean="0">
                <a:solidFill>
                  <a:srgbClr val="FF0000"/>
                </a:solidFill>
                <a:latin typeface="Times New Roman" panose="02020603050405020304" pitchFamily="18" charset="0"/>
                <a:cs typeface="Times New Roman" panose="02020603050405020304" pitchFamily="18" charset="0"/>
              </a:rPr>
              <a:t>ȚEI</a:t>
            </a:r>
            <a:r>
              <a:rPr lang="ro-RO" sz="3200" dirty="0" smtClean="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646777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3935" y="1265335"/>
            <a:ext cx="10332720" cy="6155531"/>
          </a:xfrm>
          <a:prstGeom prst="rect">
            <a:avLst/>
          </a:prstGeom>
          <a:noFill/>
        </p:spPr>
        <p:txBody>
          <a:bodyPr wrap="square" rtlCol="0">
            <a:spAutoFit/>
          </a:bodyPr>
          <a:lstStyle/>
          <a:p>
            <a:pPr algn="just"/>
            <a:r>
              <a:rPr lang="ro-RO" dirty="0" smtClean="0"/>
              <a:t>		</a:t>
            </a:r>
            <a:r>
              <a:rPr lang="ro-RO" sz="2400" i="1" dirty="0" smtClean="0">
                <a:latin typeface="Times New Roman" panose="02020603050405020304" pitchFamily="18" charset="0"/>
                <a:cs typeface="Times New Roman" panose="02020603050405020304" pitchFamily="18" charset="0"/>
              </a:rPr>
              <a:t>Direcția Siguranța Școlară </a:t>
            </a:r>
            <a:r>
              <a:rPr lang="ro-RO" sz="2400" dirty="0" smtClean="0">
                <a:latin typeface="Times New Roman" panose="02020603050405020304" pitchFamily="18" charset="0"/>
                <a:cs typeface="Times New Roman" panose="02020603050405020304" pitchFamily="18" charset="0"/>
              </a:rPr>
              <a:t>este unitatea operativă centrală cu atribuții în domeniul prevenirii și combaterii criminalității  în incinta și în zona adiacentă a unităților </a:t>
            </a:r>
            <a:r>
              <a:rPr lang="ro-RO" sz="2400" smtClean="0">
                <a:latin typeface="Times New Roman" panose="02020603050405020304" pitchFamily="18" charset="0"/>
                <a:cs typeface="Times New Roman" panose="02020603050405020304" pitchFamily="18" charset="0"/>
              </a:rPr>
              <a:t>de </a:t>
            </a:r>
            <a:r>
              <a:rPr lang="ro-RO" sz="2400" smtClean="0">
                <a:latin typeface="Times New Roman" panose="02020603050405020304" pitchFamily="18" charset="0"/>
                <a:cs typeface="Times New Roman" panose="02020603050405020304" pitchFamily="18" charset="0"/>
              </a:rPr>
              <a:t>învățământ</a:t>
            </a:r>
            <a:r>
              <a:rPr lang="ro-RO" sz="2400" dirty="0" smtClean="0">
                <a:latin typeface="Times New Roman" panose="02020603050405020304" pitchFamily="18" charset="0"/>
                <a:cs typeface="Times New Roman" panose="02020603050405020304" pitchFamily="18" charset="0"/>
              </a:rPr>
              <a:t>, în scopul creșterii gradului de siguranță a elevilor și a cadrelor didactice.</a:t>
            </a:r>
            <a:endParaRPr lang="en-US" sz="2400" dirty="0" smtClean="0">
              <a:latin typeface="Times New Roman" panose="02020603050405020304" pitchFamily="18" charset="0"/>
              <a:cs typeface="Times New Roman" panose="02020603050405020304" pitchFamily="18" charset="0"/>
            </a:endParaRPr>
          </a:p>
          <a:p>
            <a:pPr algn="just"/>
            <a:r>
              <a:rPr lang="ro-RO" sz="2400" dirty="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	Pentru îndeplinirea atribuțiilor de specialitate și funcționale, Direcția relaționează cu: </a:t>
            </a:r>
            <a:r>
              <a:rPr lang="ro-RO" sz="2400" i="1" dirty="0" smtClean="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Inspectoratele Școlare Județene (I</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S</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J</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Centrele Județene de Resurse și Asistență Educaționale (C</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J</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R</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E</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         					Centrul Municipiului București de Resurse și Asistență Educațională    					(C</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M</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B</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R</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E</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Administrația Națională a Penitenciarelor (A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N</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P</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Agenția Națională Împotriva Traficului de Persoane (A</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N</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I</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T</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P</a:t>
            </a:r>
            <a:r>
              <a:rPr lang="en-US" sz="2200" i="1" dirty="0" smtClean="0">
                <a:latin typeface="Times New Roman" panose="02020603050405020304" pitchFamily="18" charset="0"/>
                <a:cs typeface="Times New Roman" panose="02020603050405020304" pitchFamily="18" charset="0"/>
              </a:rPr>
              <a:t>.</a:t>
            </a:r>
            <a:r>
              <a:rPr lang="ro-RO" sz="2200" i="1" dirty="0" smtClean="0">
                <a:latin typeface="Times New Roman" panose="02020603050405020304" pitchFamily="18" charset="0"/>
                <a:cs typeface="Times New Roman" panose="02020603050405020304" pitchFamily="18" charset="0"/>
              </a:rPr>
              <a:t>);</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Organizațiile de elevi;</a:t>
            </a:r>
          </a:p>
          <a:p>
            <a:pPr algn="just"/>
            <a:r>
              <a:rPr lang="ro-RO" sz="2200" i="1" dirty="0">
                <a:latin typeface="Times New Roman" panose="02020603050405020304" pitchFamily="18" charset="0"/>
                <a:cs typeface="Times New Roman" panose="02020603050405020304" pitchFamily="18" charset="0"/>
              </a:rPr>
              <a:t> </a:t>
            </a:r>
            <a:r>
              <a:rPr lang="ro-RO" sz="2200" i="1" dirty="0" smtClean="0">
                <a:latin typeface="Times New Roman" panose="02020603050405020304" pitchFamily="18" charset="0"/>
                <a:cs typeface="Times New Roman" panose="02020603050405020304" pitchFamily="18" charset="0"/>
              </a:rPr>
              <a:t>                             -  Asociațiile de părinți.</a:t>
            </a:r>
          </a:p>
          <a:p>
            <a:pPr algn="just"/>
            <a:r>
              <a:rPr lang="ro-RO" sz="2400" i="1" dirty="0">
                <a:latin typeface="Times New Roman" panose="02020603050405020304" pitchFamily="18" charset="0"/>
                <a:cs typeface="Times New Roman" panose="02020603050405020304" pitchFamily="18" charset="0"/>
              </a:rPr>
              <a:t> </a:t>
            </a:r>
            <a:r>
              <a:rPr lang="ro-RO" sz="2400" i="1" dirty="0" smtClean="0">
                <a:latin typeface="Times New Roman" panose="02020603050405020304" pitchFamily="18" charset="0"/>
                <a:cs typeface="Times New Roman" panose="02020603050405020304" pitchFamily="18" charset="0"/>
              </a:rPr>
              <a:t>                         </a:t>
            </a:r>
          </a:p>
          <a:p>
            <a:pPr algn="just"/>
            <a:endParaRPr lang="ro-RO" sz="2400" i="1" dirty="0" smtClean="0">
              <a:latin typeface="Times New Roman" panose="02020603050405020304" pitchFamily="18" charset="0"/>
              <a:cs typeface="Times New Roman" panose="02020603050405020304" pitchFamily="18" charset="0"/>
            </a:endParaRPr>
          </a:p>
          <a:p>
            <a:pPr algn="just"/>
            <a:endParaRPr lang="ro-RO" sz="2400" i="1" dirty="0" smtClean="0">
              <a:latin typeface="Times New Roman" panose="02020603050405020304" pitchFamily="18" charset="0"/>
              <a:cs typeface="Times New Roman" panose="02020603050405020304" pitchFamily="18" charset="0"/>
            </a:endParaRPr>
          </a:p>
          <a:p>
            <a:pPr algn="just"/>
            <a:endParaRPr lang="ro-RO" sz="2400" i="1" dirty="0" smtClean="0">
              <a:latin typeface="Times New Roman" panose="02020603050405020304" pitchFamily="18" charset="0"/>
              <a:cs typeface="Times New Roman" panose="02020603050405020304" pitchFamily="18" charset="0"/>
            </a:endParaRPr>
          </a:p>
        </p:txBody>
      </p:sp>
      <p:sp>
        <p:nvSpPr>
          <p:cNvPr id="2" name="Rectangle 1"/>
          <p:cNvSpPr/>
          <p:nvPr/>
        </p:nvSpPr>
        <p:spPr>
          <a:xfrm>
            <a:off x="4125542" y="390557"/>
            <a:ext cx="4147289" cy="646331"/>
          </a:xfrm>
          <a:prstGeom prst="rect">
            <a:avLst/>
          </a:prstGeom>
        </p:spPr>
        <p:txBody>
          <a:bodyPr wrap="none">
            <a:spAutoFit/>
          </a:bodyPr>
          <a:lstStyle/>
          <a:p>
            <a:r>
              <a:rPr lang="ro-RO" sz="3600" dirty="0">
                <a:latin typeface="Times New Roman" panose="02020603050405020304" pitchFamily="18" charset="0"/>
                <a:cs typeface="Times New Roman" panose="02020603050405020304" pitchFamily="18" charset="0"/>
              </a:rPr>
              <a:t>Hai să ne </a:t>
            </a:r>
            <a:r>
              <a:rPr lang="ro-RO" sz="3600" dirty="0" smtClean="0">
                <a:latin typeface="Times New Roman" panose="02020603050405020304" pitchFamily="18" charset="0"/>
                <a:cs typeface="Times New Roman" panose="02020603050405020304" pitchFamily="18" charset="0"/>
              </a:rPr>
              <a:t>cunoaștem!</a:t>
            </a:r>
            <a:endParaRPr lang="en-US" sz="3600" dirty="0"/>
          </a:p>
        </p:txBody>
      </p:sp>
    </p:spTree>
    <p:extLst>
      <p:ext uri="{BB962C8B-B14F-4D97-AF65-F5344CB8AC3E}">
        <p14:creationId xmlns:p14="http://schemas.microsoft.com/office/powerpoint/2010/main" val="23089979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5040" y="765030"/>
            <a:ext cx="7733039" cy="707886"/>
          </a:xfrm>
          <a:prstGeom prst="rect">
            <a:avLst/>
          </a:prstGeom>
          <a:noFill/>
        </p:spPr>
        <p:txBody>
          <a:bodyPr wrap="square" rtlCol="0">
            <a:spAutoFit/>
          </a:bodyPr>
          <a:lstStyle/>
          <a:p>
            <a:r>
              <a:rPr lang="ro-RO" sz="4000" dirty="0" smtClean="0">
                <a:latin typeface="Times New Roman" panose="02020603050405020304" pitchFamily="18" charset="0"/>
                <a:cs typeface="Times New Roman" panose="02020603050405020304" pitchFamily="18" charset="0"/>
              </a:rPr>
              <a:t>Ce este </a:t>
            </a:r>
            <a:r>
              <a:rPr lang="en-US" sz="4000" dirty="0" smtClean="0">
                <a:latin typeface="Times New Roman" panose="02020603050405020304" pitchFamily="18" charset="0"/>
                <a:cs typeface="Times New Roman" panose="02020603050405020304" pitchFamily="18" charset="0"/>
              </a:rPr>
              <a:t>h</a:t>
            </a:r>
            <a:r>
              <a:rPr lang="ro-RO" sz="4000" dirty="0" smtClean="0">
                <a:latin typeface="Times New Roman" panose="02020603050405020304" pitchFamily="18" charset="0"/>
                <a:cs typeface="Times New Roman" panose="02020603050405020304" pitchFamily="18" charset="0"/>
              </a:rPr>
              <a:t>hârțuirea (bullyingul)?</a:t>
            </a:r>
            <a:endParaRPr lang="en-US" sz="4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42889" y="1614333"/>
            <a:ext cx="11452525" cy="1015663"/>
          </a:xfrm>
          <a:prstGeom prst="rect">
            <a:avLst/>
          </a:prstGeom>
          <a:noFill/>
        </p:spPr>
        <p:txBody>
          <a:bodyPr wrap="square" rtlCol="0">
            <a:spAutoFit/>
          </a:bodyPr>
          <a:lstStyle/>
          <a:p>
            <a:pPr algn="just"/>
            <a:r>
              <a:rPr lang="ro-RO" sz="2000" dirty="0" smtClean="0">
                <a:latin typeface="Times New Roman" panose="02020603050405020304" pitchFamily="18" charset="0"/>
                <a:cs typeface="Times New Roman" panose="02020603050405020304" pitchFamily="18" charset="0"/>
              </a:rPr>
              <a:t>	</a:t>
            </a:r>
          </a:p>
          <a:p>
            <a:pPr algn="just"/>
            <a:r>
              <a:rPr lang="ro-RO" sz="2000" dirty="0">
                <a:latin typeface="Times New Roman" panose="02020603050405020304" pitchFamily="18" charset="0"/>
                <a:cs typeface="Times New Roman" panose="02020603050405020304" pitchFamily="18" charset="0"/>
              </a:rPr>
              <a:t>	</a:t>
            </a:r>
            <a:endParaRPr lang="ro-RO" sz="2000" dirty="0" smtClean="0">
              <a:latin typeface="Times New Roman" panose="02020603050405020304" pitchFamily="18" charset="0"/>
              <a:cs typeface="Times New Roman" panose="02020603050405020304" pitchFamily="18" charset="0"/>
            </a:endParaRPr>
          </a:p>
          <a:p>
            <a:pPr algn="just"/>
            <a:r>
              <a:rPr lang="ro-RO" sz="2000" dirty="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9467" y="123284"/>
            <a:ext cx="2007203" cy="2142121"/>
          </a:xfrm>
          <a:prstGeom prst="rect">
            <a:avLst/>
          </a:prstGeom>
        </p:spPr>
      </p:pic>
      <p:sp>
        <p:nvSpPr>
          <p:cNvPr id="3" name="TextBox 2"/>
          <p:cNvSpPr txBox="1"/>
          <p:nvPr/>
        </p:nvSpPr>
        <p:spPr>
          <a:xfrm>
            <a:off x="356230" y="2265405"/>
            <a:ext cx="11479812" cy="5262979"/>
          </a:xfrm>
          <a:prstGeom prst="rect">
            <a:avLst/>
          </a:prstGeom>
          <a:noFill/>
        </p:spPr>
        <p:txBody>
          <a:bodyPr wrap="square" rtlCol="0">
            <a:spAutoFit/>
          </a:bodyPr>
          <a:lstStyle/>
          <a:p>
            <a:r>
              <a:rPr lang="ro-RO"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it-IT" dirty="0"/>
              <a:t>Lucian </a:t>
            </a:r>
            <a:r>
              <a:rPr lang="it-IT" dirty="0" smtClean="0"/>
              <a:t>e</a:t>
            </a:r>
            <a:r>
              <a:rPr lang="ro-RO" dirty="0" smtClean="0"/>
              <a:t>ste</a:t>
            </a:r>
            <a:r>
              <a:rPr lang="it-IT" dirty="0" smtClean="0"/>
              <a:t> </a:t>
            </a:r>
            <a:r>
              <a:rPr lang="it-IT" dirty="0"/>
              <a:t>elev în clasa a </a:t>
            </a:r>
            <a:r>
              <a:rPr lang="it-IT" dirty="0" smtClean="0"/>
              <a:t>VI</a:t>
            </a:r>
            <a:r>
              <a:rPr lang="ro-RO" dirty="0" smtClean="0"/>
              <a:t>-a</a:t>
            </a:r>
            <a:r>
              <a:rPr lang="it-IT" dirty="0" smtClean="0"/>
              <a:t>. </a:t>
            </a:r>
            <a:r>
              <a:rPr lang="it-IT" dirty="0"/>
              <a:t>Încă din clasa a </a:t>
            </a:r>
            <a:r>
              <a:rPr lang="it-IT" dirty="0" smtClean="0"/>
              <a:t>V-a</a:t>
            </a:r>
            <a:r>
              <a:rPr lang="ro-RO" dirty="0" smtClean="0"/>
              <a:t>,</a:t>
            </a:r>
            <a:r>
              <a:rPr lang="it-IT" dirty="0" smtClean="0"/>
              <a:t> </a:t>
            </a:r>
            <a:r>
              <a:rPr lang="it-IT" dirty="0"/>
              <a:t>când părinții l-au mutat într-o altă clasă, pe seama lui au început să se facă glume. La început a fost </a:t>
            </a:r>
            <a:r>
              <a:rPr lang="ro-RO" dirty="0" smtClean="0"/>
              <a:t> despre </a:t>
            </a:r>
            <a:r>
              <a:rPr lang="it-IT" dirty="0" smtClean="0"/>
              <a:t>modul </a:t>
            </a:r>
            <a:r>
              <a:rPr lang="it-IT" dirty="0"/>
              <a:t>în care se îmbrăca, </a:t>
            </a:r>
            <a:r>
              <a:rPr lang="ro-RO" dirty="0" smtClean="0"/>
              <a:t>despre </a:t>
            </a:r>
            <a:r>
              <a:rPr lang="it-IT" dirty="0" smtClean="0"/>
              <a:t>telefonul</a:t>
            </a:r>
            <a:r>
              <a:rPr lang="ro-RO" dirty="0" smtClean="0"/>
              <a:t> </a:t>
            </a:r>
            <a:r>
              <a:rPr lang="it-IT" dirty="0" smtClean="0"/>
              <a:t>- </a:t>
            </a:r>
            <a:r>
              <a:rPr lang="it-IT" dirty="0"/>
              <a:t>model mai vechi. A primit și diverse porecle. Glumele au început să fie din ce în ce mai dese și mai dureroase. De multe ori se simțea umilit și ar fi vrut să aibă puterea de a se răzbuna. Nu </a:t>
            </a:r>
            <a:r>
              <a:rPr lang="it-IT" dirty="0" smtClean="0"/>
              <a:t>voia </a:t>
            </a:r>
            <a:r>
              <a:rPr lang="it-IT" dirty="0"/>
              <a:t>să îi spună mamei ce se întâmplă, sperând că glumele vor înceta. Totuși, după atâta timp, când mama l-a găsit plângând, i-a spus ce se întâmplă. A doua </a:t>
            </a:r>
            <a:r>
              <a:rPr lang="it-IT" dirty="0" smtClean="0"/>
              <a:t>zi</a:t>
            </a:r>
            <a:r>
              <a:rPr lang="ro-RO" dirty="0" smtClean="0"/>
              <a:t>,</a:t>
            </a:r>
            <a:r>
              <a:rPr lang="it-IT" dirty="0" smtClean="0"/>
              <a:t> </a:t>
            </a:r>
            <a:r>
              <a:rPr lang="it-IT" dirty="0"/>
              <a:t>mama a venit la școală și i-a certat pe agresori. A vorbit și cu doamna dirigintă </a:t>
            </a:r>
            <a:r>
              <a:rPr lang="it-IT" dirty="0" smtClean="0"/>
              <a:t>care</a:t>
            </a:r>
            <a:r>
              <a:rPr lang="ro-RO" dirty="0" smtClean="0"/>
              <a:t>,</a:t>
            </a:r>
            <a:r>
              <a:rPr lang="it-IT" dirty="0" smtClean="0"/>
              <a:t> </a:t>
            </a:r>
            <a:r>
              <a:rPr lang="it-IT" dirty="0"/>
              <a:t>de asemenea, i-a certat în fața clasei. Cu toate </a:t>
            </a:r>
            <a:r>
              <a:rPr lang="it-IT" dirty="0" smtClean="0"/>
              <a:t>acestea</a:t>
            </a:r>
            <a:r>
              <a:rPr lang="ro-RO" dirty="0" smtClean="0"/>
              <a:t>,</a:t>
            </a:r>
            <a:r>
              <a:rPr lang="it-IT" dirty="0" smtClean="0"/>
              <a:t> </a:t>
            </a:r>
            <a:r>
              <a:rPr lang="it-IT" dirty="0"/>
              <a:t>glumele nu au încetat</a:t>
            </a:r>
            <a:r>
              <a:rPr lang="it-IT" dirty="0" smtClean="0"/>
              <a:t>, </a:t>
            </a:r>
            <a:r>
              <a:rPr lang="it-IT" dirty="0"/>
              <a:t>dimpotrivă, </a:t>
            </a:r>
            <a:r>
              <a:rPr lang="ro-RO" dirty="0" smtClean="0"/>
              <a:t>Lucian </a:t>
            </a:r>
            <a:r>
              <a:rPr lang="it-IT" dirty="0" smtClean="0"/>
              <a:t>a </a:t>
            </a:r>
            <a:r>
              <a:rPr lang="it-IT" dirty="0"/>
              <a:t>căpătat noi </a:t>
            </a:r>
            <a:r>
              <a:rPr lang="it-IT" dirty="0" smtClean="0"/>
              <a:t>porecle</a:t>
            </a:r>
            <a:r>
              <a:rPr lang="ro-RO" dirty="0" smtClean="0"/>
              <a:t>:</a:t>
            </a:r>
            <a:r>
              <a:rPr lang="it-IT" dirty="0" smtClean="0"/>
              <a:t> </a:t>
            </a:r>
            <a:r>
              <a:rPr lang="ro-RO" dirty="0" smtClean="0"/>
              <a:t>„</a:t>
            </a:r>
            <a:r>
              <a:rPr lang="it-IT" dirty="0" smtClean="0"/>
              <a:t>băiatul mam</a:t>
            </a:r>
            <a:r>
              <a:rPr lang="ro-RO" dirty="0" smtClean="0"/>
              <a:t>e</a:t>
            </a:r>
            <a:r>
              <a:rPr lang="it-IT" dirty="0" smtClean="0"/>
              <a:t>i</a:t>
            </a:r>
            <a:r>
              <a:rPr lang="ro-RO" dirty="0" smtClean="0"/>
              <a:t>”</a:t>
            </a:r>
            <a:r>
              <a:rPr lang="it-IT" dirty="0" smtClean="0"/>
              <a:t>, </a:t>
            </a:r>
            <a:r>
              <a:rPr lang="ro-RO" dirty="0" smtClean="0"/>
              <a:t>„</a:t>
            </a:r>
            <a:r>
              <a:rPr lang="it-IT" dirty="0" smtClean="0"/>
              <a:t>bebelușul</a:t>
            </a:r>
            <a:r>
              <a:rPr lang="ro-RO" dirty="0" smtClean="0"/>
              <a:t>”</a:t>
            </a:r>
            <a:r>
              <a:rPr lang="it-IT" dirty="0" smtClean="0"/>
              <a:t>, </a:t>
            </a:r>
            <a:r>
              <a:rPr lang="ro-RO" dirty="0" smtClean="0"/>
              <a:t>iar </a:t>
            </a:r>
            <a:r>
              <a:rPr lang="it-IT" dirty="0" smtClean="0"/>
              <a:t>glumele </a:t>
            </a:r>
            <a:r>
              <a:rPr lang="it-IT" dirty="0"/>
              <a:t>au devenit și mai răutăcioase. Lucian e descurajat…. Unde a greșit ? Ce mai poate face pentru a ieși din această situație?</a:t>
            </a:r>
            <a:endParaRPr lang="ro-RO" dirty="0"/>
          </a:p>
          <a:p>
            <a:r>
              <a:rPr lang="ro-RO" dirty="0"/>
              <a:t>Răspundeți la întrebări:</a:t>
            </a:r>
          </a:p>
          <a:p>
            <a:pPr lvl="0" fontAlgn="auto"/>
            <a:r>
              <a:rPr lang="nl-NL" dirty="0"/>
              <a:t>Ați fi procedat altfel în locul lui Lucian?</a:t>
            </a:r>
            <a:endParaRPr lang="ro-RO" dirty="0"/>
          </a:p>
          <a:p>
            <a:pPr lvl="0" fontAlgn="auto"/>
            <a:r>
              <a:rPr lang="pl-PL" dirty="0"/>
              <a:t>Oare mama a acționat greșit? Dacă da, de ce?</a:t>
            </a:r>
            <a:endParaRPr lang="ro-RO" dirty="0"/>
          </a:p>
          <a:p>
            <a:pPr lvl="0" fontAlgn="auto"/>
            <a:r>
              <a:rPr lang="pl-PL" dirty="0"/>
              <a:t>Cum </a:t>
            </a:r>
            <a:r>
              <a:rPr lang="pl-PL" dirty="0" smtClean="0"/>
              <a:t>ați </a:t>
            </a:r>
            <a:r>
              <a:rPr lang="pl-PL" dirty="0"/>
              <a:t>aborda o asemenea situație dacă </a:t>
            </a:r>
            <a:r>
              <a:rPr lang="pl-PL" dirty="0" smtClean="0"/>
              <a:t>ați </a:t>
            </a:r>
            <a:r>
              <a:rPr lang="pl-PL" dirty="0"/>
              <a:t>fi </a:t>
            </a:r>
            <a:r>
              <a:rPr lang="pl-PL" dirty="0" smtClean="0"/>
              <a:t>mama lui Lucian? </a:t>
            </a:r>
            <a:r>
              <a:rPr lang="nl-NL" dirty="0"/>
              <a:t>Dar dacă ați fi doamna dirigintă?</a:t>
            </a:r>
            <a:endParaRPr lang="ro-RO" dirty="0"/>
          </a:p>
          <a:p>
            <a:pPr lvl="0" fontAlgn="auto"/>
            <a:r>
              <a:rPr lang="nl-NL" dirty="0"/>
              <a:t>Ce alte măsuri credeți că s-ar putea lua în astfel de cazuri?</a:t>
            </a:r>
            <a:endParaRPr lang="ro-RO" dirty="0"/>
          </a:p>
          <a:p>
            <a:pPr algn="just"/>
            <a:endParaRPr lang="ro-RO" sz="2400" dirty="0">
              <a:latin typeface="Times New Roman" panose="02020603050405020304" pitchFamily="18" charset="0"/>
              <a:cs typeface="Times New Roman" panose="02020603050405020304" pitchFamily="18" charset="0"/>
            </a:endParaRPr>
          </a:p>
          <a:p>
            <a:pPr algn="just"/>
            <a:r>
              <a:rPr lang="ro-RO"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Comportamentele colegilor față de Lucian ilustrează fenomenul de tip bullying.</a:t>
            </a:r>
          </a:p>
          <a:p>
            <a:pPr algn="just"/>
            <a:endParaRPr lang="ro-RO" dirty="0">
              <a:latin typeface="Times New Roman" panose="02020603050405020304" pitchFamily="18" charset="0"/>
              <a:cs typeface="Times New Roman" panose="02020603050405020304" pitchFamily="18" charset="0"/>
            </a:endParaRPr>
          </a:p>
          <a:p>
            <a:pPr algn="just"/>
            <a:r>
              <a:rPr lang="ro-RO"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283955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8512" y="3573028"/>
            <a:ext cx="10852313" cy="1846659"/>
          </a:xfrm>
          <a:prstGeom prst="rect">
            <a:avLst/>
          </a:prstGeom>
          <a:noFill/>
        </p:spPr>
        <p:txBody>
          <a:bodyPr wrap="square" rtlCol="0">
            <a:spAutoFit/>
          </a:bodyPr>
          <a:lstStyle/>
          <a:p>
            <a:r>
              <a:rPr lang="en-US" sz="3200" dirty="0" smtClean="0">
                <a:latin typeface="Times New Roman" panose="02020603050405020304" pitchFamily="18" charset="0"/>
                <a:cs typeface="Times New Roman" panose="02020603050405020304" pitchFamily="18" charset="0"/>
              </a:rPr>
              <a:t>	</a:t>
            </a:r>
            <a:r>
              <a:rPr lang="ro-RO" sz="3200" dirty="0" smtClean="0">
                <a:latin typeface="Times New Roman" panose="02020603050405020304" pitchFamily="18" charset="0"/>
                <a:cs typeface="Times New Roman" panose="02020603050405020304" pitchFamily="18" charset="0"/>
              </a:rPr>
              <a:t>		Bullyingul </a:t>
            </a:r>
            <a:r>
              <a:rPr lang="ro-RO" sz="3200" dirty="0">
                <a:latin typeface="Times New Roman" panose="02020603050405020304" pitchFamily="18" charset="0"/>
                <a:cs typeface="Times New Roman" panose="02020603050405020304" pitchFamily="18" charset="0"/>
              </a:rPr>
              <a:t>reprezintă </a:t>
            </a:r>
            <a:r>
              <a:rPr lang="ro-RO" sz="3200" b="1" dirty="0">
                <a:latin typeface="Times New Roman" panose="02020603050405020304" pitchFamily="18" charset="0"/>
                <a:cs typeface="Times New Roman" panose="02020603050405020304" pitchFamily="18" charset="0"/>
              </a:rPr>
              <a:t>rănirea repetată și intenționată </a:t>
            </a:r>
            <a:r>
              <a:rPr lang="ro-RO" sz="3200" dirty="0">
                <a:latin typeface="Times New Roman" panose="02020603050405020304" pitchFamily="18" charset="0"/>
                <a:cs typeface="Times New Roman" panose="02020603050405020304" pitchFamily="18" charset="0"/>
              </a:rPr>
              <a:t>a unei persoane sau a unui </a:t>
            </a:r>
            <a:r>
              <a:rPr lang="ro-RO" sz="3200" dirty="0" smtClean="0">
                <a:latin typeface="Times New Roman" panose="02020603050405020304" pitchFamily="18" charset="0"/>
                <a:cs typeface="Times New Roman" panose="02020603050405020304" pitchFamily="18" charset="0"/>
              </a:rPr>
              <a:t>grup </a:t>
            </a:r>
            <a:r>
              <a:rPr lang="ro-RO" sz="3200" dirty="0">
                <a:latin typeface="Times New Roman" panose="02020603050405020304" pitchFamily="18" charset="0"/>
                <a:cs typeface="Times New Roman" panose="02020603050405020304" pitchFamily="18" charset="0"/>
              </a:rPr>
              <a:t>de către o altă persoană sau un grup</a:t>
            </a:r>
            <a:r>
              <a:rPr lang="ro-RO" sz="3200" dirty="0" smtClean="0">
                <a:latin typeface="Times New Roman" panose="02020603050405020304" pitchFamily="18" charset="0"/>
                <a:cs typeface="Times New Roman" panose="02020603050405020304" pitchFamily="18" charset="0"/>
              </a:rPr>
              <a:t>, </a:t>
            </a:r>
            <a:r>
              <a:rPr lang="ro-RO" sz="3200" dirty="0">
                <a:latin typeface="Times New Roman" panose="02020603050405020304" pitchFamily="18" charset="0"/>
                <a:cs typeface="Times New Roman" panose="02020603050405020304" pitchFamily="18" charset="0"/>
              </a:rPr>
              <a:t>iar relația implică un </a:t>
            </a:r>
            <a:r>
              <a:rPr lang="ro-RO" sz="3200" b="1" dirty="0">
                <a:latin typeface="Times New Roman" panose="02020603050405020304" pitchFamily="18" charset="0"/>
                <a:cs typeface="Times New Roman" panose="02020603050405020304" pitchFamily="18" charset="0"/>
              </a:rPr>
              <a:t>dezechilibru de putere</a:t>
            </a:r>
            <a:r>
              <a:rPr lang="ro-RO" sz="3200"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endParaRPr lang="en-US" dirty="0"/>
          </a:p>
        </p:txBody>
      </p:sp>
      <p:sp>
        <p:nvSpPr>
          <p:cNvPr id="3" name="Rectangle 2"/>
          <p:cNvSpPr/>
          <p:nvPr/>
        </p:nvSpPr>
        <p:spPr>
          <a:xfrm>
            <a:off x="2001795" y="2574756"/>
            <a:ext cx="5840627" cy="707886"/>
          </a:xfrm>
          <a:prstGeom prst="rect">
            <a:avLst/>
          </a:prstGeom>
        </p:spPr>
        <p:txBody>
          <a:bodyPr wrap="square">
            <a:spAutoFit/>
          </a:bodyPr>
          <a:lstStyle/>
          <a:p>
            <a:pPr lvl="0"/>
            <a:r>
              <a:rPr lang="ro-RO" sz="4000" dirty="0" smtClean="0">
                <a:solidFill>
                  <a:prstClr val="black"/>
                </a:solidFill>
                <a:latin typeface="Times New Roman" panose="02020603050405020304" pitchFamily="18" charset="0"/>
                <a:cs typeface="Times New Roman" panose="02020603050405020304" pitchFamily="18" charset="0"/>
              </a:rPr>
              <a:t>Hai să definim bullyingul</a:t>
            </a:r>
            <a:r>
              <a:rPr lang="ro-RO" sz="4000" dirty="0">
                <a:solidFill>
                  <a:prstClr val="black"/>
                </a:solidFill>
                <a:latin typeface="Times New Roman" panose="02020603050405020304" pitchFamily="18" charset="0"/>
                <a:cs typeface="Times New Roman" panose="02020603050405020304" pitchFamily="18" charset="0"/>
              </a:rPr>
              <a:t>?</a:t>
            </a:r>
            <a:endParaRPr lang="en-US" sz="4000" dirty="0">
              <a:solidFill>
                <a:prstClr val="black"/>
              </a:solidFill>
              <a:latin typeface="Times New Roman" panose="02020603050405020304" pitchFamily="18" charset="0"/>
              <a:cs typeface="Times New Roman" panose="02020603050405020304" pitchFamily="18" charset="0"/>
            </a:endParaRPr>
          </a:p>
        </p:txBody>
      </p:sp>
      <p:sp>
        <p:nvSpPr>
          <p:cNvPr id="4" name="Explosion 1 3"/>
          <p:cNvSpPr/>
          <p:nvPr/>
        </p:nvSpPr>
        <p:spPr>
          <a:xfrm rot="20733489">
            <a:off x="374242" y="657599"/>
            <a:ext cx="2737459" cy="1960721"/>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20126300">
            <a:off x="920941" y="1348675"/>
            <a:ext cx="1644060" cy="369332"/>
          </a:xfrm>
          <a:prstGeom prst="rect">
            <a:avLst/>
          </a:prstGeom>
          <a:noFill/>
        </p:spPr>
        <p:txBody>
          <a:bodyPr wrap="square" rtlCol="0">
            <a:spAutoFit/>
          </a:bodyPr>
          <a:lstStyle/>
          <a:p>
            <a:r>
              <a:rPr lang="en-US" b="1" dirty="0" smtClean="0">
                <a:solidFill>
                  <a:schemeClr val="bg1"/>
                </a:solidFill>
                <a:latin typeface="Times New Roman" panose="02020603050405020304" pitchFamily="18" charset="0"/>
                <a:cs typeface="Times New Roman" panose="02020603050405020304" pitchFamily="18" charset="0"/>
              </a:rPr>
              <a:t>RE</a:t>
            </a:r>
            <a:r>
              <a:rPr lang="ro-RO" b="1" dirty="0" smtClean="0">
                <a:solidFill>
                  <a:schemeClr val="bg1"/>
                </a:solidFill>
                <a:latin typeface="Times New Roman" panose="02020603050405020304" pitchFamily="18" charset="0"/>
                <a:cs typeface="Times New Roman" panose="02020603050405020304" pitchFamily="18" charset="0"/>
              </a:rPr>
              <a:t>ȚINEM!!!</a:t>
            </a:r>
            <a:endParaRPr lang="en-US" b="1" dirty="0">
              <a:solidFill>
                <a:schemeClr val="bg1"/>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3240" y="491926"/>
            <a:ext cx="4398239" cy="2935824"/>
          </a:xfrm>
          <a:prstGeom prst="ellipse">
            <a:avLst/>
          </a:prstGeom>
          <a:ln>
            <a:noFill/>
          </a:ln>
          <a:effectLst>
            <a:softEdge rad="112500"/>
          </a:effectLst>
        </p:spPr>
      </p:pic>
    </p:spTree>
    <p:extLst>
      <p:ext uri="{BB962C8B-B14F-4D97-AF65-F5344CB8AC3E}">
        <p14:creationId xmlns:p14="http://schemas.microsoft.com/office/powerpoint/2010/main" val="2885621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 y="1780050"/>
            <a:ext cx="11508259" cy="3416320"/>
          </a:xfrm>
          <a:prstGeom prst="rect">
            <a:avLst/>
          </a:prstGeom>
        </p:spPr>
        <p:txBody>
          <a:bodyPr wrap="square">
            <a:spAutoFit/>
          </a:bodyPr>
          <a:lstStyle/>
          <a:p>
            <a:pPr algn="just">
              <a:lnSpc>
                <a:spcPct val="150000"/>
              </a:lnSpc>
            </a:pPr>
            <a:r>
              <a:rPr lang="ro-RO" sz="2400" dirty="0" smtClean="0">
                <a:latin typeface="Times New Roman" panose="02020603050405020304" pitchFamily="18" charset="0"/>
                <a:cs typeface="Times New Roman" panose="02020603050405020304" pitchFamily="18" charset="0"/>
              </a:rPr>
              <a:t>		De-a lungul timpului</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Lucian a fost pus în diferite situații neplăcute de către diverși colegi. I-au vorbit urât, l-au împins câteodată, l-au exclus din discuțiile din clasă. Toate aceste comportamente nepotrivite ale colegilor față de Lucian reprezintă </a:t>
            </a:r>
            <a:r>
              <a:rPr lang="en-US" sz="2400" dirty="0" smtClean="0">
                <a:latin typeface="Times New Roman" panose="02020603050405020304" pitchFamily="18" charset="0"/>
                <a:cs typeface="Times New Roman" panose="02020603050405020304" pitchFamily="18" charset="0"/>
              </a:rPr>
              <a:t>categorii</a:t>
            </a:r>
            <a:r>
              <a:rPr lang="ro-RO" sz="2400" dirty="0" smtClean="0">
                <a:latin typeface="Times New Roman" panose="02020603050405020304" pitchFamily="18" charset="0"/>
                <a:cs typeface="Times New Roman" panose="02020603050405020304" pitchFamily="18" charset="0"/>
              </a:rPr>
              <a:t> ale comportamentului de tip bullying. Astfel, identificăm următoarele forme ale acestui tip de comportament: bullying verbal („i-a vorbit urât</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bullying fizic („l-a împins</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 și bullying socio-emoțional (</a:t>
            </a:r>
            <a:r>
              <a:rPr lang="ro-RO" sz="2400" dirty="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l-a exclus din discuții</a:t>
            </a:r>
            <a:r>
              <a:rPr lang="en-US" sz="2400" dirty="0" smtClean="0">
                <a:latin typeface="Times New Roman" panose="02020603050405020304" pitchFamily="18" charset="0"/>
                <a:cs typeface="Times New Roman" panose="02020603050405020304" pitchFamily="18" charset="0"/>
              </a:rPr>
              <a:t>”</a:t>
            </a:r>
            <a:r>
              <a:rPr lang="ro-RO" sz="2400" dirty="0" smtClean="0">
                <a:latin typeface="Times New Roman" panose="02020603050405020304" pitchFamily="18" charset="0"/>
                <a:cs typeface="Times New Roman" panose="02020603050405020304" pitchFamily="18" charset="0"/>
              </a:rPr>
              <a:t>).</a:t>
            </a:r>
            <a:endParaRPr lang="ro-RO" sz="24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422507" y="498974"/>
            <a:ext cx="9577646" cy="1066892"/>
          </a:xfrm>
          <a:prstGeom prst="rect">
            <a:avLst/>
          </a:prstGeom>
        </p:spPr>
      </p:pic>
    </p:spTree>
    <p:extLst>
      <p:ext uri="{BB962C8B-B14F-4D97-AF65-F5344CB8AC3E}">
        <p14:creationId xmlns:p14="http://schemas.microsoft.com/office/powerpoint/2010/main" val="22196588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44153"/>
            <a:ext cx="12192000" cy="4893647"/>
          </a:xfrm>
          <a:prstGeom prst="rect">
            <a:avLst/>
          </a:prstGeom>
          <a:noFill/>
        </p:spPr>
        <p:txBody>
          <a:bodyPr wrap="square" rtlCol="0">
            <a:spAutoFit/>
          </a:bodyPr>
          <a:lstStyle/>
          <a:p>
            <a:pPr algn="just"/>
            <a:r>
              <a:rPr lang="ro-RO" sz="2400" dirty="0" smtClean="0">
                <a:latin typeface="Times New Roman" panose="02020603050405020304" pitchFamily="18" charset="0"/>
                <a:cs typeface="Times New Roman" panose="02020603050405020304" pitchFamily="18" charset="0"/>
              </a:rPr>
              <a:t>	Analiza acestui fenomen i-a condus pe cercetători la identificarea mai multor forme de bullying. Astfel, Olweus (1993) şi de Rigby (1996), Limber (2002) realizează un model de clasificare a formelor comune de bullying întâlnite la elevi. Potrivit acestor autori, </a:t>
            </a:r>
            <a:r>
              <a:rPr lang="ro-RO" sz="2400" b="1" dirty="0" smtClean="0">
                <a:latin typeface="Times New Roman" panose="02020603050405020304" pitchFamily="18" charset="0"/>
                <a:cs typeface="Times New Roman" panose="02020603050405020304" pitchFamily="18" charset="0"/>
              </a:rPr>
              <a:t>se pot identifica trei forme ale comportamentului </a:t>
            </a:r>
            <a:r>
              <a:rPr lang="ro-RO" sz="2400" dirty="0" smtClean="0">
                <a:latin typeface="Times New Roman" panose="02020603050405020304" pitchFamily="18" charset="0"/>
                <a:cs typeface="Times New Roman" panose="02020603050405020304" pitchFamily="18" charset="0"/>
              </a:rPr>
              <a:t>de tip bullying:</a:t>
            </a:r>
          </a:p>
          <a:p>
            <a:pPr algn="just"/>
            <a:endParaRPr lang="ro-RO" sz="2400" dirty="0" smtClean="0">
              <a:latin typeface="Times New Roman" panose="02020603050405020304" pitchFamily="18" charset="0"/>
              <a:cs typeface="Times New Roman" panose="02020603050405020304" pitchFamily="18" charset="0"/>
            </a:endParaRPr>
          </a:p>
          <a:p>
            <a:pPr marL="457200" indent="-457200" algn="just">
              <a:buAutoNum type="arabicParenBoth"/>
            </a:pPr>
            <a:r>
              <a:rPr lang="ro-RO" sz="2400" b="1" dirty="0" smtClean="0">
                <a:latin typeface="Times New Roman" panose="02020603050405020304" pitchFamily="18" charset="0"/>
                <a:cs typeface="Times New Roman" panose="02020603050405020304" pitchFamily="18" charset="0"/>
              </a:rPr>
              <a:t>forme verbale ale comportamentului de tip bullying: </a:t>
            </a:r>
            <a:r>
              <a:rPr lang="ro-RO" sz="2400" dirty="0" smtClean="0">
                <a:latin typeface="Times New Roman" panose="02020603050405020304" pitchFamily="18" charset="0"/>
                <a:cs typeface="Times New Roman" panose="02020603050405020304" pitchFamily="18" charset="0"/>
              </a:rPr>
              <a:t>tachinarea, jignirea (bullying direct) şi bârfirea (bullying indirect); </a:t>
            </a:r>
          </a:p>
          <a:p>
            <a:pPr marL="457200" indent="-457200" algn="just">
              <a:buFontTx/>
              <a:buAutoNum type="arabicParenBoth"/>
            </a:pPr>
            <a:r>
              <a:rPr lang="ro-RO" sz="2400" dirty="0" smtClean="0">
                <a:latin typeface="Times New Roman" panose="02020603050405020304" pitchFamily="18" charset="0"/>
                <a:cs typeface="Times New Roman" panose="02020603050405020304" pitchFamily="18" charset="0"/>
              </a:rPr>
              <a:t> </a:t>
            </a:r>
            <a:r>
              <a:rPr lang="ro-RO" sz="2400" b="1" dirty="0" smtClean="0">
                <a:latin typeface="Times New Roman" panose="02020603050405020304" pitchFamily="18" charset="0"/>
                <a:cs typeface="Times New Roman" panose="02020603050405020304" pitchFamily="18" charset="0"/>
              </a:rPr>
              <a:t>forme fizice ale comportamentului de tip bullying</a:t>
            </a:r>
            <a:r>
              <a:rPr lang="ro-RO" sz="2400" dirty="0" smtClean="0">
                <a:latin typeface="Times New Roman" panose="02020603050405020304" pitchFamily="18" charset="0"/>
                <a:cs typeface="Times New Roman" panose="02020603050405020304" pitchFamily="18" charset="0"/>
              </a:rPr>
              <a:t>: lovirea, îmbrâncirea, distrugerea sau furtul obiectelor personale (bullying direct) şi convingerea unui prieten să atace pe cineva în locul tău (bullying indirect); </a:t>
            </a:r>
          </a:p>
          <a:p>
            <a:pPr marL="457200" indent="-457200" algn="just">
              <a:buAutoNum type="arabicParenBoth"/>
            </a:pPr>
            <a:r>
              <a:rPr lang="ro-RO" sz="2400" dirty="0" smtClean="0">
                <a:latin typeface="Times New Roman" panose="02020603050405020304" pitchFamily="18" charset="0"/>
                <a:cs typeface="Times New Roman" panose="02020603050405020304" pitchFamily="18" charset="0"/>
              </a:rPr>
              <a:t> </a:t>
            </a:r>
            <a:r>
              <a:rPr lang="ro-RO" sz="2400" b="1" dirty="0" smtClean="0">
                <a:latin typeface="Times New Roman" panose="02020603050405020304" pitchFamily="18" charset="0"/>
                <a:cs typeface="Times New Roman" panose="02020603050405020304" pitchFamily="18" charset="0"/>
              </a:rPr>
              <a:t>forme socio-emoționale ale comportamentului de tip bullying</a:t>
            </a:r>
            <a:r>
              <a:rPr lang="ro-RO" sz="2400" dirty="0" smtClean="0">
                <a:latin typeface="Times New Roman" panose="02020603050405020304" pitchFamily="18" charset="0"/>
                <a:cs typeface="Times New Roman" panose="02020603050405020304" pitchFamily="18" charset="0"/>
              </a:rPr>
              <a:t>: amenințarea, gesturi obscene (bullying direct) şi excluderea altora dintr-un grup, manipularea prietenilor (bullying indirect).</a:t>
            </a:r>
            <a:endParaRPr lang="ro-RO"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156178" y="0"/>
            <a:ext cx="7349066" cy="1323439"/>
          </a:xfrm>
          <a:prstGeom prst="rect">
            <a:avLst/>
          </a:prstGeom>
          <a:noFill/>
        </p:spPr>
        <p:txBody>
          <a:bodyPr wrap="square" rtlCol="0">
            <a:spAutoFit/>
          </a:bodyPr>
          <a:lstStyle/>
          <a:p>
            <a:pPr algn="ctr"/>
            <a:r>
              <a:rPr lang="ro-RO" sz="4000" dirty="0" smtClean="0">
                <a:latin typeface="Times New Roman" panose="02020603050405020304" pitchFamily="18" charset="0"/>
                <a:cs typeface="Times New Roman" panose="02020603050405020304" pitchFamily="18" charset="0"/>
              </a:rPr>
              <a:t>Forme ale comportamentului de tip bullying</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80813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436" y="3195695"/>
            <a:ext cx="3598878" cy="892552"/>
          </a:xfrm>
          <a:prstGeom prst="rect">
            <a:avLst/>
          </a:prstGeom>
          <a:noFill/>
        </p:spPr>
        <p:txBody>
          <a:bodyPr wrap="square" rtlCol="0">
            <a:spAutoFit/>
          </a:bodyPr>
          <a:lstStyle/>
          <a:p>
            <a:pPr algn="ctr"/>
            <a:r>
              <a:rPr lang="en-US" sz="2000" dirty="0" smtClean="0">
                <a:latin typeface="Times New Roman" panose="02020603050405020304" pitchFamily="18" charset="0"/>
                <a:cs typeface="Times New Roman" panose="02020603050405020304" pitchFamily="18" charset="0"/>
              </a:rPr>
              <a:t>           </a:t>
            </a:r>
            <a:r>
              <a:rPr lang="ro-RO" sz="2000" dirty="0" smtClean="0">
                <a:latin typeface="Times New Roman" panose="02020603050405020304" pitchFamily="18" charset="0"/>
                <a:cs typeface="Times New Roman" panose="02020603050405020304" pitchFamily="18" charset="0"/>
              </a:rPr>
              <a:t>Norme metodologice</a:t>
            </a:r>
          </a:p>
          <a:p>
            <a:pPr algn="just"/>
            <a:r>
              <a:rPr lang="ro-RO" sz="3200" dirty="0" smtClean="0">
                <a:latin typeface="Times New Roman" panose="02020603050405020304" pitchFamily="18" charset="0"/>
                <a:cs typeface="Times New Roman" panose="02020603050405020304" pitchFamily="18" charset="0"/>
              </a:rPr>
              <a:t>	</a:t>
            </a:r>
            <a:endParaRPr lang="ro-RO" dirty="0" smtClean="0"/>
          </a:p>
        </p:txBody>
      </p:sp>
      <p:sp>
        <p:nvSpPr>
          <p:cNvPr id="5" name="Cloud Callout 4"/>
          <p:cNvSpPr/>
          <p:nvPr/>
        </p:nvSpPr>
        <p:spPr>
          <a:xfrm rot="1328551">
            <a:off x="3656425" y="631571"/>
            <a:ext cx="8449270" cy="5570291"/>
          </a:xfrm>
          <a:prstGeom prst="cloudCallou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sz="1400" dirty="0" smtClean="0">
                <a:solidFill>
                  <a:schemeClr val="tx1"/>
                </a:solidFill>
                <a:latin typeface="Times New Roman" panose="02020603050405020304" pitchFamily="18" charset="0"/>
                <a:cs typeface="Times New Roman" panose="02020603050405020304" pitchFamily="18" charset="0"/>
              </a:rPr>
              <a:t>	</a:t>
            </a:r>
          </a:p>
          <a:p>
            <a:pPr algn="just"/>
            <a:endParaRPr lang="ro-RO" sz="1400" dirty="0">
              <a:solidFill>
                <a:schemeClr val="tx1"/>
              </a:solidFill>
              <a:latin typeface="Times New Roman" panose="02020603050405020304" pitchFamily="18" charset="0"/>
              <a:cs typeface="Times New Roman" panose="02020603050405020304" pitchFamily="18" charset="0"/>
            </a:endParaRPr>
          </a:p>
          <a:p>
            <a:pPr algn="just"/>
            <a:r>
              <a:rPr lang="ro-RO" dirty="0" smtClean="0">
                <a:solidFill>
                  <a:schemeClr val="tx1"/>
                </a:solidFill>
                <a:latin typeface="Times New Roman" panose="02020603050405020304" pitchFamily="18" charset="0"/>
                <a:cs typeface="Times New Roman" panose="02020603050405020304" pitchFamily="18" charset="0"/>
              </a:rPr>
              <a:t>         Toate școlile trebuie să aibă o procedură pentru prevenirea și combaterea bullyingului. Această procedură are la bază Ordinul nr. 4343/2020 privind aprobarea </a:t>
            </a:r>
            <a:r>
              <a:rPr lang="ro-RO" b="1" dirty="0" smtClean="0">
                <a:solidFill>
                  <a:schemeClr val="tx1"/>
                </a:solidFill>
                <a:latin typeface="Times New Roman" panose="02020603050405020304" pitchFamily="18" charset="0"/>
                <a:cs typeface="Times New Roman" panose="02020603050405020304" pitchFamily="18" charset="0"/>
              </a:rPr>
              <a:t>Normelor metodologice de aplicare a prevederilor art. 7 alin. (11), art. 561 şi ale pct. 61 din anexa la Legea educaţiei naţionale nr. 1/2011, privind violenţa psihologică – bullying.</a:t>
            </a:r>
          </a:p>
          <a:p>
            <a:pPr algn="just"/>
            <a:r>
              <a:rPr lang="ro-RO" dirty="0" smtClean="0">
                <a:solidFill>
                  <a:schemeClr val="tx1"/>
                </a:solidFill>
                <a:latin typeface="Times New Roman" panose="02020603050405020304" pitchFamily="18" charset="0"/>
                <a:cs typeface="Times New Roman" panose="02020603050405020304" pitchFamily="18" charset="0"/>
              </a:rPr>
              <a:t>	Astfel, orice victimă a bullyingului trebuie să se adreseze grupului de acțiune antibullying din școala sa.</a:t>
            </a:r>
          </a:p>
          <a:p>
            <a:pPr algn="just"/>
            <a:r>
              <a:rPr lang="ro-RO" dirty="0" smtClean="0">
                <a:solidFill>
                  <a:schemeClr val="tx1"/>
                </a:solidFill>
                <a:latin typeface="Times New Roman" panose="02020603050405020304" pitchFamily="18" charset="0"/>
                <a:cs typeface="Times New Roman" panose="02020603050405020304" pitchFamily="18" charset="0"/>
              </a:rPr>
              <a:t>        Această comisie este alcătuită din: directorul unității de învățământ, profesorul consilier școlar, trei cadre didactice formate în problematica violenței, inclusiv a violenței psihologice-bullying, doi sau mai mulți reprezentanți ai elevilor, un reprezentant al părinților, reprezentanți ai autorității locale</a:t>
            </a:r>
            <a:r>
              <a:rPr lang="ro-RO" dirty="0" smtClean="0">
                <a:solidFill>
                  <a:schemeClr val="tx1"/>
                </a:solidFill>
              </a:rPr>
              <a:t>.</a:t>
            </a:r>
            <a:r>
              <a:rPr lang="ro-RO"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	</a:t>
            </a:r>
          </a:p>
          <a:p>
            <a:pPr algn="ctr"/>
            <a:endParaRPr lang="ro-RO" sz="1200" dirty="0">
              <a:latin typeface="Times New Roman" panose="02020603050405020304" pitchFamily="18" charset="0"/>
              <a:cs typeface="Times New Roman" panose="02020603050405020304" pitchFamily="18" charset="0"/>
            </a:endParaRPr>
          </a:p>
        </p:txBody>
      </p:sp>
      <p:sp>
        <p:nvSpPr>
          <p:cNvPr id="3" name="Striped Right Arrow 2"/>
          <p:cNvSpPr/>
          <p:nvPr/>
        </p:nvSpPr>
        <p:spPr>
          <a:xfrm>
            <a:off x="2525086" y="3106323"/>
            <a:ext cx="1073791" cy="62078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7-Point Star 3"/>
          <p:cNvSpPr/>
          <p:nvPr/>
        </p:nvSpPr>
        <p:spPr>
          <a:xfrm rot="19572286">
            <a:off x="372658" y="193244"/>
            <a:ext cx="2382473" cy="2063692"/>
          </a:xfrm>
          <a:prstGeom prst="star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144157">
            <a:off x="1011880" y="881690"/>
            <a:ext cx="1587540" cy="369332"/>
          </a:xfrm>
          <a:prstGeom prst="rect">
            <a:avLst/>
          </a:prstGeom>
          <a:noFill/>
        </p:spPr>
        <p:txBody>
          <a:bodyPr wrap="square" rtlCol="0">
            <a:spAutoFit/>
          </a:bodyPr>
          <a:lstStyle/>
          <a:p>
            <a:r>
              <a:rPr lang="ro-RO" dirty="0" smtClean="0">
                <a:solidFill>
                  <a:schemeClr val="bg1"/>
                </a:solidFill>
              </a:rPr>
              <a:t>ȘTIAI CĂ?</a:t>
            </a:r>
            <a:endParaRPr lang="en-US" dirty="0">
              <a:solidFill>
                <a:schemeClr val="bg1"/>
              </a:solidFill>
            </a:endParaRPr>
          </a:p>
        </p:txBody>
      </p:sp>
    </p:spTree>
    <p:extLst>
      <p:ext uri="{BB962C8B-B14F-4D97-AF65-F5344CB8AC3E}">
        <p14:creationId xmlns:p14="http://schemas.microsoft.com/office/powerpoint/2010/main" val="3737874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02941" y="186114"/>
            <a:ext cx="8827805" cy="1200329"/>
          </a:xfrm>
          <a:prstGeom prst="rect">
            <a:avLst/>
          </a:prstGeom>
          <a:noFill/>
        </p:spPr>
        <p:txBody>
          <a:bodyPr wrap="square" rtlCol="0">
            <a:spAutoFit/>
          </a:bodyPr>
          <a:lstStyle/>
          <a:p>
            <a:pPr algn="ctr"/>
            <a:r>
              <a:rPr lang="ro-RO" sz="3600" dirty="0" smtClean="0">
                <a:latin typeface="Times New Roman" panose="02020603050405020304" pitchFamily="18" charset="0"/>
                <a:cs typeface="Times New Roman" panose="02020603050405020304" pitchFamily="18" charset="0"/>
              </a:rPr>
              <a:t>Combaterea victimizării</a:t>
            </a:r>
            <a:r>
              <a:rPr lang="en-US" sz="3600" dirty="0" smtClean="0">
                <a:latin typeface="Times New Roman" panose="02020603050405020304" pitchFamily="18" charset="0"/>
                <a:cs typeface="Times New Roman" panose="02020603050405020304" pitchFamily="18" charset="0"/>
              </a:rPr>
              <a:t> </a:t>
            </a:r>
            <a:endParaRPr lang="ro-RO" sz="3600" dirty="0" smtClean="0">
              <a:latin typeface="Times New Roman" panose="02020603050405020304" pitchFamily="18" charset="0"/>
              <a:cs typeface="Times New Roman" panose="02020603050405020304" pitchFamily="18" charset="0"/>
            </a:endParaRPr>
          </a:p>
          <a:p>
            <a:endParaRPr lang="ro-RO" dirty="0"/>
          </a:p>
          <a:p>
            <a:endParaRPr lang="ro-RO" dirty="0" smtClean="0"/>
          </a:p>
        </p:txBody>
      </p:sp>
      <p:sp>
        <p:nvSpPr>
          <p:cNvPr id="3" name="Vertical Scroll 2"/>
          <p:cNvSpPr/>
          <p:nvPr/>
        </p:nvSpPr>
        <p:spPr>
          <a:xfrm>
            <a:off x="9058543" y="3008120"/>
            <a:ext cx="2674834" cy="3074905"/>
          </a:xfrm>
          <a:prstGeom prst="verticalScroll">
            <a:avLst/>
          </a:prstGeom>
          <a:solidFill>
            <a:schemeClr val="accent3">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ro-RO" sz="1600" dirty="0" smtClean="0">
                <a:solidFill>
                  <a:schemeClr val="tx1"/>
                </a:solidFill>
                <a:latin typeface="Times New Roman" panose="02020603050405020304" pitchFamily="18" charset="0"/>
                <a:cs typeface="Times New Roman" panose="02020603050405020304" pitchFamily="18" charset="0"/>
              </a:rPr>
              <a:t>	</a:t>
            </a:r>
            <a:endParaRPr lang="en-US" sz="1600" dirty="0" smtClean="0">
              <a:solidFill>
                <a:schemeClr val="tx1"/>
              </a:solidFill>
              <a:latin typeface="Times New Roman" panose="02020603050405020304" pitchFamily="18" charset="0"/>
              <a:cs typeface="Times New Roman" panose="02020603050405020304" pitchFamily="18" charset="0"/>
            </a:endParaRPr>
          </a:p>
          <a:p>
            <a:r>
              <a:rPr lang="en-US" sz="1600" dirty="0">
                <a:solidFill>
                  <a:schemeClr val="tx1"/>
                </a:solidFill>
                <a:latin typeface="Times New Roman" panose="02020603050405020304" pitchFamily="18" charset="0"/>
                <a:cs typeface="Times New Roman" panose="02020603050405020304" pitchFamily="18" charset="0"/>
              </a:rPr>
              <a:t>	</a:t>
            </a:r>
            <a:endParaRPr lang="ro-RO" sz="1600" dirty="0" smtClean="0">
              <a:solidFill>
                <a:schemeClr val="tx1"/>
              </a:solidFill>
              <a:latin typeface="Times New Roman" panose="02020603050405020304" pitchFamily="18" charset="0"/>
              <a:cs typeface="Times New Roman" panose="02020603050405020304" pitchFamily="18" charset="0"/>
            </a:endParaRPr>
          </a:p>
          <a:p>
            <a:r>
              <a:rPr lang="ro-RO" sz="1600" dirty="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Dacă vezi că cineva este victima bullyingului, ar trebui:</a:t>
            </a:r>
          </a:p>
          <a:p>
            <a:pPr marL="285750" indent="-285750">
              <a:buFont typeface="Arial" panose="020B0604020202020204" pitchFamily="34" charset="0"/>
              <a:buChar char="•"/>
            </a:pPr>
            <a:r>
              <a:rPr lang="ro-RO" sz="1600" dirty="0" smtClean="0">
                <a:solidFill>
                  <a:schemeClr val="tx1"/>
                </a:solidFill>
                <a:latin typeface="Times New Roman" panose="02020603050405020304" pitchFamily="18" charset="0"/>
                <a:cs typeface="Times New Roman" panose="02020603050405020304" pitchFamily="18" charset="0"/>
              </a:rPr>
              <a:t> să sesizezi acest aspect școlii tale;</a:t>
            </a:r>
          </a:p>
          <a:p>
            <a:pPr marL="285750" indent="-285750">
              <a:buFont typeface="Arial" panose="020B0604020202020204" pitchFamily="34" charset="0"/>
              <a:buChar char="•"/>
            </a:pPr>
            <a:r>
              <a:rPr lang="ro-RO" sz="1600" dirty="0" smtClean="0">
                <a:solidFill>
                  <a:schemeClr val="tx1"/>
                </a:solidFill>
                <a:latin typeface="Times New Roman" panose="02020603050405020304" pitchFamily="18" charset="0"/>
                <a:cs typeface="Times New Roman" panose="02020603050405020304" pitchFamily="18" charset="0"/>
              </a:rPr>
              <a:t>să te oferi să mergi cu persoana aceea ca să spuneți cuiva.</a:t>
            </a:r>
          </a:p>
          <a:p>
            <a:pPr algn="ct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11435">
            <a:off x="6792371" y="2085036"/>
            <a:ext cx="1770888" cy="2981712"/>
          </a:xfrm>
          <a:prstGeom prst="rect">
            <a:avLst/>
          </a:prstGeom>
        </p:spPr>
      </p:pic>
      <p:sp>
        <p:nvSpPr>
          <p:cNvPr id="9" name="Cloud 8"/>
          <p:cNvSpPr/>
          <p:nvPr/>
        </p:nvSpPr>
        <p:spPr>
          <a:xfrm rot="20598481">
            <a:off x="6097532" y="1918358"/>
            <a:ext cx="1901785" cy="1055404"/>
          </a:xfrm>
          <a:prstGeom prst="cloud">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Cum </a:t>
            </a:r>
            <a:r>
              <a:rPr lang="ro-RO" dirty="0" smtClean="0"/>
              <a:t>   </a:t>
            </a:r>
            <a:r>
              <a:rPr lang="en-US" dirty="0" err="1" smtClean="0"/>
              <a:t>proced</a:t>
            </a:r>
            <a:r>
              <a:rPr lang="ro-RO" dirty="0" smtClean="0"/>
              <a:t>ăm?</a:t>
            </a:r>
            <a:endParaRPr lang="en-US" dirty="0"/>
          </a:p>
        </p:txBody>
      </p:sp>
      <p:sp>
        <p:nvSpPr>
          <p:cNvPr id="4" name="Folded Corner 3"/>
          <p:cNvSpPr/>
          <p:nvPr/>
        </p:nvSpPr>
        <p:spPr>
          <a:xfrm>
            <a:off x="557458" y="115909"/>
            <a:ext cx="3622362" cy="4476931"/>
          </a:xfrm>
          <a:prstGeom prst="foldedCorner">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tx1"/>
                </a:solidFill>
                <a:latin typeface="Times New Roman" panose="02020603050405020304" pitchFamily="18" charset="0"/>
                <a:cs typeface="Times New Roman" panose="02020603050405020304" pitchFamily="18" charset="0"/>
              </a:rPr>
              <a:t>Dacă ai fost victima bullyingului, nu trebuie să te confrunți singur cu această situație. Spune cuiva în care ai încredere: </a:t>
            </a:r>
          </a:p>
          <a:p>
            <a:pPr algn="just"/>
            <a:r>
              <a:rPr lang="ro-RO" dirty="0" smtClean="0">
                <a:solidFill>
                  <a:schemeClr val="tx1"/>
                </a:solidFill>
                <a:latin typeface="Times New Roman" panose="02020603050405020304" pitchFamily="18" charset="0"/>
                <a:cs typeface="Times New Roman" panose="02020603050405020304" pitchFamily="18" charset="0"/>
              </a:rPr>
              <a:t>      </a:t>
            </a:r>
            <a:endParaRPr lang="ro-RO" dirty="0">
              <a:solidFill>
                <a:schemeClr val="tx1"/>
              </a:solidFill>
              <a:latin typeface="Times New Roman" panose="02020603050405020304" pitchFamily="18" charset="0"/>
              <a:cs typeface="Times New Roman" panose="02020603050405020304" pitchFamily="18" charset="0"/>
            </a:endParaRPr>
          </a:p>
        </p:txBody>
      </p:sp>
      <p:sp>
        <p:nvSpPr>
          <p:cNvPr id="8" name="Snip and Round Single Corner Rectangle 7"/>
          <p:cNvSpPr/>
          <p:nvPr/>
        </p:nvSpPr>
        <p:spPr>
          <a:xfrm>
            <a:off x="2111737" y="2837204"/>
            <a:ext cx="3382409" cy="3110669"/>
          </a:xfrm>
          <a:prstGeom prst="snip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tx1"/>
                </a:solidFill>
                <a:latin typeface="Times New Roman" panose="02020603050405020304" pitchFamily="18" charset="0"/>
                <a:cs typeface="Times New Roman" panose="02020603050405020304" pitchFamily="18" charset="0"/>
              </a:rPr>
              <a:t>Alege să vorbești despre această problemă cu </a:t>
            </a:r>
            <a:r>
              <a:rPr lang="ro-RO" b="1" dirty="0" smtClean="0">
                <a:solidFill>
                  <a:schemeClr val="tx1"/>
                </a:solidFill>
                <a:latin typeface="Times New Roman" panose="02020603050405020304" pitchFamily="18" charset="0"/>
                <a:cs typeface="Times New Roman" panose="02020603050405020304" pitchFamily="18" charset="0"/>
              </a:rPr>
              <a:t>o persoană în care ai încredere</a:t>
            </a:r>
            <a:r>
              <a:rPr lang="ro-RO" dirty="0" smtClean="0">
                <a:solidFill>
                  <a:schemeClr val="tx1"/>
                </a:solidFill>
                <a:latin typeface="Times New Roman" panose="02020603050405020304" pitchFamily="18" charset="0"/>
                <a:cs typeface="Times New Roman" panose="02020603050405020304" pitchFamily="18" charset="0"/>
              </a:rPr>
              <a:t>!</a:t>
            </a:r>
          </a:p>
          <a:p>
            <a:pPr algn="just"/>
            <a:r>
              <a:rPr lang="ro-RO" dirty="0" smtClean="0">
                <a:solidFill>
                  <a:schemeClr val="tx1"/>
                </a:solidFill>
                <a:latin typeface="Times New Roman" panose="02020603050405020304" pitchFamily="18" charset="0"/>
                <a:cs typeface="Times New Roman" panose="02020603050405020304" pitchFamily="18" charset="0"/>
              </a:rPr>
              <a:t>Această persoană poate să fie:</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un prieten;</a:t>
            </a:r>
          </a:p>
          <a:p>
            <a:pPr marL="285750" indent="-285750" algn="just">
              <a:buFont typeface="Arial" panose="020B0604020202020204" pitchFamily="34" charset="0"/>
              <a:buChar char="•"/>
            </a:pPr>
            <a:r>
              <a:rPr lang="ro-RO" dirty="0">
                <a:solidFill>
                  <a:schemeClr val="tx1"/>
                </a:solidFill>
                <a:latin typeface="Times New Roman" panose="02020603050405020304" pitchFamily="18" charset="0"/>
                <a:cs typeface="Times New Roman" panose="02020603050405020304" pitchFamily="18" charset="0"/>
              </a:rPr>
              <a:t>c</a:t>
            </a:r>
            <a:r>
              <a:rPr lang="ro-RO" dirty="0" smtClean="0">
                <a:solidFill>
                  <a:schemeClr val="tx1"/>
                </a:solidFill>
                <a:latin typeface="Times New Roman" panose="02020603050405020304" pitchFamily="18" charset="0"/>
                <a:cs typeface="Times New Roman" panose="02020603050405020304" pitchFamily="18" charset="0"/>
              </a:rPr>
              <a:t>onsilierul școlar;</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părinții;</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polițistul;</a:t>
            </a:r>
          </a:p>
          <a:p>
            <a:pPr marL="285750" indent="-285750" algn="just">
              <a:buFont typeface="Arial" panose="020B0604020202020204" pitchFamily="34" charset="0"/>
              <a:buChar char="•"/>
            </a:pPr>
            <a:r>
              <a:rPr lang="ro-RO" dirty="0" smtClean="0">
                <a:solidFill>
                  <a:schemeClr val="tx1"/>
                </a:solidFill>
                <a:latin typeface="Times New Roman" panose="02020603050405020304" pitchFamily="18" charset="0"/>
                <a:cs typeface="Times New Roman" panose="02020603050405020304" pitchFamily="18" charset="0"/>
              </a:rPr>
              <a:t>un profesor. </a:t>
            </a:r>
          </a:p>
        </p:txBody>
      </p:sp>
      <p:sp>
        <p:nvSpPr>
          <p:cNvPr id="10" name="Folded Corner 9"/>
          <p:cNvSpPr/>
          <p:nvPr/>
        </p:nvSpPr>
        <p:spPr>
          <a:xfrm>
            <a:off x="9366191" y="2446062"/>
            <a:ext cx="2569533" cy="919017"/>
          </a:xfrm>
          <a:prstGeom prst="foldedCorner">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Nu închide ochii!</a:t>
            </a:r>
            <a:endParaRPr lang="en-US" dirty="0"/>
          </a:p>
        </p:txBody>
      </p:sp>
    </p:spTree>
    <p:extLst>
      <p:ext uri="{BB962C8B-B14F-4D97-AF65-F5344CB8AC3E}">
        <p14:creationId xmlns:p14="http://schemas.microsoft.com/office/powerpoint/2010/main" val="1233457590"/>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3533</TotalTime>
  <Words>125</Words>
  <Application>Microsoft Office PowerPoint</Application>
  <PresentationFormat>Ecran lat</PresentationFormat>
  <Paragraphs>68</Paragraphs>
  <Slides>8</Slides>
  <Notes>0</Notes>
  <HiddenSlides>0</HiddenSlides>
  <MMClips>0</MMClips>
  <ScaleCrop>false</ScaleCrop>
  <HeadingPairs>
    <vt:vector size="6" baseType="variant">
      <vt:variant>
        <vt:lpstr>Fonturi utilizate</vt:lpstr>
      </vt:variant>
      <vt:variant>
        <vt:i4>4</vt:i4>
      </vt:variant>
      <vt:variant>
        <vt:lpstr>Temă</vt:lpstr>
      </vt:variant>
      <vt:variant>
        <vt:i4>1</vt:i4>
      </vt:variant>
      <vt:variant>
        <vt:lpstr>Titluri diapozitive</vt:lpstr>
      </vt:variant>
      <vt:variant>
        <vt:i4>8</vt:i4>
      </vt:variant>
    </vt:vector>
  </HeadingPairs>
  <TitlesOfParts>
    <vt:vector size="13" baseType="lpstr">
      <vt:lpstr>Arial</vt:lpstr>
      <vt:lpstr>Calibri</vt:lpstr>
      <vt:lpstr>Calibri Light</vt:lpstr>
      <vt:lpstr>Times New Roman</vt:lpstr>
      <vt:lpstr>Retrospect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  AAAAAA</dc:creator>
  <cp:lastModifiedBy>ionita</cp:lastModifiedBy>
  <cp:revision>209</cp:revision>
  <cp:lastPrinted>2022-07-05T09:28:28Z</cp:lastPrinted>
  <dcterms:created xsi:type="dcterms:W3CDTF">2022-01-24T11:42:08Z</dcterms:created>
  <dcterms:modified xsi:type="dcterms:W3CDTF">2023-03-21T18:40:05Z</dcterms:modified>
</cp:coreProperties>
</file>