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1" r:id="rId1"/>
  </p:sldMasterIdLst>
  <p:sldIdLst>
    <p:sldId id="256" r:id="rId2"/>
    <p:sldId id="257" r:id="rId3"/>
    <p:sldId id="319" r:id="rId4"/>
    <p:sldId id="262" r:id="rId5"/>
    <p:sldId id="306" r:id="rId6"/>
    <p:sldId id="307" r:id="rId7"/>
    <p:sldId id="320" r:id="rId8"/>
    <p:sldId id="302" r:id="rId9"/>
    <p:sldId id="301" r:id="rId10"/>
    <p:sldId id="321" r:id="rId11"/>
    <p:sldId id="311" r:id="rId12"/>
    <p:sldId id="283" r:id="rId13"/>
    <p:sldId id="310" r:id="rId14"/>
    <p:sldId id="322" r:id="rId15"/>
    <p:sldId id="288" r:id="rId16"/>
    <p:sldId id="315" r:id="rId17"/>
    <p:sldId id="313" r:id="rId18"/>
    <p:sldId id="317" r:id="rId19"/>
    <p:sldId id="314" r:id="rId20"/>
    <p:sldId id="290" r:id="rId21"/>
    <p:sldId id="325" r:id="rId22"/>
    <p:sldId id="324" r:id="rId23"/>
    <p:sldId id="327" r:id="rId24"/>
    <p:sldId id="291" r:id="rId25"/>
    <p:sldId id="329" r:id="rId26"/>
    <p:sldId id="328" r:id="rId27"/>
    <p:sldId id="27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8CF8D37-584B-4733-9D0E-E47BC01BB3D3}">
          <p14:sldIdLst>
            <p14:sldId id="256"/>
            <p14:sldId id="257"/>
            <p14:sldId id="319"/>
            <p14:sldId id="262"/>
            <p14:sldId id="306"/>
            <p14:sldId id="307"/>
            <p14:sldId id="320"/>
            <p14:sldId id="302"/>
          </p14:sldIdLst>
        </p14:section>
        <p14:section name="Untitled Section" id="{5060F09B-332C-41CE-B210-60DC168EC082}">
          <p14:sldIdLst>
            <p14:sldId id="301"/>
            <p14:sldId id="321"/>
            <p14:sldId id="311"/>
            <p14:sldId id="283"/>
            <p14:sldId id="310"/>
            <p14:sldId id="322"/>
            <p14:sldId id="288"/>
            <p14:sldId id="315"/>
            <p14:sldId id="313"/>
            <p14:sldId id="317"/>
            <p14:sldId id="314"/>
            <p14:sldId id="290"/>
            <p14:sldId id="325"/>
            <p14:sldId id="324"/>
            <p14:sldId id="327"/>
            <p14:sldId id="291"/>
            <p14:sldId id="329"/>
            <p14:sldId id="328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  AAAAAA" initials="AA" lastIdx="1" clrIdx="0">
    <p:extLst>
      <p:ext uri="{19B8F6BF-5375-455C-9EA6-DF929625EA0E}">
        <p15:presenceInfo xmlns:p15="http://schemas.microsoft.com/office/powerpoint/2012/main" userId="ASUS  AAAAA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AC3"/>
    <a:srgbClr val="304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809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76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450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96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4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93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582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938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67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27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31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2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GyEHNHz_zo&amp;ab_channel=SalvatiCopiiiRomania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GyEHNHz_zo&amp;ab_channel=SalvatiCopiiiRomania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982" y="2472162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SIGUR</a:t>
            </a:r>
            <a:r>
              <a:rPr lang="ro-RO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anța în școli</a:t>
            </a:r>
            <a:endParaRPr lang="en-US" sz="6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9150" y="247997"/>
            <a:ext cx="35792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4171950" algn="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4171950" algn="r"/>
                <a:tab pos="5943600" algn="r"/>
              </a:tabLs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ROMÂNIA                                    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4171950" algn="r"/>
                <a:tab pos="5943600" algn="r"/>
              </a:tabLst>
            </a:pPr>
            <a:r>
              <a:rPr lang="en-US" altLang="en-US" sz="12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MINISTERUL AFACERILOR INTERNE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82" y="732117"/>
            <a:ext cx="1835112" cy="107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-526729" y="1572240"/>
            <a:ext cx="4950394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2195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19575" algn="l"/>
              </a:tabLst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19575" algn="l"/>
              </a:tabLs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INSPECTORATUL GENERAL AL POLIȚIEI ROMÂNE</a:t>
            </a:r>
            <a:endParaRPr kumimoji="0" lang="en-US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19575" algn="l"/>
              </a:tabLs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DIRECȚIA SIGURANȚA ȘCOLARĂ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9372" y="5111061"/>
            <a:ext cx="470262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17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Subinspector </a:t>
            </a:r>
            <a:r>
              <a:rPr lang="ro-RO" sz="17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ro-RO" sz="17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poliție:</a:t>
            </a:r>
            <a:endParaRPr lang="ro-RO" sz="17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o-RO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o-RO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ȘTEFAN Florin</a:t>
            </a:r>
            <a:endParaRPr lang="ro-RO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024" y="3821221"/>
            <a:ext cx="818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ATITUDINE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spune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VIOLEN</a:t>
            </a:r>
            <a:r>
              <a:rPr lang="ro-RO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ȚEI</a:t>
            </a:r>
            <a:r>
              <a:rPr lang="ro-RO" sz="3200" dirty="0">
                <a:solidFill>
                  <a:srgbClr val="FF0000"/>
                </a:solidFill>
              </a:rPr>
              <a:t>!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7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/>
          <p:cNvSpPr/>
          <p:nvPr/>
        </p:nvSpPr>
        <p:spPr>
          <a:xfrm>
            <a:off x="7001857" y="2657533"/>
            <a:ext cx="5431443" cy="3565642"/>
          </a:xfrm>
          <a:prstGeom prst="clou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o-RO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o-RO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Mircea i-a trimis vara trecută colegului său Mihai niște fotografii. În acele fotografii, Mircea apărea cu bustul gol pentru a se distra amândoi de efectul ganterelor din cele 2 luni de vacanță. Acum le descoperă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postate </a:t>
            </a:r>
            <a:r>
              <a:rPr lang="ro-RO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profil fals de Facebook, iar </a:t>
            </a:r>
            <a:r>
              <a:rPr lang="ro-RO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grupul clasei și toți colegii se amuză pe seama lui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ro-RO" sz="1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ăsând comentarii răutăcioase. Mircea e foarte supărat pe Mihai.</a:t>
            </a:r>
            <a:endParaRPr lang="en-US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692" y="66555"/>
            <a:ext cx="3613774" cy="2590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995680" y="762784"/>
            <a:ext cx="602107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Comments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comentarii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postarea de comentarii negative, denigrante la adresa unor fotografii, clipuri video sau mesaje publicate de o persoană pe internet;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Dissing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insistență abuzivă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postări sau trimiteri permanente de mesaje către anumite persoane, în pofida refuzului lor de a comunica;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Fake profiles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profiluri false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profiluri virtuale create de către agresori, care împrumută identitatea altor persoane, în scopul facilitării comunicării cu victimele lor; sub protecția anonimatului, agresorii își amenință victimele sau, alteori, își însușesc identitatea victimei în discuțiile cu alte persoane;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03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2302" y="747759"/>
            <a:ext cx="7143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Sexting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distribuirea de materiale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pornografice minorilor, utilizând mijloace electronice de comunicație.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5303520" y="1608045"/>
            <a:ext cx="6360160" cy="4027442"/>
          </a:xfrm>
          <a:prstGeom prst="clou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o-RO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o-RO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o-RO" sz="1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Bună. Am și eu o problemă. Am 17 ani și am avut o relație cu un băiat de 30 de ani. De-a lungul relației, acesta m-a hărțuit verbal și fizic. Insistă să ne împăcăm, cu toate că i-am spus clar că nu mai vreau o relație cu el. Ca atare, a început cu amenințări că mă bate, că mă umilește. Nu știu ce să mai fac. Mă șantajează că are o filmare cu mine și că o postează pe Internet sau că face Cd-uri și le împarte prin școală. Mulțumesc!”</a:t>
            </a:r>
            <a:endParaRPr lang="ro-RO" sz="16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1" y="1608045"/>
            <a:ext cx="3372542" cy="360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22445" y="480169"/>
            <a:ext cx="5580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Tipuri de violență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519" y="1064944"/>
            <a:ext cx="3915410" cy="39154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3185" y="1209587"/>
            <a:ext cx="812281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Abuzul emoţional: 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expunerea repetată a unui copil/elev la situații al căror impact emoţional depășește capacitatea sa de integrare psihologică;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ro-RO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Forme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ale abuzului emoțional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umilire verbală şi/sau nonverbală;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intimidare, amenințare, terorizare; 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restrângerea libertății de acţiune;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denigrare, acuzații nedrepte, discriminare, ridiculizare;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atitudini ostile sau de respingere;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o-RO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iolenţa sexuală</a:t>
            </a: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: comentarii cu conotații sexuale, injurii, propuneri indecente făcute victimei.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o-RO" sz="2000" dirty="0" smtClean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3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8688" y="499872"/>
            <a:ext cx="524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Tipuri de violență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3616" y="1223264"/>
            <a:ext cx="82031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Abuzul sexual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obligarea sau îndemnarea copilului de către o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persoană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adultă să participe la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activități sexual,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 servesc plăcerii adultului.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ro-RO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 de abuz sexual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hârțuirea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sexuală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(propuneri verbale, gesturi sau atingeri de tip sexual);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comportamentul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exhibiționist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faţa unui copil; </a:t>
            </a:r>
            <a:endParaRPr lang="ro-RO" sz="2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manipularea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organelor sexuale ale copilului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obligarea acestuia de a manipula organele sexuale ale agresorului; </a:t>
            </a:r>
            <a:endParaRPr lang="ro-RO" sz="2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intruziunea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unor obiecte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organele sexuale ale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copilului;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penetrarea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sexuală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 cale orală, genitală sau anală, exploatarea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sexuală;</a:t>
            </a:r>
          </a:p>
          <a:p>
            <a:pPr marL="1714500" lvl="3" indent="-342900" algn="just">
              <a:buFont typeface="Wingdings" panose="05000000000000000000" pitchFamily="2" charset="2"/>
              <a:buChar char="§"/>
            </a:pP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obligarea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minorului la pornografie sau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prostituție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folosul adultului (Voicu și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Dascălu,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113" y="2362060"/>
            <a:ext cx="2926334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uble Wave 1"/>
          <p:cNvSpPr/>
          <p:nvPr/>
        </p:nvSpPr>
        <p:spPr>
          <a:xfrm rot="20208040">
            <a:off x="539944" y="452781"/>
            <a:ext cx="3246043" cy="1825002"/>
          </a:xfrm>
          <a:prstGeom prst="doubleWav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formă </a:t>
            </a:r>
            <a:r>
              <a:rPr lang="ro-RO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violență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putem identifica</a:t>
            </a:r>
            <a:r>
              <a:rPr lang="ro-RO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în acest caz?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412" y="-274320"/>
            <a:ext cx="2462530" cy="246253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035296" y="1873250"/>
            <a:ext cx="9448800" cy="43040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800"/>
              </a:spcAft>
            </a:pPr>
            <a:r>
              <a:rPr lang="ro-RO" sz="16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 aprilie 2021, a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avut loc un incident între mai mulți elevi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clasa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IX-a dintr-o școală din teritoriu,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care a fost înregistrat video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și, ulterior,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postat în mediul online, pe rețeaua Facebook.</a:t>
            </a:r>
            <a:r>
              <a:rPr lang="ro-RO" sz="17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 pauza dintre cursuri, în sala de curs, între elevii  D.P. și .C.F. a escaladat un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conflict,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care au participat mai mulți elevi. D.P. a fost jignit de către C.F., tratat cu atitudine ostilă, manifestată prin agresivitate fizică și ironizare.</a:t>
            </a:r>
            <a:r>
              <a:rPr lang="ro-RO" sz="17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Incidentul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fost filmat de către doi colegi de clasă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 trimis filmarea mamei lui D.P. prin aplicația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Mama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elevului-victimă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postat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public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înregistrarea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video,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 rețeaua de Facebook, pe 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contul </a:t>
            </a:r>
            <a:r>
              <a:rPr lang="ro-RO" sz="17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fiului său, fiind preluată și de mass-media</a:t>
            </a:r>
            <a:r>
              <a:rPr lang="ro-RO" sz="17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7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6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6069" y="329625"/>
            <a:ext cx="6569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Cauzele violenței în contextul școlar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360" y="1107440"/>
            <a:ext cx="79451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Cauzele care cresc </a:t>
            </a:r>
            <a:r>
              <a:rPr lang="ro-RO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riscul </a:t>
            </a:r>
            <a: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manifestării violenței în rândul copiilor / elevilor (UNICEF 2006):</a:t>
            </a:r>
          </a:p>
          <a:p>
            <a:pPr lvl="0" algn="just"/>
            <a:endParaRPr lang="ro-RO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Factori individuali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toleranța scăzută la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frustrare;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instabilitate emoțională;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stimă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sine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scăzută;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dificultăți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adaptare la disciplina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școlară;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capacitate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empatică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slabă.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Cauze familiale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relații tensionate între părinți;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atitudini agresive ale părinților față de copii;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mediu lipsit de securitate afectivă;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venituri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scăzute;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235200"/>
            <a:ext cx="2879090" cy="209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3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40" y="-309880"/>
            <a:ext cx="4196080" cy="41960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761296"/>
            <a:ext cx="90220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exemple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luate din mediul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familial;</a:t>
            </a:r>
          </a:p>
          <a:p>
            <a:pPr marL="800100" lvl="1" indent="-3429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familii monoparentale sau dezorganizate.</a:t>
            </a:r>
          </a:p>
          <a:p>
            <a:pPr lvl="0" algn="just"/>
            <a:endParaRPr lang="ro-RO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Cauze școlare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dificultăți de comunicare în relația elev-profesor;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stiluri de tip autoritar ale profesorilor.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Cauze sociale: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geografice defavorizate;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nturajul;</a:t>
            </a:r>
          </a:p>
          <a:p>
            <a:pPr marL="914400" lvl="1" indent="-457200" algn="just">
              <a:buFont typeface="Wingdings" panose="05000000000000000000" pitchFamily="2" charset="2"/>
              <a:buChar char="q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mass-media (oferă și exemple negative pe care preadolescenții sau adolescenții le preiau: filme: „bă ejti prost, bă ejti nebun?”; jocuri video sau programe cu un conținut violent, rețele de socializare care pot vehicula anumite valori și atitudini indezirabile).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4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2760" y="336213"/>
            <a:ext cx="8544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Consecinţele </a:t>
            </a:r>
            <a:r>
              <a:rPr lang="ro-RO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manifestării comportamentelor </a:t>
            </a:r>
            <a:r>
              <a:rPr lang="ro-RO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agresive/ violente </a:t>
            </a:r>
            <a:r>
              <a:rPr lang="ro-RO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în context şcolar</a:t>
            </a:r>
            <a:endParaRPr 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240" y="3303270"/>
            <a:ext cx="2802890" cy="28028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3120" y="1616710"/>
            <a:ext cx="84531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performanţe şcolare scăzute, asociate cu risc ridicat de eșec școlar;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Suspendare, excludere, abandon şcolar;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manifestarea comportamentelor agresive, ca formă de rezolvare a problemelor/conflictelor;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efort suplimentar din partea profesorilor/conducerii școlii pentru gestionarea problemelor de disciplină, ducând la scăderea eficienței predării şi limitarea oportunităților de învăţare pentru ceilalţi elevi;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imagine negativă în fața colegilor şi a profesorilor;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tendința de marginalizare a elevului agresiv de către ceilalți;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trăirea unor sentimente de izolare şi singurătate;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risc crescut pentru consum de alcool, droguri;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risc crescut pentru acte de delincvență.</a:t>
            </a:r>
            <a:endParaRPr lang="ro-RO" sz="2000" dirty="0"/>
          </a:p>
        </p:txBody>
      </p:sp>
    </p:spTree>
    <p:extLst>
      <p:ext uri="{BB962C8B-B14F-4D97-AF65-F5344CB8AC3E}">
        <p14:creationId xmlns:p14="http://schemas.microsoft.com/office/powerpoint/2010/main" val="20069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3360" y="462345"/>
            <a:ext cx="7752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Conturarea profilului de agresor și victimă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440" y="1661160"/>
            <a:ext cx="3031490" cy="3031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1260545"/>
            <a:ext cx="80619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Caracteristicile copiilor cu </a:t>
            </a:r>
            <a:r>
              <a:rPr lang="ro-RO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comportament agresiv: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tind să se certe mai des;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autocontrol redus și se enervează foarte ușor;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crize de furie intense, amenință, inițiază frecvent bătăi;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simt jigniți foarte ușor, încearcă să intimideze, iau lucrurile altora;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acceptă greu criticile celorlalți;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adesea gânduri de răzbunare și comportamente răutăcioase;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răspund obraznic și sfidează autoritatea adulților, cu care intră adesea în conflict.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endParaRPr lang="ro-RO" sz="2400" dirty="0" smtClean="0">
              <a:solidFill>
                <a:prstClr val="black"/>
              </a:solidFill>
            </a:endParaRPr>
          </a:p>
          <a:p>
            <a:r>
              <a:rPr lang="ro-RO" sz="2400" dirty="0" smtClean="0">
                <a:solidFill>
                  <a:prstClr val="black"/>
                </a:solidFill>
              </a:rPr>
              <a:t>	</a:t>
            </a:r>
            <a:r>
              <a:rPr lang="ro-RO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Profilul agresorului: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nevoie de atenție;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Dorința de a-și expune statutul (popularitate) sau să se afirme;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Manifestă comportamente agresive pentru a-și ascunde insecuritatea și neîncrederea în sine;</a:t>
            </a:r>
          </a:p>
        </p:txBody>
      </p:sp>
    </p:spTree>
    <p:extLst>
      <p:ext uri="{BB962C8B-B14F-4D97-AF65-F5344CB8AC3E}">
        <p14:creationId xmlns:p14="http://schemas.microsoft.com/office/powerpoint/2010/main" val="3497842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58240" y="2431533"/>
            <a:ext cx="98552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	</a:t>
            </a:r>
          </a:p>
          <a:p>
            <a:r>
              <a:rPr lang="ro-RO" sz="24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Tipologia victimelor:</a:t>
            </a:r>
          </a:p>
          <a:p>
            <a:endParaRPr lang="ro-RO" sz="2400" b="1" dirty="0" smtClean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o-RO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Victima „facilă”: </a:t>
            </a: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elevi considerați de ceilalți ca fiind „slabi”, considerându-i victime facile;</a:t>
            </a:r>
          </a:p>
          <a:p>
            <a:pPr marL="800100" lvl="1" indent="-342900">
              <a:buFontTx/>
              <a:buChar char="-"/>
            </a:pPr>
            <a:r>
              <a:rPr lang="ro-RO" sz="2000" dirty="0">
                <a:latin typeface="Times New Roman" panose="02020603050405020304" pitchFamily="18" charset="0"/>
                <a:ea typeface="Arial" panose="020B0604020202020204" pitchFamily="34" charset="0"/>
              </a:rPr>
              <a:t>t</a:t>
            </a: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imiditate;</a:t>
            </a:r>
          </a:p>
          <a:p>
            <a:pPr marL="800100" lvl="1" indent="-342900">
              <a:buFontTx/>
              <a:buChar char="-"/>
            </a:pP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nu are aliați;</a:t>
            </a:r>
          </a:p>
          <a:p>
            <a:pPr marL="800100" lvl="1" indent="-342900">
              <a:buFontTx/>
              <a:buChar char="-"/>
            </a:pP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nu interacționează cu colegii săi;</a:t>
            </a:r>
          </a:p>
          <a:p>
            <a:pPr marL="800100" lvl="1" indent="-342900">
              <a:buFontTx/>
              <a:buChar char="-"/>
            </a:pPr>
            <a:r>
              <a:rPr lang="ro-RO" sz="2000" dirty="0">
                <a:latin typeface="Times New Roman" panose="02020603050405020304" pitchFamily="18" charset="0"/>
                <a:ea typeface="Arial" panose="020B0604020202020204" pitchFamily="34" charset="0"/>
              </a:rPr>
              <a:t>percepuți slabi sau incapabili de a se </a:t>
            </a: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apăra:</a:t>
            </a:r>
          </a:p>
          <a:p>
            <a:pPr lvl="3"/>
            <a:r>
              <a:rPr lang="ro-RO" sz="2000" i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„Când ești prea moale de fire, mai tăcut și pari ușor de manipulat” (Elev)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8240" y="1087120"/>
            <a:ext cx="602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fost la rândul său victimă a violenței;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simte puternic când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agresează și are nevoie să domine;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 să provină din familii dezorganizate.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0" y="474349"/>
            <a:ext cx="2859272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4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8170" y="1093700"/>
            <a:ext cx="1033272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dirty="0" smtClean="0"/>
              <a:t>		</a:t>
            </a:r>
            <a:r>
              <a:rPr lang="ro-RO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Direcția Siguranța Școlară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unitatea operativă centrală cu atribuții în domeniul prevenirii și combaterii criminalității în incinta și zona adiacentă unităților de învățământ, în scopul creșterii gradului de siguranță a elevilor și a cadrelor didactice.</a:t>
            </a:r>
          </a:p>
          <a:p>
            <a:pPr algn="just"/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Pentru îndeplinirea atribuțiilor de specialitate și funcționale, Direcția noastră relaționează cu: </a:t>
            </a:r>
          </a:p>
          <a:p>
            <a:pPr algn="just"/>
            <a:r>
              <a:rPr lang="ro-RO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</a:t>
            </a:r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Inspectoratele Școlare Județene (ISJ);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Centrele Județene de Resurse și Asistență Educaționale (CJRAE)/         					Centrul Municipiului București de Resurse și Asistență Educațională    					(CMBRAE);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 Agenția Națională Antidrog (ANA);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- Administrația Națională a Penitenciarelor (ANP);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 Agenția Națională Împotriva Traficului de Persoane (ANITP);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 Organizațiile de elevi;</a:t>
            </a:r>
          </a:p>
          <a:p>
            <a:pPr algn="just"/>
            <a:r>
              <a:rPr lang="ro-RO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 Asociațiile de părinți.</a:t>
            </a:r>
          </a:p>
          <a:p>
            <a:pPr algn="just"/>
            <a:r>
              <a:rPr lang="ro-RO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just"/>
            <a:endPara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3125" y="447369"/>
            <a:ext cx="41472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ro-RO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să ne cunoaștem!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0899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883" y="804070"/>
            <a:ext cx="3909256" cy="25893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565537"/>
            <a:ext cx="67360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o-RO" sz="2000" b="1" dirty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Victima „diferită”: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elevi percepuți la nivel colectiv ca fiind „diferiți”</a:t>
            </a:r>
          </a:p>
          <a:p>
            <a:pPr lvl="0"/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  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supraponderali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sau subponderali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;</a:t>
            </a: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dificultăți de învățare sau sunt foarte performanți (considerați „tocilari”);</a:t>
            </a:r>
          </a:p>
          <a:p>
            <a:pPr marL="342900" lvl="0" indent="-342900">
              <a:buFontTx/>
              <a:buChar char="-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spectul fizic diferit (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poartă ochelari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îmbracă 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diferit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este scund etc.)</a:t>
            </a:r>
          </a:p>
          <a:p>
            <a:pPr lvl="0"/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„De obicei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copiii care au un aspect altfel, de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exemplu,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băiat în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clasă, cu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ochelari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obez… din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clasele mai mari îi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 porecle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îl iau în derâdere” (Elev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proveniența etnică sau statutul de emigrant: elevi de etnie rromă, elevi români care au trăit în străinătate și care s-au întors;</a:t>
            </a:r>
          </a:p>
          <a:p>
            <a:pPr marL="342900" lvl="0" indent="-342900">
              <a:buFontTx/>
              <a:buChar char="-"/>
            </a:pP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 din familii mai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sărace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Tx/>
              <a:buChar char="-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dizabilități sau tulburări de sănătate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mintală;</a:t>
            </a:r>
          </a:p>
          <a:p>
            <a:pPr marL="342900" lvl="0" indent="-342900">
              <a:buFontTx/>
              <a:buChar char="-"/>
            </a:pP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comportamente și roluri sexuale și de gen altele decât cele majoritare (homosexualitate,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transsexualitate)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Char char="-"/>
            </a:pP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62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53492" y="281653"/>
            <a:ext cx="9078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Efecte </a:t>
            </a:r>
            <a:r>
              <a:rPr lang="ro-RO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</a:t>
            </a:r>
            <a:r>
              <a:rPr lang="ro-RO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 violenței școlare asupra victimelor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70" y="986933"/>
            <a:ext cx="5199380" cy="47653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840" y="1476770"/>
            <a:ext cx="57607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Răni la nivel fizic;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Apariția unui sentiment de rușine;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Tulburări ale somnului;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Modificări ale obiceiurilor alimentare și ale poftei de mâncare;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Scăderea stimei de sine și  a stării de bine;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Performanțe școlare reduse;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Scăderea capacității de concentrare;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Anxietate;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Depresie;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Izolare socială;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Sinuciderea - în cazuri extreme.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882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360" y="927796"/>
            <a:ext cx="9255760" cy="543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 soliciți și să accepți ajutorul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rupului 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acțiune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antibullying</a:t>
            </a:r>
            <a:r>
              <a:rPr lang="ro-RO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 al 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Comisiei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prevenirea și eliminarea </a:t>
            </a:r>
            <a:r>
              <a:rPr lang="ro-RO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violenței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 soliciți și să accepți ajutorul uni specialist (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consilier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școlar,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psihoterapeut);</a:t>
            </a:r>
          </a:p>
          <a:p>
            <a:pPr lvl="0"/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 cunoști normele legale în vigoare:</a:t>
            </a:r>
            <a:endParaRPr lang="ro-RO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Ordinul nr. </a:t>
            </a:r>
            <a:r>
              <a:rPr lang="en-US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4.343/2020 </a:t>
            </a:r>
            <a:r>
              <a:rPr lang="ro-RO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privind aprobarea </a:t>
            </a:r>
            <a:r>
              <a:rPr lang="ro-RO" sz="1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Normelor metodologice de aplicare a prevederilor art. 7 alin. (1^1), art. 56^1 şi ale pct. 6^1 din anexa la Legea Educaţiei Naţionale nr. 1/2011, privind violenţa psihologică – bullying, </a:t>
            </a: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elaborate în temeiul art. III din Legea nr. 221/2019 pentru modificarea şi completarea Legea Educaţiei Naţionale nr. 1/2011, cu modificările şi completările ulterioare.</a:t>
            </a: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o-RO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Ordinul ministrului educaţiei naţionale nr. 1.409/2007, privind aprobarea Strategiei pentru reducerea fenomenului de violenţă în unitățile de învățământ preuniversitar, cu modificările şi completările ulterioare.</a:t>
            </a:r>
            <a:endParaRPr lang="ro-RO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o-RO" sz="1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Ordinul ministrului educaţiei cercetării nr. 5.447/31.08.2020 privind aprobarea Regulamentului-cadru de organizare și funcționare a unităților de învățământ preuniversitar</a:t>
            </a: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Ordinul ministrului educaţiei naţionale şi cercetării științifice nr. 4.742/2016 pentru aprobarea Statutului elevului, care se corelează cu </a:t>
            </a:r>
            <a:r>
              <a:rPr lang="ro-RO" sz="1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Legea nr. 272/ 2004 privind protecția şi promovarea drepturilor copilului</a:t>
            </a: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republicată, cu modificările şi completările ulterioare.</a:t>
            </a:r>
            <a:endParaRPr lang="ro-RO" sz="1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Hotărârea de Guvern nr. 49/ 2011 pentru aprobarea Metodologiei-cadru privind prevenirea şi </a:t>
            </a:r>
            <a:r>
              <a:rPr lang="ro-RO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intervenţia</a:t>
            </a:r>
            <a:r>
              <a:rPr lang="ro-RO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în echipă multidisciplinară şi în rețea în situațiile de violenţă asupra copilului şi de violenţă în familie.</a:t>
            </a:r>
            <a:endParaRPr lang="ro-RO" sz="1400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just"/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● să vorbești cu o persoană în care ai încredere (prieteni, părinți, diriginte, polițist, profesor ș.a.).</a:t>
            </a:r>
          </a:p>
          <a:p>
            <a:pPr lvl="0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120" y="392908"/>
            <a:ext cx="2731770" cy="27317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5974" y="96799"/>
            <a:ext cx="8747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Cum </a:t>
            </a:r>
            <a:r>
              <a:rPr lang="ro-RO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procedăm când suntem victime sau martori la cazuri de violență fizică, psihologică sau cibernetică?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00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235" y="822960"/>
            <a:ext cx="2477770" cy="2477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3080" y="309880"/>
            <a:ext cx="978916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ro-RO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poți face în cazul în care ai fost victima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unei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violențe sexuale?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endParaRPr lang="ro-RO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Îndepărtează-te de agresor și mergi într-un loc în care te simți în siguranță! Sună apoi la 112!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 te spăla! Nu te schimba de haine! Dovezi importante ale agresiunii rămân pe corp și pe haine;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Solicită examinare medicală de urgență – pentru înregistrarea și îngrijirea rănilor, pentru depistarea și tratamentul infecțiilor cu transmitere sexuală! Nu uita să ceri și contracepție de urgență;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Raportează agresiunea la Poliție (ai dreptul să ceri să fie prezent un psiholog în  timpul audierilor);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Dovedirea faptelor de agresiune se face cu un certificat medico-legal de constatare, eliberat de Institutul de Medicină Legală și/sau cu martori;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Dacă tu crezi că ți s-a pus drog în băutură, păstrează o probă de urină și ia-o cu tine la spital;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Notează cât mai multe detalii despre incident și despre agresor pe măsură ce îți amintești; în redactarea plângerii la Poliție sunt necesare cât mai multe detalii pe care e posibil să nu ți le amintești pe loc.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Vorbește cu o persoană în care ai încredere și te poate susține emoțional.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484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9236" y="627293"/>
            <a:ext cx="6823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 ne testăm cunoștințele!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0960" y="1635760"/>
            <a:ext cx="7701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 invităm să deschideți aplicația KAHOOT, accesând www.kahoot.com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99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ded Corner 3"/>
          <p:cNvSpPr/>
          <p:nvPr/>
        </p:nvSpPr>
        <p:spPr>
          <a:xfrm>
            <a:off x="3661237" y="1025859"/>
            <a:ext cx="3945925" cy="3797643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2400" dirty="0" smtClean="0">
              <a:solidFill>
                <a:prstClr val="white"/>
              </a:solidFill>
            </a:endParaRPr>
          </a:p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R</a:t>
            </a:r>
            <a:r>
              <a:rPr lang="ro-RO" sz="2400" dirty="0" err="1" smtClean="0">
                <a:solidFill>
                  <a:prstClr val="white"/>
                </a:solidFill>
              </a:rPr>
              <a:t>ăspunsuri</a:t>
            </a:r>
            <a:r>
              <a:rPr lang="ro-RO" sz="2400" dirty="0" smtClean="0">
                <a:solidFill>
                  <a:prstClr val="white"/>
                </a:solidFill>
              </a:rPr>
              <a:t>:</a:t>
            </a:r>
            <a:endParaRPr lang="ro-RO" sz="2400" dirty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endParaRPr lang="ro-RO" dirty="0" smtClean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r>
              <a:rPr lang="ro-RO" dirty="0">
                <a:solidFill>
                  <a:prstClr val="white"/>
                </a:solidFill>
              </a:rPr>
              <a:t>d</a:t>
            </a:r>
            <a:endParaRPr lang="ro-RO" dirty="0" smtClean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r>
              <a:rPr lang="ro-RO" dirty="0" smtClean="0">
                <a:solidFill>
                  <a:prstClr val="white"/>
                </a:solidFill>
              </a:rPr>
              <a:t>A</a:t>
            </a:r>
          </a:p>
          <a:p>
            <a:pPr marL="342900" indent="-342900" algn="ctr">
              <a:buFontTx/>
              <a:buAutoNum type="arabicPeriod"/>
            </a:pPr>
            <a:r>
              <a:rPr lang="ro-RO" dirty="0">
                <a:solidFill>
                  <a:prstClr val="white"/>
                </a:solidFill>
              </a:rPr>
              <a:t>d</a:t>
            </a:r>
            <a:endParaRPr lang="ro-RO" dirty="0" smtClean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r>
              <a:rPr lang="ro-RO" dirty="0" smtClean="0">
                <a:solidFill>
                  <a:prstClr val="white"/>
                </a:solidFill>
              </a:rPr>
              <a:t>F</a:t>
            </a:r>
          </a:p>
          <a:p>
            <a:pPr marL="342900" indent="-342900" algn="ctr">
              <a:buFontTx/>
              <a:buAutoNum type="arabicPeriod"/>
            </a:pPr>
            <a:r>
              <a:rPr lang="ro-RO" dirty="0" smtClean="0">
                <a:solidFill>
                  <a:prstClr val="white"/>
                </a:solidFill>
              </a:rPr>
              <a:t>a</a:t>
            </a:r>
          </a:p>
          <a:p>
            <a:pPr marL="342900" indent="-342900" algn="ctr">
              <a:buFontTx/>
              <a:buAutoNum type="arabicPeriod"/>
            </a:pPr>
            <a:r>
              <a:rPr lang="ro-RO" dirty="0">
                <a:solidFill>
                  <a:prstClr val="white"/>
                </a:solidFill>
              </a:rPr>
              <a:t>F</a:t>
            </a:r>
            <a:endParaRPr lang="ro-RO" dirty="0" smtClean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r>
              <a:rPr lang="ro-RO" dirty="0" smtClean="0">
                <a:solidFill>
                  <a:prstClr val="white"/>
                </a:solidFill>
              </a:rPr>
              <a:t>c</a:t>
            </a:r>
          </a:p>
          <a:p>
            <a:pPr marL="342900" indent="-342900" algn="ctr">
              <a:buFontTx/>
              <a:buAutoNum type="arabicPeriod"/>
            </a:pPr>
            <a:r>
              <a:rPr lang="ro-RO" dirty="0">
                <a:solidFill>
                  <a:prstClr val="white"/>
                </a:solidFill>
              </a:rPr>
              <a:t>c</a:t>
            </a:r>
            <a:endParaRPr lang="ro-RO" dirty="0" smtClean="0">
              <a:solidFill>
                <a:prstClr val="white"/>
              </a:solidFill>
            </a:endParaRPr>
          </a:p>
          <a:p>
            <a:pPr marL="342900" indent="-342900" algn="ctr">
              <a:buFontTx/>
              <a:buAutoNum type="arabicPeriod"/>
            </a:pPr>
            <a:r>
              <a:rPr lang="ro-RO" dirty="0" smtClean="0">
                <a:solidFill>
                  <a:prstClr val="white"/>
                </a:solidFill>
              </a:rPr>
              <a:t>d</a:t>
            </a:r>
          </a:p>
          <a:p>
            <a:pPr marL="342900" indent="-342900" algn="ctr">
              <a:buFontTx/>
              <a:buAutoNum type="arabicPeriod"/>
            </a:pPr>
            <a:r>
              <a:rPr lang="ro-RO" dirty="0" err="1" smtClean="0">
                <a:solidFill>
                  <a:prstClr val="white"/>
                </a:solidFill>
              </a:rPr>
              <a:t>a,c</a:t>
            </a:r>
            <a:endParaRPr lang="ro-RO" dirty="0" smtClean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138" y="97070"/>
            <a:ext cx="2887862" cy="30819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27476" y="2509183"/>
            <a:ext cx="7845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55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33794" y="2411810"/>
            <a:ext cx="9420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 mulțumim pentru atenție!</a:t>
            </a:r>
            <a:endParaRPr lang="en-US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27" y="449180"/>
            <a:ext cx="3618420" cy="475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8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0534" y="0"/>
            <a:ext cx="1058897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Bibliografie:</a:t>
            </a:r>
          </a:p>
          <a:p>
            <a:pPr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I.L.,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Enăchescu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Cyberbullying – o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problemă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majoră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favorizată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un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cadru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legislativ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deficitar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o-RO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www.youtube.com/watch?v=xGyEHNHz_zo&amp;ab_channel=SalvatiCopiiiRomania</a:t>
            </a:r>
            <a:endParaRPr lang="ro-RO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Voicu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C.A.,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Dascalu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N. (2014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Consideratii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abuzului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sexual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exercitat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copilului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în: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Revista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investigare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criminalitatii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1), 31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fi-FI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Muntean, A</a:t>
            </a:r>
            <a:r>
              <a:rPr lang="fi-F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fi-FI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Munteanu, A. (</a:t>
            </a:r>
            <a:r>
              <a:rPr lang="fi-F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2011)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i-FI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fi-FI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i-FI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trauma, </a:t>
            </a:r>
            <a:r>
              <a:rPr lang="fi-FI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rezilien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fi-FI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</a:t>
            </a:r>
            <a:r>
              <a:rPr lang="fi-F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fi-F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Polirom</a:t>
            </a:r>
            <a:r>
              <a:rPr lang="fi-F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hid teoretic pentru prevenirea, intervenția și combaterea </a:t>
            </a:r>
            <a:r>
              <a:rPr lang="ro-RO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bullying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-ului din unitățile de învățământ preuniversitar.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Borș Bogdan, (coord.), (2022), 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Violența bazată pe gen în școlile din România, Moldova și Ucraina. Raport de cercetare,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Terre des hommes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pdfcoffee.com_studiu-de-caz-bullying-pdf-free.pdf	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https://create.kahoot.it/auth/register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https://www.youtube.com/watch?v=xGyEHNHz_zo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dirty="0" smtClean="0"/>
              <a:t>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Callout 2"/>
          <p:cNvSpPr/>
          <p:nvPr/>
        </p:nvSpPr>
        <p:spPr>
          <a:xfrm rot="20495128">
            <a:off x="313830" y="844759"/>
            <a:ext cx="3397956" cy="206586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 discutăm despre filmulețul </a:t>
            </a:r>
            <a:r>
              <a:rPr lang="ro-RO" sz="2400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vizion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592406" y="1578201"/>
            <a:ext cx="757484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Tx/>
              <a:buAutoNum type="arabicPeriod"/>
            </a:pPr>
            <a:r>
              <a:rPr lang="ro-RO" sz="2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Urmărim împreună filmul.</a:t>
            </a:r>
            <a:endParaRPr lang="ro-RO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</a:pPr>
            <a:endParaRPr lang="ro-RO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o-RO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 fenomen a fost ilustrat în filmulețul pe care l-am vizionat?</a:t>
            </a:r>
          </a:p>
          <a:p>
            <a:pPr marL="342900" indent="-342900" algn="just">
              <a:buFontTx/>
              <a:buAutoNum type="arabicPeriod"/>
            </a:pPr>
            <a:endParaRPr lang="ro-RO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.Vă sunt cunoscute astfel de comportamente?</a:t>
            </a:r>
          </a:p>
          <a:p>
            <a:pPr marL="342900" indent="-342900">
              <a:buFontTx/>
              <a:buAutoNum type="arabicPeriod"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1067" y="4633467"/>
            <a:ext cx="1120986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ro-RO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https://www.youtube.com/watch?v=xGyEHNHz_zo&amp;ab_channel=SalvatiCopiiiRomania</a:t>
            </a:r>
            <a:endParaRPr lang="ro-RO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4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1084" y="939435"/>
            <a:ext cx="7813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este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violența?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9957" y="2420378"/>
            <a:ext cx="7255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o-RO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it-IT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otrivit O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it-IT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it-IT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., </a:t>
            </a:r>
            <a:r>
              <a:rPr lang="it-IT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violența</a:t>
            </a:r>
            <a:r>
              <a:rPr lang="it-IT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desemnează „amenințarea </a:t>
            </a:r>
            <a:r>
              <a:rPr lang="ro-RO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sau folosirea intenţionată a forţei fizice sau a puterii contra propriei persoane, contra altuia sau contra unui 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grup, care poate produce un </a:t>
            </a:r>
            <a:r>
              <a:rPr lang="ro-RO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traumatism, un deces sau daune 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psihologice</a:t>
            </a:r>
            <a:r>
              <a:rPr lang="ro-RO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o-RO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și materiale”.</a:t>
            </a:r>
          </a:p>
        </p:txBody>
      </p:sp>
      <p:sp>
        <p:nvSpPr>
          <p:cNvPr id="5" name="Explosion 1 4"/>
          <p:cNvSpPr/>
          <p:nvPr/>
        </p:nvSpPr>
        <p:spPr>
          <a:xfrm rot="20733489">
            <a:off x="201248" y="284161"/>
            <a:ext cx="2737459" cy="1960721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Reținem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3" y="3082097"/>
            <a:ext cx="2670810" cy="267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1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3259" y="515575"/>
            <a:ext cx="6978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este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violența școlară?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97145">
            <a:off x="7919079" y="779003"/>
            <a:ext cx="4719536" cy="25737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675162">
            <a:off x="9008041" y="1456701"/>
            <a:ext cx="3078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1400" b="1" dirty="0">
                <a:solidFill>
                  <a:srgbClr val="3041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o-RO" sz="1400" b="1" dirty="0" smtClean="0">
                <a:solidFill>
                  <a:srgbClr val="3041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endParaRPr lang="ro-RO" sz="1400" b="1" dirty="0">
              <a:solidFill>
                <a:srgbClr val="3041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14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400" b="1" dirty="0">
              <a:solidFill>
                <a:srgbClr val="3041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61360">
            <a:off x="7548361" y="3318234"/>
            <a:ext cx="4629624" cy="25294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456925">
            <a:off x="9039875" y="1294274"/>
            <a:ext cx="30147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o-RO" sz="1600" b="1" dirty="0" smtClean="0">
                <a:solidFill>
                  <a:srgbClr val="2D4AC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 studiu realizat în 2016 de Organizația Salvați Copiii dezvăluie faptul că șase din zece copii (11-15 ani) agresează alți copii la școală.</a:t>
            </a:r>
            <a:endParaRPr lang="ro-RO" sz="1600" b="1" dirty="0">
              <a:solidFill>
                <a:srgbClr val="2D4AC3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388322">
            <a:off x="8670081" y="3919422"/>
            <a:ext cx="30898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o-RO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</a:t>
            </a:r>
            <a:r>
              <a:rPr lang="en-US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o-RO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o-RO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42 de țări participante la un </a:t>
            </a:r>
            <a:r>
              <a:rPr lang="ro-RO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studiu, </a:t>
            </a:r>
            <a:r>
              <a:rPr lang="en-US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România </a:t>
            </a:r>
            <a:r>
              <a:rPr lang="en-US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situ</a:t>
            </a:r>
            <a:r>
              <a:rPr lang="ro-RO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 locul </a:t>
            </a:r>
            <a:r>
              <a:rPr lang="en-US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o-RO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ceea ce privește procentul </a:t>
            </a:r>
            <a:r>
              <a:rPr lang="ro-RO" sz="1600" b="1" dirty="0" smtClean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copiilor, victime </a:t>
            </a:r>
            <a:r>
              <a:rPr lang="ro-RO" sz="1600" b="1" dirty="0">
                <a:solidFill>
                  <a:srgbClr val="3041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 bullyingului.</a:t>
            </a:r>
            <a:endParaRPr lang="en-US" sz="1600" b="1" dirty="0">
              <a:solidFill>
                <a:srgbClr val="3041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6" y="-314960"/>
            <a:ext cx="3236865" cy="27012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39133" y="2182134"/>
            <a:ext cx="71245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o-RO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Violența școlară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se produce în interiorul școlii, în vecinătatea acesteia și sunt implicați preșcolari și elevi.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Există o tendință în creștere a actelor de violență, ca urmare a unor situații de bullying între elevi, care ajung să degenereze pe fondul unei lipse de intervenție sau a unei intervenții ineficiente a actorilor responsabili în domeniu;</a:t>
            </a:r>
          </a:p>
        </p:txBody>
      </p:sp>
    </p:spTree>
    <p:extLst>
      <p:ext uri="{BB962C8B-B14F-4D97-AF65-F5344CB8AC3E}">
        <p14:creationId xmlns:p14="http://schemas.microsoft.com/office/powerpoint/2010/main" val="20840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48166" y="975151"/>
            <a:ext cx="5851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violența verbală: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poreclirea, tachinarea, amenințarea;</a:t>
            </a:r>
          </a:p>
          <a:p>
            <a:pPr lvl="1" algn="just"/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violenţa fizică:</a:t>
            </a:r>
            <a:r>
              <a:rPr lang="ro-RO" sz="20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 atingeri/contacte fizice dureroase, exercitate de un preşcolar/elev asupra altui elev sau a unui grup de copii, intimidarea fizică, distrugerea unor bunuri personale care aparțin victimei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just"/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Violență relațională: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presupune umilire, izolare, discriminare, amenințare, împrăștierea de zvonuri despre o persoană, realizarea unor farse;</a:t>
            </a: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1648" y="385894"/>
            <a:ext cx="373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Tipuri de violență </a:t>
            </a:r>
            <a:r>
              <a:rPr lang="ro-RO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școală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984" y="-634997"/>
            <a:ext cx="3887010" cy="38870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18505">
            <a:off x="6928659" y="2202896"/>
            <a:ext cx="4384986" cy="386315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rot="933134">
            <a:off x="8009381" y="3423786"/>
            <a:ext cx="290930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o-RO" sz="1500" dirty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Potrivit </a:t>
            </a:r>
            <a:r>
              <a:rPr lang="en-US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unui 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studiu din 2016</a:t>
            </a:r>
            <a:r>
              <a:rPr lang="ro-RO" sz="1500" dirty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realizat </a:t>
            </a:r>
            <a:r>
              <a:rPr lang="ro-RO" sz="1500" dirty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de Serviciul de Analiză și Prevenire a Criminalității din </a:t>
            </a:r>
            <a:r>
              <a:rPr lang="en-US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cadrul 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Direcți</a:t>
            </a:r>
            <a:r>
              <a:rPr lang="en-US" sz="1500" dirty="0" err="1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ei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General</a:t>
            </a:r>
            <a:r>
              <a:rPr lang="en-US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e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ro-RO" sz="1500" dirty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de Poliție a Municipiului </a:t>
            </a:r>
            <a:r>
              <a:rPr lang="ro-RO" sz="1500" dirty="0" smtClean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București, 60-80</a:t>
            </a:r>
            <a:r>
              <a:rPr lang="ro-RO" sz="1500" dirty="0">
                <a:solidFill>
                  <a:srgbClr val="3041C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% dintre elevi vorbesc urât unii cu alții, majoritatea „înjură, jignesc”, folosesc cuvinte care au devenit adevărate „ticuri verbale”. </a:t>
            </a:r>
            <a:endParaRPr lang="ro-RO" sz="1500" dirty="0">
              <a:solidFill>
                <a:srgbClr val="3041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4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1664" y="461960"/>
            <a:ext cx="67783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violența psihologică de tip bullying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seria de acțiuni fizice, verbale, relaționale și/sau cibernetice, săvârșite 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intenție, în mod repetat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care implică un 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dezechilibru de putere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generând efecte de intimidare, umilitoare, de discriminare și excludere socială (legate de o anumită rasă, naționalitate, etnie, religie, categorie socială, categorie defavorizată, convingeri personale), îndreptate împotriva unei persoane sau a unui grup de persoane;</a:t>
            </a:r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88569">
            <a:off x="7507730" y="56089"/>
            <a:ext cx="4775285" cy="36810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166004">
            <a:off x="8704923" y="914453"/>
            <a:ext cx="309158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500" dirty="0" smtClean="0">
                <a:solidFill>
                  <a:srgbClr val="2D4A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</a:t>
            </a:r>
            <a:r>
              <a:rPr lang="en-US" sz="1500" dirty="0">
                <a:solidFill>
                  <a:srgbClr val="2D4A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o-RO" sz="1500" dirty="0" smtClean="0">
                <a:solidFill>
                  <a:srgbClr val="2D4A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„Am lucrat la o prezentare cu o colegă, care în mod constant mă făcea să mă simt prost. Se lua de mine, de hainele mele și îmi punea porecle. Într-o zi, m-a tras de păr. Într-o pauză era singură și am decis să-i spun cât de mult mă afectează comportamentul ei. Nu am devenit prietene, dar lucrurile s-au îmbunătățit între noi”.</a:t>
            </a:r>
            <a:endParaRPr lang="ro-RO" sz="1500" dirty="0">
              <a:solidFill>
                <a:srgbClr val="2D4A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677" y="3536773"/>
            <a:ext cx="4452336" cy="233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9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582" y="1331482"/>
            <a:ext cx="7892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Violența psihologică cibernetică sau cyberbullyingul: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acțiuni agresive 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intenționate, cu scopul de a provoca suferință psihologică, disconfort, ofensă, manifestate 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mod repetat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prin intermediul rețelelor cibernetice (spațiul social-media, website-uri, mesagerie virtuală) și al dispozitivelor tehnologice, precum telefon, tabletă, calculator 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8124" y="208227"/>
            <a:ext cx="505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Tipuri de violență </a:t>
            </a:r>
            <a:r>
              <a:rPr lang="ro-RO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școală</a:t>
            </a: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5108">
            <a:off x="8721775" y="530910"/>
            <a:ext cx="3143650" cy="226949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76079" y="3576320"/>
            <a:ext cx="10686001" cy="2229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o-RO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caz foarte mediatizat al violenței cibernetice este cel al Amandei Todd, adolescenta de 16 ani din Canada care, îndemnată de un necunoscut pe internet să își expună părțile intime, a ajuns să fie hărțuită de acesta constant, sub amenințarea că va posta poza cu ea, dacă nu i se va supune. Adolescenta a refuzat cerințele agresorului, iar acesta a publicat fotografia cu ea, motiv pentru care a fost nevoită să se mute de la un liceu la altul, dintr-un oraș în altul, spre a ascunde rușinea. Agresorul a continuat să o amenințe și să trimită poza ei către fiecare liceu unde se muta, iar fata a început să sufere de depresie, frică, atacuri de panică, a încercat să se automutileze și să se sinucidă, rezultatele școlare fiind din ce în ce mai slabe. În pofida terapiilor și tratamentului medicamentos la care a fost supusă, Amanda a fost găsită spânzurată în apartamentul ei, în octombrie 2012.</a:t>
            </a:r>
            <a:endParaRPr lang="ro-RO" sz="1600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1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6240" y="355600"/>
            <a:ext cx="6136640" cy="620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36240" y="435241"/>
            <a:ext cx="6441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Exemple de comportament cyberbullying</a:t>
            </a:r>
            <a:endParaRPr lang="en-US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0" y="825500"/>
            <a:ext cx="4762500" cy="4762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4383" y="825500"/>
            <a:ext cx="736881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just"/>
            <a:endParaRPr lang="ro-RO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Gossip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bârfa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postarea în mediul online a unor declarații publice speculative, ce pot denigra o anumită persoană sau instiga alte persoane;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Exclusion</a:t>
            </a:r>
            <a:r>
              <a:rPr lang="ro-RO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excluderea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excluderea din grupuri sau activități online a anumitor persoane pe criterii de discriminare (ex: excluderea unui coleg din grupul virtual al clasei, pe motiv că nu e suficient de bun ca să facă parte din el);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Harassment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hărțuire, sâcâială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a lua în batjocură constant și deliberat o persoană, prin postarea unor poze sau mesaje ce pot afecta demnitatea persoanei respective;</a:t>
            </a:r>
          </a:p>
          <a:p>
            <a:pPr marL="457200" lvl="0" indent="-457200" algn="just">
              <a:buFont typeface="+mj-lt"/>
              <a:buAutoNum type="arabicPeriod"/>
            </a:pPr>
            <a:endParaRPr lang="ro-RO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o-RO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Cyberstalking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urmărire online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comportament de hărțuire intimidant, prin care persoane necunoscute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solicită întâlniri față</a:t>
            </a:r>
            <a:r>
              <a:rPr lang="ro-RO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față </a:t>
            </a:r>
            <a:r>
              <a:rPr lang="ro-RO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copiilor/adolescenților pe internet;</a:t>
            </a:r>
          </a:p>
        </p:txBody>
      </p:sp>
    </p:spTree>
    <p:extLst>
      <p:ext uri="{BB962C8B-B14F-4D97-AF65-F5344CB8AC3E}">
        <p14:creationId xmlns:p14="http://schemas.microsoft.com/office/powerpoint/2010/main" val="21965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4793</TotalTime>
  <Words>2325</Words>
  <Application>Microsoft Office PowerPoint</Application>
  <PresentationFormat>Widescreen</PresentationFormat>
  <Paragraphs>224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Tahoma</vt:lpstr>
      <vt:lpstr>Times New Roman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  AAAAAA</dc:creator>
  <cp:lastModifiedBy>Catalina Chendea</cp:lastModifiedBy>
  <cp:revision>318</cp:revision>
  <dcterms:created xsi:type="dcterms:W3CDTF">2022-01-24T11:42:08Z</dcterms:created>
  <dcterms:modified xsi:type="dcterms:W3CDTF">2023-03-28T14:42:15Z</dcterms:modified>
</cp:coreProperties>
</file>