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6" r:id="rId3"/>
    <p:sldMasterId id="2147483708" r:id="rId4"/>
    <p:sldMasterId id="2147483732" r:id="rId5"/>
    <p:sldMasterId id="2147483744" r:id="rId6"/>
    <p:sldMasterId id="2147483756" r:id="rId7"/>
  </p:sldMasterIdLst>
  <p:sldIdLst>
    <p:sldId id="264" r:id="rId8"/>
    <p:sldId id="281" r:id="rId9"/>
    <p:sldId id="257" r:id="rId10"/>
    <p:sldId id="258" r:id="rId11"/>
    <p:sldId id="259" r:id="rId12"/>
    <p:sldId id="260" r:id="rId13"/>
    <p:sldId id="261" r:id="rId14"/>
    <p:sldId id="262" r:id="rId15"/>
    <p:sldId id="265" r:id="rId16"/>
    <p:sldId id="266" r:id="rId17"/>
    <p:sldId id="267" r:id="rId18"/>
    <p:sldId id="274" r:id="rId19"/>
    <p:sldId id="268" r:id="rId20"/>
    <p:sldId id="271" r:id="rId21"/>
    <p:sldId id="273" r:id="rId22"/>
    <p:sldId id="269" r:id="rId23"/>
    <p:sldId id="275" r:id="rId24"/>
    <p:sldId id="284" r:id="rId25"/>
    <p:sldId id="283" r:id="rId26"/>
    <p:sldId id="2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7" autoAdjust="0"/>
    <p:restoredTop sz="94660"/>
  </p:normalViewPr>
  <p:slideViewPr>
    <p:cSldViewPr snapToGrid="0">
      <p:cViewPr varScale="1">
        <p:scale>
          <a:sx n="69" d="100"/>
          <a:sy n="69" d="100"/>
        </p:scale>
        <p:origin x="20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0359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983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284771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8441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942101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194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56467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11430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63970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348247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1515430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14649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530926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668259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144426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9231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321833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130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860640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79521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252430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69291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430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14286760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046867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551790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637277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6277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77899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01868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270063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8264954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79202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059814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094971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15865410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614560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247480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60533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32238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97436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39215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885584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646450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469683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817218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898705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16914663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984658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484558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343465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87361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359036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617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22276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633675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993814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729078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826284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30975046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477314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640342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496602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90219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93221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321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715617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11574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669991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12189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482193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29850067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45630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198978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35514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2428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solidFill>
                  <a:srgbClr val="242852"/>
                </a:solidFill>
              </a:rPr>
              <a:pPr/>
              <a:t>‹#›</a:t>
            </a:fld>
            <a:endParaRPr lang="en-US" dirty="0">
              <a:solidFill>
                <a:srgbClr val="242852"/>
              </a:solidFill>
            </a:endParaRPr>
          </a:p>
        </p:txBody>
      </p:sp>
    </p:spTree>
    <p:extLst>
      <p:ext uri="{BB962C8B-B14F-4D97-AF65-F5344CB8AC3E}">
        <p14:creationId xmlns:p14="http://schemas.microsoft.com/office/powerpoint/2010/main" val="2140578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25774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313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93607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274956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30860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56148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250316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48A87A34-81AB-432B-8DAE-1953F412C126}" type="datetimeFigureOut">
              <a:rPr lang="en-US" smtClean="0"/>
              <a:pPr defTabSz="457200"/>
              <a:t>3/21/2023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6D22F896-40B5-4ADD-8801-0D06FADFA095}"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078233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3.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77982" y="2472162"/>
            <a:ext cx="10058400" cy="1143000"/>
          </a:xfrm>
        </p:spPr>
        <p:txBody>
          <a:bodyPr>
            <a:normAutofit/>
          </a:bodyPr>
          <a:lstStyle/>
          <a:p>
            <a:pPr algn="ctr"/>
            <a:r>
              <a:rPr lang="en-US" sz="6600" dirty="0" smtClean="0">
                <a:solidFill>
                  <a:schemeClr val="tx1">
                    <a:lumMod val="95000"/>
                    <a:lumOff val="5000"/>
                  </a:schemeClr>
                </a:solidFill>
                <a:latin typeface="Times New Roman" panose="02020603050405020304" pitchFamily="18" charset="0"/>
                <a:cs typeface="Times New Roman" panose="02020603050405020304" pitchFamily="18" charset="0"/>
              </a:rPr>
              <a:t>SIGUR</a:t>
            </a:r>
            <a:r>
              <a:rPr lang="ro-RO" sz="6600" dirty="0" smtClean="0">
                <a:solidFill>
                  <a:schemeClr val="tx1">
                    <a:lumMod val="95000"/>
                    <a:lumOff val="5000"/>
                  </a:schemeClr>
                </a:solidFill>
                <a:latin typeface="Times New Roman" panose="02020603050405020304" pitchFamily="18" charset="0"/>
                <a:cs typeface="Times New Roman" panose="02020603050405020304" pitchFamily="18" charset="0"/>
              </a:rPr>
              <a:t>anța în școli</a:t>
            </a:r>
            <a:endParaRPr lang="en-US" sz="66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229150" y="247997"/>
            <a:ext cx="35792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4171950" algn="r"/>
                <a:tab pos="5943600" algn="r"/>
              </a:tabLst>
              <a:defRPr>
                <a:solidFill>
                  <a:schemeClr val="tx1"/>
                </a:solidFill>
                <a:latin typeface="Arial" panose="020B0604020202020204" pitchFamily="34" charset="0"/>
              </a:defRPr>
            </a:lvl9pPr>
          </a:lstStyle>
          <a:p>
            <a:r>
              <a:rPr lang="en-US" altLang="en-US" sz="12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1200" b="1"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ROMÂNIA                                                                                            </a:t>
            </a:r>
          </a:p>
          <a:p>
            <a:r>
              <a:rPr lang="en-US" altLang="en-US" sz="12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1200" b="1"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MINISTERUL AFACERILOR INTERNE</a:t>
            </a:r>
            <a:r>
              <a:rPr lang="en-US" altLang="en-US" sz="1200" dirty="0" smtClean="0">
                <a:solidFill>
                  <a:srgbClr val="0D0D0D"/>
                </a:solidFill>
                <a:latin typeface="Calibri" panose="020F0502020204030204" pitchFamily="34" charset="0"/>
                <a:ea typeface="Calibri" panose="020F0502020204030204" pitchFamily="34" charset="0"/>
                <a:cs typeface="Times New Roman" panose="02020603050405020304" pitchFamily="18" charset="0"/>
              </a:rPr>
              <a:t>	</a:t>
            </a:r>
            <a:endParaRPr lang="en-US" altLang="en-US" sz="1200" dirty="0" smtClean="0">
              <a:solidFill>
                <a:prstClr val="black"/>
              </a:solidFill>
            </a:endParaRPr>
          </a:p>
        </p:txBody>
      </p:sp>
      <p:pic>
        <p:nvPicPr>
          <p:cNvPr id="102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7982" y="732117"/>
            <a:ext cx="1835112" cy="10703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526729" y="1572240"/>
            <a:ext cx="4950394"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219575" algn="l"/>
              </a:tabLst>
              <a:defRPr>
                <a:solidFill>
                  <a:schemeClr val="tx1"/>
                </a:solidFill>
                <a:latin typeface="Arial" panose="020B0604020202020204" pitchFamily="34" charset="0"/>
              </a:defRPr>
            </a:lvl1pPr>
            <a:lvl2pPr eaLnBrk="0" fontAlgn="base" hangingPunct="0">
              <a:spcBef>
                <a:spcPct val="0"/>
              </a:spcBef>
              <a:spcAft>
                <a:spcPct val="0"/>
              </a:spcAft>
              <a:tabLst>
                <a:tab pos="4219575" algn="l"/>
              </a:tabLst>
              <a:defRPr>
                <a:solidFill>
                  <a:schemeClr val="tx1"/>
                </a:solidFill>
                <a:latin typeface="Arial" panose="020B0604020202020204" pitchFamily="34" charset="0"/>
              </a:defRPr>
            </a:lvl2pPr>
            <a:lvl3pPr eaLnBrk="0" fontAlgn="base" hangingPunct="0">
              <a:spcBef>
                <a:spcPct val="0"/>
              </a:spcBef>
              <a:spcAft>
                <a:spcPct val="0"/>
              </a:spcAft>
              <a:tabLst>
                <a:tab pos="4219575" algn="l"/>
              </a:tabLst>
              <a:defRPr>
                <a:solidFill>
                  <a:schemeClr val="tx1"/>
                </a:solidFill>
                <a:latin typeface="Arial" panose="020B0604020202020204" pitchFamily="34" charset="0"/>
              </a:defRPr>
            </a:lvl3pPr>
            <a:lvl4pPr eaLnBrk="0" fontAlgn="base" hangingPunct="0">
              <a:spcBef>
                <a:spcPct val="0"/>
              </a:spcBef>
              <a:spcAft>
                <a:spcPct val="0"/>
              </a:spcAft>
              <a:tabLst>
                <a:tab pos="4219575" algn="l"/>
              </a:tabLst>
              <a:defRPr>
                <a:solidFill>
                  <a:schemeClr val="tx1"/>
                </a:solidFill>
                <a:latin typeface="Arial" panose="020B0604020202020204" pitchFamily="34" charset="0"/>
              </a:defRPr>
            </a:lvl4pPr>
            <a:lvl5pPr eaLnBrk="0" fontAlgn="base" hangingPunct="0">
              <a:spcBef>
                <a:spcPct val="0"/>
              </a:spcBef>
              <a:spcAft>
                <a:spcPct val="0"/>
              </a:spcAft>
              <a:tabLst>
                <a:tab pos="4219575" algn="l"/>
              </a:tabLst>
              <a:defRPr>
                <a:solidFill>
                  <a:schemeClr val="tx1"/>
                </a:solidFill>
                <a:latin typeface="Arial" panose="020B0604020202020204" pitchFamily="34" charset="0"/>
              </a:defRPr>
            </a:lvl5pPr>
            <a:lvl6pPr eaLnBrk="0" fontAlgn="base" hangingPunct="0">
              <a:spcBef>
                <a:spcPct val="0"/>
              </a:spcBef>
              <a:spcAft>
                <a:spcPct val="0"/>
              </a:spcAft>
              <a:tabLst>
                <a:tab pos="4219575" algn="l"/>
              </a:tabLst>
              <a:defRPr>
                <a:solidFill>
                  <a:schemeClr val="tx1"/>
                </a:solidFill>
                <a:latin typeface="Arial" panose="020B0604020202020204" pitchFamily="34" charset="0"/>
              </a:defRPr>
            </a:lvl6pPr>
            <a:lvl7pPr eaLnBrk="0" fontAlgn="base" hangingPunct="0">
              <a:spcBef>
                <a:spcPct val="0"/>
              </a:spcBef>
              <a:spcAft>
                <a:spcPct val="0"/>
              </a:spcAft>
              <a:tabLst>
                <a:tab pos="4219575" algn="l"/>
              </a:tabLst>
              <a:defRPr>
                <a:solidFill>
                  <a:schemeClr val="tx1"/>
                </a:solidFill>
                <a:latin typeface="Arial" panose="020B0604020202020204" pitchFamily="34" charset="0"/>
              </a:defRPr>
            </a:lvl7pPr>
            <a:lvl8pPr eaLnBrk="0" fontAlgn="base" hangingPunct="0">
              <a:spcBef>
                <a:spcPct val="0"/>
              </a:spcBef>
              <a:spcAft>
                <a:spcPct val="0"/>
              </a:spcAft>
              <a:tabLst>
                <a:tab pos="4219575" algn="l"/>
              </a:tabLst>
              <a:defRPr>
                <a:solidFill>
                  <a:schemeClr val="tx1"/>
                </a:solidFill>
                <a:latin typeface="Arial" panose="020B0604020202020204" pitchFamily="34" charset="0"/>
              </a:defRPr>
            </a:lvl8pPr>
            <a:lvl9pPr eaLnBrk="0" fontAlgn="base" hangingPunct="0">
              <a:spcBef>
                <a:spcPct val="0"/>
              </a:spcBef>
              <a:spcAft>
                <a:spcPct val="0"/>
              </a:spcAft>
              <a:tabLst>
                <a:tab pos="4219575" algn="l"/>
              </a:tabLst>
              <a:defRPr>
                <a:solidFill>
                  <a:schemeClr val="tx1"/>
                </a:solidFill>
                <a:latin typeface="Arial" panose="020B0604020202020204" pitchFamily="34" charset="0"/>
              </a:defRPr>
            </a:lvl9pPr>
          </a:lstStyle>
          <a:p>
            <a:r>
              <a:rPr lang="en-US" altLang="en-US" sz="11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1100" dirty="0" smtClean="0">
              <a:solidFill>
                <a:prstClr val="black"/>
              </a:solidFill>
            </a:endParaRPr>
          </a:p>
          <a:p>
            <a:pPr algn="ctr"/>
            <a:r>
              <a:rPr lang="en-US" altLang="en-US" sz="1200" b="1" dirty="0" smtClean="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INSPECTORATUL GENERAL AL POLIȚIEI ROMÂNE</a:t>
            </a:r>
            <a:endParaRPr lang="en-US" altLang="en-US" sz="1200" b="1" dirty="0" smtClean="0">
              <a:solidFill>
                <a:prstClr val="black"/>
              </a:solidFill>
              <a:latin typeface="Times New Roman" panose="02020603050405020304" pitchFamily="18" charset="0"/>
              <a:cs typeface="Times New Roman" panose="02020603050405020304" pitchFamily="18" charset="0"/>
            </a:endParaRPr>
          </a:p>
          <a:p>
            <a:pPr algn="ctr"/>
            <a:r>
              <a:rPr lang="en-US" altLang="en-US" sz="1200" b="1" dirty="0" smtClean="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DIRECȚIA SIGURANȚA ȘCOLARĂ</a:t>
            </a:r>
            <a:r>
              <a:rPr lang="en-US" altLang="en-US" sz="1100" dirty="0" smtClean="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altLang="en-US" dirty="0" smtClean="0">
              <a:solidFill>
                <a:prstClr val="black"/>
              </a:solidFill>
            </a:endParaRPr>
          </a:p>
        </p:txBody>
      </p:sp>
      <p:sp>
        <p:nvSpPr>
          <p:cNvPr id="6" name="TextBox 5"/>
          <p:cNvSpPr txBox="1"/>
          <p:nvPr/>
        </p:nvSpPr>
        <p:spPr>
          <a:xfrm>
            <a:off x="7489372" y="5111061"/>
            <a:ext cx="4702628" cy="630942"/>
          </a:xfrm>
          <a:prstGeom prst="rect">
            <a:avLst/>
          </a:prstGeom>
          <a:noFill/>
        </p:spPr>
        <p:txBody>
          <a:bodyPr wrap="square" rtlCol="0">
            <a:spAutoFit/>
          </a:bodyPr>
          <a:lstStyle/>
          <a:p>
            <a:pPr defTabSz="457200"/>
            <a:r>
              <a:rPr lang="ro-RO" sz="1700" i="1" dirty="0">
                <a:solidFill>
                  <a:prstClr val="black"/>
                </a:solidFill>
                <a:latin typeface="Times New Roman" panose="02020603050405020304" pitchFamily="18" charset="0"/>
                <a:cs typeface="Times New Roman" panose="02020603050405020304" pitchFamily="18" charset="0"/>
              </a:rPr>
              <a:t>			Subinspector de </a:t>
            </a:r>
            <a:r>
              <a:rPr lang="ro-RO" sz="1700" i="1" dirty="0" smtClean="0">
                <a:solidFill>
                  <a:prstClr val="black"/>
                </a:solidFill>
                <a:latin typeface="Times New Roman" panose="02020603050405020304" pitchFamily="18" charset="0"/>
                <a:cs typeface="Times New Roman" panose="02020603050405020304" pitchFamily="18" charset="0"/>
              </a:rPr>
              <a:t>poliție:</a:t>
            </a:r>
            <a:endParaRPr lang="ro-RO" sz="1700" i="1" dirty="0">
              <a:solidFill>
                <a:prstClr val="black"/>
              </a:solidFill>
              <a:latin typeface="Times New Roman" panose="02020603050405020304" pitchFamily="18" charset="0"/>
              <a:cs typeface="Times New Roman" panose="02020603050405020304" pitchFamily="18" charset="0"/>
            </a:endParaRPr>
          </a:p>
          <a:p>
            <a:pPr algn="ctr" defTabSz="457200"/>
            <a:r>
              <a:rPr lang="ro-RO" dirty="0">
                <a:solidFill>
                  <a:prstClr val="black"/>
                </a:solidFill>
                <a:latin typeface="Times New Roman" panose="02020603050405020304" pitchFamily="18" charset="0"/>
                <a:cs typeface="Times New Roman" panose="02020603050405020304" pitchFamily="18" charset="0"/>
              </a:rPr>
              <a:t>      </a:t>
            </a:r>
            <a:r>
              <a:rPr lang="ro-RO" b="1" dirty="0">
                <a:solidFill>
                  <a:prstClr val="black"/>
                </a:solidFill>
                <a:latin typeface="Times New Roman" panose="02020603050405020304" pitchFamily="18" charset="0"/>
                <a:cs typeface="Times New Roman" panose="02020603050405020304" pitchFamily="18" charset="0"/>
              </a:rPr>
              <a:t>ȘTEFAN Florin</a:t>
            </a:r>
          </a:p>
        </p:txBody>
      </p:sp>
      <p:sp>
        <p:nvSpPr>
          <p:cNvPr id="2" name="TextBox 1"/>
          <p:cNvSpPr txBox="1"/>
          <p:nvPr/>
        </p:nvSpPr>
        <p:spPr>
          <a:xfrm>
            <a:off x="2097024" y="3821221"/>
            <a:ext cx="8180832" cy="584775"/>
          </a:xfrm>
          <a:prstGeom prst="rect">
            <a:avLst/>
          </a:prstGeom>
          <a:noFill/>
        </p:spPr>
        <p:txBody>
          <a:bodyPr wrap="square" rtlCol="0">
            <a:spAutoFit/>
          </a:bodyPr>
          <a:lstStyle/>
          <a:p>
            <a:pPr defTabSz="457200"/>
            <a:r>
              <a:rPr lang="en-US" sz="3200" dirty="0">
                <a:solidFill>
                  <a:prstClr val="black"/>
                </a:solidFill>
                <a:latin typeface="Times New Roman" panose="02020603050405020304" pitchFamily="18" charset="0"/>
                <a:cs typeface="Times New Roman" panose="02020603050405020304" pitchFamily="18" charset="0"/>
              </a:rPr>
              <a:t>IA </a:t>
            </a:r>
            <a:r>
              <a:rPr lang="en-US" sz="3200" b="1" dirty="0">
                <a:solidFill>
                  <a:prstClr val="black"/>
                </a:solidFill>
                <a:latin typeface="Times New Roman" panose="02020603050405020304" pitchFamily="18" charset="0"/>
                <a:cs typeface="Times New Roman" panose="02020603050405020304" pitchFamily="18" charset="0"/>
              </a:rPr>
              <a:t>ATITUDINE</a:t>
            </a:r>
            <a:r>
              <a:rPr lang="en-US" sz="3200" dirty="0">
                <a:solidFill>
                  <a:prstClr val="black"/>
                </a:solidFill>
                <a:latin typeface="Times New Roman" panose="02020603050405020304" pitchFamily="18" charset="0"/>
                <a:cs typeface="Times New Roman" panose="02020603050405020304" pitchFamily="18" charset="0"/>
              </a:rPr>
              <a:t>, spune </a:t>
            </a:r>
            <a:r>
              <a:rPr lang="en-US" sz="3200" dirty="0">
                <a:solidFill>
                  <a:srgbClr val="FF0000"/>
                </a:solidFill>
                <a:latin typeface="Times New Roman" panose="02020603050405020304" pitchFamily="18" charset="0"/>
                <a:cs typeface="Times New Roman" panose="02020603050405020304" pitchFamily="18" charset="0"/>
              </a:rPr>
              <a:t>STOP VIOLEN</a:t>
            </a:r>
            <a:r>
              <a:rPr lang="ro-RO" sz="3200" dirty="0">
                <a:solidFill>
                  <a:srgbClr val="FF0000"/>
                </a:solidFill>
                <a:latin typeface="Times New Roman" panose="02020603050405020304" pitchFamily="18" charset="0"/>
                <a:cs typeface="Times New Roman" panose="02020603050405020304" pitchFamily="18" charset="0"/>
              </a:rPr>
              <a:t>ȚEI</a:t>
            </a:r>
            <a:r>
              <a:rPr lang="ro-RO" sz="3200" dirty="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3943453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7657" y="478715"/>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3360" y="3220719"/>
            <a:ext cx="2999237" cy="299923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3360" y="478715"/>
            <a:ext cx="3088640" cy="3088640"/>
          </a:xfrm>
          <a:prstGeom prst="rect">
            <a:avLst/>
          </a:prstGeom>
        </p:spPr>
      </p:pic>
      <p:sp>
        <p:nvSpPr>
          <p:cNvPr id="8" name="TextBox 7"/>
          <p:cNvSpPr txBox="1"/>
          <p:nvPr/>
        </p:nvSpPr>
        <p:spPr>
          <a:xfrm>
            <a:off x="968188" y="1048274"/>
            <a:ext cx="8202706" cy="5668924"/>
          </a:xfrm>
          <a:prstGeom prst="rect">
            <a:avLst/>
          </a:prstGeom>
          <a:noFill/>
        </p:spPr>
        <p:txBody>
          <a:bodyPr wrap="square" rtlCol="0">
            <a:spAutoFit/>
          </a:bodyPr>
          <a:lstStyle/>
          <a:p>
            <a:pPr marL="342900" indent="-342900">
              <a:lnSpc>
                <a:spcPct val="107000"/>
              </a:lnSpc>
              <a:spcAft>
                <a:spcPts val="800"/>
              </a:spcAft>
              <a:buFont typeface="Wingdings" panose="05000000000000000000" pitchFamily="2" charset="2"/>
              <a:buChar char="v"/>
            </a:pPr>
            <a:r>
              <a:rPr lang="ro-RO" sz="2000" b="1" dirty="0" smtClean="0">
                <a:latin typeface="Times New Roman" panose="02020603050405020304" pitchFamily="18" charset="0"/>
                <a:ea typeface="Times New Roman" panose="02020603050405020304" pitchFamily="18" charset="0"/>
                <a:cs typeface="Times New Roman" panose="02020603050405020304" pitchFamily="18" charset="0"/>
              </a:rPr>
              <a:t>Limitele răspunderii penale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(art. 113 C.P.)</a:t>
            </a:r>
            <a:endParaRPr lang="ro-RO" sz="14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(1) Minorul care nu a împlinit vârsta de 14 ani nu răspunde penal.</a:t>
            </a:r>
            <a:endParaRPr lang="ro-RO" sz="16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(2) Minorul care are vârsta între 14 şi 16 ani răspunde penal numai dacă se dovedește că a săvârşit fapta cu discernământ.</a:t>
            </a:r>
            <a:endParaRPr lang="ro-RO" sz="16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(3) Minorul care a împlinit vârsta de 16 ani răspunde penal potrivit legii.</a:t>
            </a:r>
          </a:p>
          <a:p>
            <a:pPr>
              <a:lnSpc>
                <a:spcPct val="107000"/>
              </a:lnSpc>
            </a:pPr>
            <a:endParaRPr lang="ro-RO" sz="16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Wingdings" panose="05000000000000000000" pitchFamily="2" charset="2"/>
              <a:buChar char="v"/>
            </a:pPr>
            <a:r>
              <a:rPr lang="ro-RO" sz="2000" b="1" dirty="0" smtClean="0">
                <a:latin typeface="Times New Roman" panose="02020603050405020304" pitchFamily="18" charset="0"/>
                <a:ea typeface="Times New Roman" panose="02020603050405020304" pitchFamily="18" charset="0"/>
                <a:cs typeface="Times New Roman" panose="02020603050405020304" pitchFamily="18" charset="0"/>
              </a:rPr>
              <a:t>Consecințele răspunderii penale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(art. 114 C.P.)</a:t>
            </a: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(1) Faţă de minorul care, la data săvârşirii infracţiunii, avea vârsta cuprinsă între 14 şi 18 ani, se ia o măsură educativă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neprivativă de libertate</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(2) Faţă de minorul prevăzut în alin. (1) se poate lua o măsură educativă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privativă de libertate</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în următoarele cazuri:</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a) dacă a mai săvârşit o infracțiune, pentru care i s-a aplicat o măsură educativă ce a fost executată ori a cărei executare a început înainte de comiterea infracţiunii pentru care este judecat;</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b) atunci când pedeapsa prevăzută de lege pentru infracțiunea săvârşită este închisoarea de 7 ani sau mai mare ori detențiunea pe viață.</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ro-RO" sz="14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ro-RO"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0633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0330" y="360838"/>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2680" y="1008230"/>
            <a:ext cx="3838090" cy="3838090"/>
          </a:xfrm>
          <a:prstGeom prst="rect">
            <a:avLst/>
          </a:prstGeom>
        </p:spPr>
      </p:pic>
      <p:sp>
        <p:nvSpPr>
          <p:cNvPr id="5" name="TextBox 4"/>
          <p:cNvSpPr txBox="1"/>
          <p:nvPr/>
        </p:nvSpPr>
        <p:spPr>
          <a:xfrm>
            <a:off x="842682" y="905435"/>
            <a:ext cx="8686800" cy="5471626"/>
          </a:xfrm>
          <a:prstGeom prst="rect">
            <a:avLst/>
          </a:prstGeom>
          <a:noFill/>
        </p:spPr>
        <p:txBody>
          <a:bodyPr wrap="square" rtlCol="0">
            <a:spAutoFit/>
          </a:bodyPr>
          <a:lstStyle/>
          <a:p>
            <a:pPr marL="285750" indent="-285750">
              <a:lnSpc>
                <a:spcPct val="107000"/>
              </a:lnSpc>
              <a:spcAft>
                <a:spcPts val="800"/>
              </a:spcAft>
              <a:buFont typeface="Wingdings" panose="05000000000000000000" pitchFamily="2" charset="2"/>
              <a:buChar char="v"/>
            </a:pP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Măsurile educative </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(art. 115 C.P.): </a:t>
            </a:r>
          </a:p>
          <a:p>
            <a:pPr marL="742950" lvl="1" indent="-285750">
              <a:lnSpc>
                <a:spcPct val="107000"/>
              </a:lnSpc>
              <a:spcAft>
                <a:spcPts val="800"/>
              </a:spcAft>
              <a:buFont typeface="Wingdings" panose="05000000000000000000" pitchFamily="2" charset="2"/>
              <a:buChar char="Ø"/>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Măsurile educative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neprivative de libertate </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sunt:</a:t>
            </a:r>
            <a:endParaRPr lang="ro-RO" dirty="0" smtClean="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a</a:t>
            </a:r>
            <a:r>
              <a:rPr lang="ro-RO" dirty="0" smtClean="0">
                <a:latin typeface="Calibri" panose="020F0502020204030204" pitchFamily="34" charset="0"/>
                <a:ea typeface="Times New Roman" panose="02020603050405020304" pitchFamily="18" charset="0"/>
                <a:cs typeface="Times New Roman" panose="02020603050405020304" pitchFamily="18" charset="0"/>
              </a:rPr>
              <a:t>)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Stagiul de formare civică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(cf. art. 115, alin (1) C.P.)</a:t>
            </a:r>
            <a:r>
              <a:rPr lang="ro-RO" sz="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ea typeface="Calibri" panose="020F0502020204030204" pitchFamily="34" charset="0"/>
                <a:cs typeface="Times New Roman" panose="02020603050405020304" pitchFamily="18" charset="0"/>
              </a:rPr>
              <a:t>obligația minorului de a participa la un program cu o durată de cel mult 4 luni, pentru a-l ajuta să înţeleagă consecințele legale şi sociale la care se expune în cazul săvârşirii de infracțiuni şi pentru a-l responsabiliza cu privire la comportamentul său viitor.</a:t>
            </a:r>
            <a:endParaRPr lang="ro-RO" sz="1600"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b)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Supravegherea</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(cf. art. 118 C.P.)</a:t>
            </a:r>
            <a:r>
              <a:rPr lang="ro-RO"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controlarea şi îndrumarea minorului în cadrul programului său zilnic, pe o durată cuprinsă între 2 şi 6 luni, sub coordonarea serviciului de probațiune, pentru a asigura participarea la cursuri şcolare sau de formare profesională.</a:t>
            </a:r>
          </a:p>
          <a:p>
            <a:pPr>
              <a:lnSpc>
                <a:spcPct val="107000"/>
              </a:lnSpc>
            </a:pPr>
            <a:endParaRPr lang="ro-RO" sz="1400"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c)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Consemnarea la sfârșit de săptămână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(cf. art. 119 C.P.): obligația minorului de a nu părăsi locuința în zilele de sâmbătă şi duminică, pe o durată cuprinsă între 4 şi 12 săptămâni, afară de cazul în care, în această perioadă, are obligația de a participa la anumite programe ori de a desfășura anumite activități impuse de instanță.</a:t>
            </a:r>
          </a:p>
          <a:p>
            <a:pPr algn="just">
              <a:lnSpc>
                <a:spcPct val="107000"/>
              </a:lnSpc>
            </a:pPr>
            <a:endParaRPr lang="ro-RO" sz="1200"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d)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Asistarea zilnică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(cf. art. 120 C.P.)</a:t>
            </a:r>
            <a:r>
              <a:rPr lang="ro-RO" sz="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obligația minorului de a respecta un program stabilit de serviciul de probațiune, care conține orarul şi condiţiile de desfășurare a activităților, precum şi interdicțiile impuse minorului; durată cuprinsă între 3 şi 6 luni.</a:t>
            </a:r>
          </a:p>
          <a:p>
            <a:pPr>
              <a:lnSpc>
                <a:spcPct val="107000"/>
              </a:lnSpc>
            </a:pP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5533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0920" y="91440"/>
            <a:ext cx="3656330" cy="3656330"/>
          </a:xfrm>
          <a:prstGeom prst="rect">
            <a:avLst/>
          </a:prstGeom>
        </p:spPr>
      </p:pic>
      <p:sp>
        <p:nvSpPr>
          <p:cNvPr id="4" name="Rectangle 3"/>
          <p:cNvSpPr/>
          <p:nvPr/>
        </p:nvSpPr>
        <p:spPr>
          <a:xfrm>
            <a:off x="1216808" y="1333754"/>
            <a:ext cx="7632552" cy="4034566"/>
          </a:xfrm>
          <a:prstGeom prst="rect">
            <a:avLst/>
          </a:prstGeom>
        </p:spPr>
        <p:txBody>
          <a:bodyPr wrap="square">
            <a:spAutoFit/>
          </a:bodyPr>
          <a:lstStyle/>
          <a:p>
            <a:pPr marL="285750" lvl="0" indent="-285750">
              <a:lnSpc>
                <a:spcPct val="107000"/>
              </a:lnSpc>
              <a:spcAft>
                <a:spcPts val="800"/>
              </a:spcAft>
              <a:buFont typeface="Wingdings" panose="05000000000000000000" pitchFamily="2" charset="2"/>
              <a:buChar char="v"/>
            </a:pP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Obligații ce pot fi impuse minorului </a:t>
            </a: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(art. 121 C.P.)</a:t>
            </a:r>
            <a:endParaRPr lang="ro-RO"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gn="just">
              <a:lnSpc>
                <a:spcPct val="107000"/>
              </a:lnSpc>
              <a:spcAft>
                <a:spcPts val="800"/>
              </a:spcAft>
              <a:buFont typeface="Wingdings" panose="05000000000000000000" pitchFamily="2" charset="2"/>
              <a:buChar char="Ø"/>
            </a:pP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Pe durata executării măsurilor educative </a:t>
            </a:r>
            <a:r>
              <a:rPr lang="ro-RO" b="1" dirty="0" smtClean="0">
                <a:latin typeface="Times New Roman" panose="02020603050405020304" pitchFamily="18" charset="0"/>
                <a:ea typeface="Times New Roman" panose="02020603050405020304" pitchFamily="18" charset="0"/>
                <a:cs typeface="Times New Roman" panose="02020603050405020304" pitchFamily="18" charset="0"/>
              </a:rPr>
              <a:t>neprivative de libertate</a:t>
            </a:r>
            <a:r>
              <a:rPr lang="ro-RO" dirty="0" smtClean="0">
                <a:latin typeface="Times New Roman" panose="02020603050405020304" pitchFamily="18" charset="0"/>
                <a:ea typeface="Times New Roman" panose="02020603050405020304" pitchFamily="18" charset="0"/>
                <a:cs typeface="Times New Roman" panose="02020603050405020304" pitchFamily="18" charset="0"/>
              </a:rPr>
              <a:t>, instanța poate impune minorului una sau mai multe dintre următoarele obligații:</a:t>
            </a:r>
            <a:endParaRPr lang="ro-RO"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a) să urmeze un curs de pregătire școlară sau formare profesională;</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b) să nu depășească, fără acordul serviciului de probațiune, limita teritorială stabilită de instanță;</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c) să nu se afle în anumite locuri sau la anumite manifestări sportive, culturale ori la alte adunări publice, stabilite de instanță;</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d) să nu se apropie şi să nu comunice cu victima sau cu membri de familie ai acesteia, cu participanții la săvârșirea infracţiunii ori cu alte persoane stabilite de instanță;</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e) să se prezinte la serviciul de probațiune la datele fixate de acesta;</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	f) să se supună măsurilor de control, tratament sau îngrijire medicală.</a:t>
            </a:r>
            <a:endPar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lvl="0">
              <a:lnSpc>
                <a:spcPct val="107000"/>
              </a:lnSpc>
            </a:pPr>
            <a:r>
              <a:rPr lang="ro-RO"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o-RO"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TextBox 4"/>
          <p:cNvSpPr txBox="1"/>
          <p:nvPr/>
        </p:nvSpPr>
        <p:spPr>
          <a:xfrm>
            <a:off x="3449320" y="360838"/>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3795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1310" y="-806226"/>
            <a:ext cx="4762500" cy="4762500"/>
          </a:xfrm>
          <a:prstGeom prst="rect">
            <a:avLst/>
          </a:prstGeom>
        </p:spPr>
      </p:pic>
      <p:sp>
        <p:nvSpPr>
          <p:cNvPr id="5" name="Rectangle 4"/>
          <p:cNvSpPr/>
          <p:nvPr/>
        </p:nvSpPr>
        <p:spPr>
          <a:xfrm>
            <a:off x="779928" y="1130554"/>
            <a:ext cx="7520792" cy="5233677"/>
          </a:xfrm>
          <a:prstGeom prst="rect">
            <a:avLst/>
          </a:prstGeom>
        </p:spPr>
        <p:txBody>
          <a:bodyPr wrap="square">
            <a:spAutoFit/>
          </a:bodyPr>
          <a:lstStyle/>
          <a:p>
            <a:pPr lvl="0">
              <a:lnSpc>
                <a:spcPct val="107000"/>
              </a:lnSpc>
              <a:spcAft>
                <a:spcPts val="800"/>
              </a:spcAft>
            </a:pPr>
            <a:r>
              <a:rPr lang="en-US" sz="16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2. </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Măsurile educative </a:t>
            </a: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privative de libertate </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sunt:</a:t>
            </a:r>
            <a:endParaRPr lang="ro-RO"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pP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 </a:t>
            </a: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Internarea într-un centru educativ</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(cf. art. 124, alin (1) și (2) C.P.): internarea minorului într-o instituție specializată în recuperarea minorilor, unde va urma un program de pregătire școlară şi formare profesională, potrivit aptitudinilor sale, precum şi programe de reintegrare socială; dacă pe durata internării (cuprinsă între 1 şi 3 ani), minorul a dovedit interes constant pentru însușirea cunoștințelor şcolare şi profesionale şi a făcut progrese evidente în vederea reintegrării sociale, după executarea a cel puțin jumătate din durata internării, instanța poate dispune </a:t>
            </a:r>
            <a:r>
              <a:rPr lang="ro-RO" sz="1600" dirty="0" smtClean="0">
                <a:solidFill>
                  <a:prstClr val="black"/>
                </a:solidFill>
                <a:latin typeface="Times New Roman" panose="02020603050405020304" pitchFamily="18" charset="0"/>
                <a:ea typeface="Times New Roman" panose="02020603050405020304" pitchFamily="18" charset="0"/>
              </a:rPr>
              <a:t>înlocuirea internării cu măsura educativă a asistării zilnice.</a:t>
            </a:r>
            <a:endPar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buFontTx/>
              <a:buAutoNum type="alphaLcParenR"/>
            </a:pPr>
            <a:endPar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b) </a:t>
            </a: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Internarea într-un centru de detenție </a:t>
            </a: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(cf. art. 125 C.P.): </a:t>
            </a:r>
            <a:r>
              <a:rPr lang="ro-RO" sz="1600" dirty="0" smtClean="0">
                <a:latin typeface="Times New Roman" panose="02020603050405020304" pitchFamily="18" charset="0"/>
                <a:ea typeface="Times New Roman" panose="02020603050405020304" pitchFamily="18" charset="0"/>
                <a:cs typeface="Times New Roman" panose="02020603050405020304" pitchFamily="18" charset="0"/>
              </a:rPr>
              <a:t>internarea minorului într-o instituție specializată în recuperarea minorilor, cu regim de pază şi supraveghere, unde va urma programe intensive de reintegrare socială, precum şi programe de pregătire școlară şi formare profesională, potrivit aptitudinilor sale; perioadă cuprinsă între 2 şi 5 ani, afară de cazul în care pedeapsa prevăzută de lege pentru infracțiunea săvârşită este închisoarea de 20 de ani sau mai mare ori detențiunea pe viaţă, când internarea se ia pe o perioadă cuprinsă între 5 şi 15 ani.</a:t>
            </a:r>
            <a:endParaRPr lang="ro-RO" sz="1600" dirty="0" smtClean="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pPr>
            <a:endPar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lvl="0">
              <a:lnSpc>
                <a:spcPct val="107000"/>
              </a:lnSpc>
            </a:pPr>
            <a:endParaRPr lang="ro-RO"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Box 5"/>
          <p:cNvSpPr txBox="1"/>
          <p:nvPr/>
        </p:nvSpPr>
        <p:spPr>
          <a:xfrm>
            <a:off x="3251798" y="463774"/>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3672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26118" y="443454"/>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84640" y="2814320"/>
            <a:ext cx="2824480" cy="2824480"/>
          </a:xfrm>
          <a:prstGeom prst="rect">
            <a:avLst/>
          </a:prstGeom>
        </p:spPr>
      </p:pic>
      <p:sp>
        <p:nvSpPr>
          <p:cNvPr id="6" name="Rectangle 5"/>
          <p:cNvSpPr/>
          <p:nvPr/>
        </p:nvSpPr>
        <p:spPr>
          <a:xfrm>
            <a:off x="661594" y="1452805"/>
            <a:ext cx="8807526" cy="3718710"/>
          </a:xfrm>
          <a:prstGeom prst="rect">
            <a:avLst/>
          </a:prstGeom>
        </p:spPr>
        <p:txBody>
          <a:bodyPr wrap="square">
            <a:spAutoFit/>
          </a:bodyPr>
          <a:lstStyle/>
          <a:p>
            <a:pPr marL="285750" lvl="0" indent="-285750" algn="just">
              <a:lnSpc>
                <a:spcPct val="107000"/>
              </a:lnSpc>
              <a:buFont typeface="Wingdings" panose="05000000000000000000" pitchFamily="2" charset="2"/>
              <a:buChar char="v"/>
            </a:pP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Alegerea măsurii educative </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luată față de minor se face în condiţiile art. 114, potrivit criteriilor prevăzute în art. 74.</a:t>
            </a:r>
          </a:p>
          <a:p>
            <a:pPr marL="742950" lvl="1" indent="-285750" algn="just">
              <a:lnSpc>
                <a:spcPct val="107000"/>
              </a:lnSpc>
              <a:buFont typeface="Wingdings" panose="05000000000000000000" pitchFamily="2" charset="2"/>
              <a:buChar char="Ø"/>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Articolul 74: </a:t>
            </a:r>
            <a:r>
              <a:rPr lang="ro-RO" sz="16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Criteriile generale </a:t>
            </a: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de individualizare </a:t>
            </a:r>
            <a:r>
              <a:rPr lang="ro-RO" sz="16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 pedepsei</a:t>
            </a: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algn="just">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Stabilirea duratei ori a cuantumului pedepsei se face în raport cu gravitatea infracțiunii săvârșite și cu periculozitatea infractorului, care se evaluează după criteriile: </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 împrejurările și modul de comitere a infracțiunii, precum și mijloacele folosite;</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b) starea de pericol creată pentru valoarea ocrotită; 	</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 natura și gravitatea rezultatului produs ori a altor consecințe ale infracțiunii;</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d) motivul săvârșirii infracțiunii și scopul urmărit;</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 natura și frecvența infracțiunilor care constituie antecedente penale ale infractorului;</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f) conduita după săvârșirea infracțiunii și în cursul procesului penal;</a:t>
            </a:r>
          </a:p>
          <a:p>
            <a:pPr lvl="0">
              <a:lnSpc>
                <a:spcPct val="107000"/>
              </a:lnSpc>
            </a:pPr>
            <a:r>
              <a:rPr lang="ro-RO" sz="16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g) nivelul de educație, vârsta, starea de sănătate, situația familială și socială.</a:t>
            </a:r>
          </a:p>
          <a:p>
            <a:pPr lvl="0">
              <a:lnSpc>
                <a:spcPct val="107000"/>
              </a:lnSpc>
              <a:spcAft>
                <a:spcPts val="800"/>
              </a:spcAft>
            </a:pPr>
            <a:endParaRPr lang="ro-RO"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660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56598" y="534894"/>
            <a:ext cx="5181600" cy="461665"/>
          </a:xfrm>
          <a:prstGeom prst="rect">
            <a:avLst/>
          </a:prstGeom>
          <a:noFill/>
        </p:spPr>
        <p:txBody>
          <a:bodyPr wrap="square" rtlCol="0">
            <a:spAutoFit/>
          </a:bodyPr>
          <a:lstStyle/>
          <a:p>
            <a:r>
              <a:rPr lang="ro-RO" sz="2400" b="1" dirty="0">
                <a:latin typeface="Times New Roman" panose="02020603050405020304" pitchFamily="18" charset="0"/>
                <a:cs typeface="Times New Roman" panose="02020603050405020304" pitchFamily="18" charset="0"/>
              </a:rPr>
              <a:t>Răspunderea penală a minorilor</a:t>
            </a:r>
            <a:endParaRPr lang="en-US" sz="24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4918" y="996559"/>
            <a:ext cx="2579370" cy="2579370"/>
          </a:xfrm>
          <a:prstGeom prst="rect">
            <a:avLst/>
          </a:prstGeom>
        </p:spPr>
      </p:pic>
      <p:sp>
        <p:nvSpPr>
          <p:cNvPr id="5" name="Rectangle 4"/>
          <p:cNvSpPr/>
          <p:nvPr/>
        </p:nvSpPr>
        <p:spPr>
          <a:xfrm>
            <a:off x="934720" y="1240649"/>
            <a:ext cx="8148320" cy="4355423"/>
          </a:xfrm>
          <a:prstGeom prst="rect">
            <a:avLst/>
          </a:prstGeom>
        </p:spPr>
        <p:txBody>
          <a:bodyPr wrap="square">
            <a:spAutoFit/>
          </a:bodyPr>
          <a:lstStyle/>
          <a:p>
            <a:pPr marL="285750" lvl="0" indent="-285750">
              <a:lnSpc>
                <a:spcPct val="107000"/>
              </a:lnSpc>
              <a:spcAft>
                <a:spcPts val="800"/>
              </a:spcAft>
              <a:buFont typeface="Wingdings" panose="05000000000000000000" pitchFamily="2" charset="2"/>
              <a:buChar char="v"/>
            </a:pP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Referatul de evaluare </a:t>
            </a: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(art. 116, alin. (1) C.P.)</a:t>
            </a:r>
          </a:p>
          <a:p>
            <a:pPr marL="742950" lvl="1" indent="-285750" algn="just">
              <a:lnSpc>
                <a:spcPct val="107000"/>
              </a:lnSpc>
              <a:spcAft>
                <a:spcPts val="800"/>
              </a:spcAft>
              <a:buFont typeface="Wingdings" panose="05000000000000000000" pitchFamily="2" charset="2"/>
              <a:buChar char="Ø"/>
            </a:pP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Potrivit criteriilor prevăzute în art. 74, instanța va solicita </a:t>
            </a: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serviciului de probațiune </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întocmirea unui referat care va cuprinde şi propuneri motivate referitoare la natura şi durata programelor de reintegrare socială pe care minorul ar trebui să le urmeze, precum şi la alte obligații ce pot fi impuse acestuia de către instanță.</a:t>
            </a:r>
          </a:p>
          <a:p>
            <a:pPr marL="742950" lvl="1" indent="-285750" algn="just">
              <a:lnSpc>
                <a:spcPct val="107000"/>
              </a:lnSpc>
              <a:spcAft>
                <a:spcPts val="800"/>
              </a:spcAft>
              <a:buFont typeface="Wingdings" panose="05000000000000000000" pitchFamily="2" charset="2"/>
              <a:buChar char="Ø"/>
            </a:pPr>
            <a:endPar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marL="285750" lvl="0" indent="-285750">
              <a:lnSpc>
                <a:spcPct val="107000"/>
              </a:lnSpc>
              <a:spcAft>
                <a:spcPts val="800"/>
              </a:spcAft>
              <a:buFont typeface="Wingdings" panose="05000000000000000000" pitchFamily="2" charset="2"/>
              <a:buChar char="v"/>
            </a:pPr>
            <a:r>
              <a:rPr lang="ro-RO" b="1"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Schimbarea regimului de executare</a:t>
            </a: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ro-RO" sz="16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(art. 126 C.P.)</a:t>
            </a:r>
            <a:endParaRPr lang="ro-RO" sz="14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Font typeface="Wingdings" panose="05000000000000000000" pitchFamily="2" charset="2"/>
              <a:buChar char="Ø"/>
            </a:pPr>
            <a:r>
              <a:rPr lang="ro-RO"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Dacă în cursul executării unei măsuri educative privative de libertate, persoana internată, care a împlinit vârsta de 18 ani, are un comportament prin care influențează negativ sau împiedică procesul de recuperare şi reintegrare a celorlalte persoane internate, instanța poate dispune continuarea executării măsurii educative într-un penitenciar.</a:t>
            </a:r>
            <a:endParaRPr lang="ro-RO"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06001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rot="20498029">
            <a:off x="-24865" y="202556"/>
            <a:ext cx="3753583" cy="2065867"/>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anose="02020603050405020304" pitchFamily="18" charset="0"/>
                <a:cs typeface="Times New Roman" panose="02020603050405020304" pitchFamily="18" charset="0"/>
              </a:rPr>
              <a:t>Exerci</a:t>
            </a:r>
            <a:r>
              <a:rPr lang="ro-RO" sz="2800" dirty="0" smtClean="0">
                <a:latin typeface="Times New Roman" panose="02020603050405020304" pitchFamily="18" charset="0"/>
                <a:cs typeface="Times New Roman" panose="02020603050405020304" pitchFamily="18" charset="0"/>
              </a:rPr>
              <a:t>ții aplicative!</a:t>
            </a:r>
            <a:endParaRPr lang="en-US" sz="28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860800" y="741680"/>
            <a:ext cx="7813040" cy="2031325"/>
          </a:xfrm>
          <a:prstGeom prst="rect">
            <a:avLst/>
          </a:prstGeom>
          <a:noFill/>
        </p:spPr>
        <p:txBody>
          <a:bodyPr wrap="square" rtlCol="0">
            <a:spAutoFit/>
          </a:bodyPr>
          <a:lstStyle/>
          <a:p>
            <a:pPr algn="just"/>
            <a:r>
              <a:rPr lang="ro-RO" dirty="0" smtClean="0">
                <a:latin typeface="Times New Roman" panose="02020603050405020304" pitchFamily="18" charset="0"/>
                <a:cs typeface="Times New Roman" panose="02020603050405020304" pitchFamily="18" charset="0"/>
              </a:rPr>
              <a:t>Alexandru, elev în vârstă de 10 ani, a furat stiloul unui coleg de clasă. Pentru această faptă, Alexandru poate fi sancționat prin:</a:t>
            </a:r>
          </a:p>
          <a:p>
            <a:pPr marL="342900" indent="-342900" algn="just">
              <a:buAutoNum type="alphaLcParenR"/>
            </a:pPr>
            <a:r>
              <a:rPr lang="ro-RO" dirty="0">
                <a:latin typeface="Times New Roman" panose="02020603050405020304" pitchFamily="18" charset="0"/>
                <a:cs typeface="Times New Roman" panose="02020603050405020304" pitchFamily="18" charset="0"/>
              </a:rPr>
              <a:t>s</a:t>
            </a:r>
            <a:r>
              <a:rPr lang="ro-RO" dirty="0" smtClean="0">
                <a:latin typeface="Times New Roman" panose="02020603050405020304" pitchFamily="18" charset="0"/>
                <a:cs typeface="Times New Roman" panose="02020603050405020304" pitchFamily="18" charset="0"/>
              </a:rPr>
              <a:t>căderea notei la purtare și plata stiloului;</a:t>
            </a:r>
          </a:p>
          <a:p>
            <a:pPr marL="342900" indent="-342900" algn="just">
              <a:buAutoNum type="alphaLcParenR"/>
            </a:pPr>
            <a:r>
              <a:rPr lang="ro-RO" dirty="0">
                <a:latin typeface="Times New Roman" panose="02020603050405020304" pitchFamily="18" charset="0"/>
                <a:cs typeface="Times New Roman" panose="02020603050405020304" pitchFamily="18" charset="0"/>
              </a:rPr>
              <a:t>e</a:t>
            </a:r>
            <a:r>
              <a:rPr lang="ro-RO" dirty="0" smtClean="0">
                <a:latin typeface="Times New Roman" panose="02020603050405020304" pitchFamily="18" charset="0"/>
                <a:cs typeface="Times New Roman" panose="02020603050405020304" pitchFamily="18" charset="0"/>
              </a:rPr>
              <a:t>miterea de către instanță a obligației de a nu frecventa anumite locuri/ persoane;</a:t>
            </a:r>
          </a:p>
          <a:p>
            <a:pPr marL="342900" indent="-342900" algn="just">
              <a:buAutoNum type="alphaLcParenR"/>
            </a:pPr>
            <a:r>
              <a:rPr lang="ro-RO" dirty="0">
                <a:latin typeface="Times New Roman" panose="02020603050405020304" pitchFamily="18" charset="0"/>
                <a:cs typeface="Times New Roman" panose="02020603050405020304" pitchFamily="18" charset="0"/>
              </a:rPr>
              <a:t>s</a:t>
            </a:r>
            <a:r>
              <a:rPr lang="ro-RO" dirty="0" smtClean="0">
                <a:latin typeface="Times New Roman" panose="02020603050405020304" pitchFamily="18" charset="0"/>
                <a:cs typeface="Times New Roman" panose="02020603050405020304" pitchFamily="18" charset="0"/>
              </a:rPr>
              <a:t>e va întocmi dosar penal pentru comiterea infracțiunii de furt, fiind pasibil de pedeapsă cu închisoarea de la 6 luni la 3 ani sau cu amendă.</a:t>
            </a:r>
          </a:p>
        </p:txBody>
      </p:sp>
      <p:sp>
        <p:nvSpPr>
          <p:cNvPr id="8" name="TextBox 7"/>
          <p:cNvSpPr txBox="1"/>
          <p:nvPr/>
        </p:nvSpPr>
        <p:spPr>
          <a:xfrm>
            <a:off x="1513840" y="3078480"/>
            <a:ext cx="10160000" cy="2862322"/>
          </a:xfrm>
          <a:prstGeom prst="rect">
            <a:avLst/>
          </a:prstGeom>
          <a:noFill/>
        </p:spPr>
        <p:txBody>
          <a:bodyPr wrap="square" rtlCol="0">
            <a:spAutoFit/>
          </a:bodyPr>
          <a:lstStyle/>
          <a:p>
            <a:pPr algn="just"/>
            <a:r>
              <a:rPr lang="ro-RO" dirty="0" smtClean="0">
                <a:latin typeface="Times New Roman" panose="02020603050405020304" pitchFamily="18" charset="0"/>
                <a:cs typeface="Times New Roman" panose="02020603050405020304" pitchFamily="18" charset="0"/>
              </a:rPr>
              <a:t>Trei colegi de </a:t>
            </a:r>
            <a:r>
              <a:rPr lang="ro-RO" dirty="0" smtClean="0">
                <a:latin typeface="Times New Roman" panose="02020603050405020304" pitchFamily="18" charset="0"/>
                <a:cs typeface="Times New Roman" panose="02020603050405020304" pitchFamily="18" charset="0"/>
              </a:rPr>
              <a:t>clasă, </a:t>
            </a:r>
            <a:r>
              <a:rPr lang="ro-RO" dirty="0" smtClean="0">
                <a:latin typeface="Times New Roman" panose="02020603050405020304" pitchFamily="18" charset="0"/>
                <a:cs typeface="Times New Roman" panose="02020603050405020304" pitchFamily="18" charset="0"/>
              </a:rPr>
              <a:t>în vârstă de 15 </a:t>
            </a:r>
            <a:r>
              <a:rPr lang="ro-RO" dirty="0" smtClean="0">
                <a:latin typeface="Times New Roman" panose="02020603050405020304" pitchFamily="18" charset="0"/>
                <a:cs typeface="Times New Roman" panose="02020603050405020304" pitchFamily="18" charset="0"/>
              </a:rPr>
              <a:t>ani, </a:t>
            </a:r>
            <a:r>
              <a:rPr lang="ro-RO" dirty="0" smtClean="0">
                <a:latin typeface="Times New Roman" panose="02020603050405020304" pitchFamily="18" charset="0"/>
                <a:cs typeface="Times New Roman" panose="02020603050405020304" pitchFamily="18" charset="0"/>
              </a:rPr>
              <a:t>plănuiesc să facă o farsă colegei lor de școală, Ioana, punând în sticla de suc a acesteia substanțe: praf de cretă și dezinfectant. În timp ce colegii o țin de vorbă pe Ioana, Mihai îi strecoară substanțele în sticla de suc. La scurt timp după ce bea din sticlă, aceasta este dusă cu ambulanța la spital, deoarece i se face rău. Ce </a:t>
            </a:r>
            <a:r>
              <a:rPr lang="ro-RO" dirty="0" smtClean="0">
                <a:latin typeface="Times New Roman" panose="02020603050405020304" pitchFamily="18" charset="0"/>
                <a:cs typeface="Times New Roman" panose="02020603050405020304" pitchFamily="18" charset="0"/>
              </a:rPr>
              <a:t>măsuri credeți că </a:t>
            </a:r>
            <a:r>
              <a:rPr lang="ro-RO" dirty="0" smtClean="0">
                <a:latin typeface="Times New Roman" panose="02020603050405020304" pitchFamily="18" charset="0"/>
                <a:cs typeface="Times New Roman" panose="02020603050405020304" pitchFamily="18" charset="0"/>
              </a:rPr>
              <a:t>vor fi luate împotriva celor trei?</a:t>
            </a:r>
          </a:p>
          <a:p>
            <a:pPr marL="342900" indent="-342900" algn="just">
              <a:buAutoNum type="alphaLcParenR"/>
            </a:pPr>
            <a:r>
              <a:rPr lang="ro-RO" dirty="0">
                <a:latin typeface="Times New Roman" panose="02020603050405020304" pitchFamily="18" charset="0"/>
                <a:cs typeface="Times New Roman" panose="02020603050405020304" pitchFamily="18" charset="0"/>
              </a:rPr>
              <a:t>l</a:t>
            </a:r>
            <a:r>
              <a:rPr lang="ro-RO" dirty="0" smtClean="0">
                <a:latin typeface="Times New Roman" panose="02020603050405020304" pitchFamily="18" charset="0"/>
                <a:cs typeface="Times New Roman" panose="02020603050405020304" pitchFamily="18" charset="0"/>
              </a:rPr>
              <a:t>i se va întocmi dosar penal pentru infracțiunea de vătămare corporală;</a:t>
            </a:r>
          </a:p>
          <a:p>
            <a:pPr marL="342900" indent="-342900" algn="just">
              <a:buAutoNum type="alphaLcParenR"/>
            </a:pPr>
            <a:r>
              <a:rPr lang="ro-RO" dirty="0" smtClean="0">
                <a:latin typeface="Times New Roman" panose="02020603050405020304" pitchFamily="18" charset="0"/>
                <a:cs typeface="Times New Roman" panose="02020603050405020304" pitchFamily="18" charset="0"/>
              </a:rPr>
              <a:t>vor fi supuși unei expertize psihiatrice pentru a stabili dacă au avut sau nu discernământ la momentul săvârșirii faptei, urmând </a:t>
            </a:r>
            <a:r>
              <a:rPr lang="ro-RO" dirty="0" smtClean="0">
                <a:latin typeface="Times New Roman" panose="02020603050405020304" pitchFamily="18" charset="0"/>
                <a:cs typeface="Times New Roman" panose="02020603050405020304" pitchFamily="18" charset="0"/>
              </a:rPr>
              <a:t>ca, </a:t>
            </a:r>
            <a:r>
              <a:rPr lang="ro-RO" dirty="0" smtClean="0">
                <a:latin typeface="Times New Roman" panose="02020603050405020304" pitchFamily="18" charset="0"/>
                <a:cs typeface="Times New Roman" panose="02020603050405020304" pitchFamily="18" charset="0"/>
              </a:rPr>
              <a:t>în funcție de rezultatul </a:t>
            </a:r>
            <a:r>
              <a:rPr lang="ro-RO" dirty="0" smtClean="0">
                <a:latin typeface="Times New Roman" panose="02020603050405020304" pitchFamily="18" charset="0"/>
                <a:cs typeface="Times New Roman" panose="02020603050405020304" pitchFamily="18" charset="0"/>
              </a:rPr>
              <a:t>expertizei, </a:t>
            </a:r>
            <a:r>
              <a:rPr lang="ro-RO" dirty="0" smtClean="0">
                <a:latin typeface="Times New Roman" panose="02020603050405020304" pitchFamily="18" charset="0"/>
                <a:cs typeface="Times New Roman" panose="02020603050405020304" pitchFamily="18" charset="0"/>
              </a:rPr>
              <a:t>să se stabilească dacă pot fi trași la răspundere penală;</a:t>
            </a:r>
          </a:p>
          <a:p>
            <a:pPr marL="342900" indent="-342900" algn="just">
              <a:buAutoNum type="alphaLcParenR"/>
            </a:pPr>
            <a:r>
              <a:rPr lang="ro-RO" dirty="0">
                <a:latin typeface="Times New Roman" panose="02020603050405020304" pitchFamily="18" charset="0"/>
                <a:cs typeface="Times New Roman" panose="02020603050405020304" pitchFamily="18" charset="0"/>
              </a:rPr>
              <a:t>î</a:t>
            </a:r>
            <a:r>
              <a:rPr lang="ro-RO" dirty="0" smtClean="0">
                <a:latin typeface="Times New Roman" panose="02020603050405020304" pitchFamily="18" charset="0"/>
                <a:cs typeface="Times New Roman" panose="02020603050405020304" pitchFamily="18" charset="0"/>
              </a:rPr>
              <a:t>mpotriva lor pot fi luate doar măsuri disciplinare la nivelul școlii: scăderea notei la purtare și consilierea psihologică a elevilor implicați.</a:t>
            </a:r>
          </a:p>
        </p:txBody>
      </p:sp>
    </p:spTree>
    <p:extLst>
      <p:ext uri="{BB962C8B-B14F-4D97-AF65-F5344CB8AC3E}">
        <p14:creationId xmlns:p14="http://schemas.microsoft.com/office/powerpoint/2010/main" val="4126343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9236" y="627293"/>
            <a:ext cx="6823004" cy="646331"/>
          </a:xfrm>
          <a:prstGeom prst="rect">
            <a:avLst/>
          </a:prstGeom>
          <a:noFill/>
        </p:spPr>
        <p:txBody>
          <a:bodyPr wrap="square" rtlCol="0">
            <a:spAutoFit/>
          </a:bodyPr>
          <a:lstStyle/>
          <a:p>
            <a:pPr defTabSz="457200"/>
            <a:r>
              <a:rPr lang="ro-RO" sz="3600" b="1" dirty="0" smtClean="0">
                <a:solidFill>
                  <a:prstClr val="black"/>
                </a:solidFill>
                <a:latin typeface="Times New Roman" panose="02020603050405020304" pitchFamily="18" charset="0"/>
                <a:cs typeface="Times New Roman" panose="02020603050405020304" pitchFamily="18" charset="0"/>
              </a:rPr>
              <a:t>Să ne testăm cunoștințele!</a:t>
            </a:r>
            <a:endParaRPr lang="en-US" sz="3600" b="1" dirty="0">
              <a:solidFill>
                <a:prstClr val="black"/>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2600960" y="1635760"/>
            <a:ext cx="7701280" cy="338554"/>
          </a:xfrm>
          <a:prstGeom prst="rect">
            <a:avLst/>
          </a:prstGeom>
          <a:noFill/>
        </p:spPr>
        <p:txBody>
          <a:bodyPr wrap="square" rtlCol="0">
            <a:spAutoFit/>
          </a:bodyPr>
          <a:lstStyle/>
          <a:p>
            <a:pPr defTabSz="457200"/>
            <a:r>
              <a:rPr lang="ro-RO" sz="1600" dirty="0" smtClean="0">
                <a:solidFill>
                  <a:prstClr val="black"/>
                </a:solidFill>
                <a:latin typeface="Times New Roman" panose="02020603050405020304" pitchFamily="18" charset="0"/>
                <a:cs typeface="Times New Roman" panose="02020603050405020304" pitchFamily="18" charset="0"/>
              </a:rPr>
              <a:t>Vă invităm să deschideți aplicația KAHOOT, accesând www.kahoot.com</a:t>
            </a:r>
            <a:endParaRPr lang="en-US" sz="16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10631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ded Corner 3"/>
          <p:cNvSpPr/>
          <p:nvPr/>
        </p:nvSpPr>
        <p:spPr>
          <a:xfrm>
            <a:off x="3661237" y="1025859"/>
            <a:ext cx="3945925" cy="3797643"/>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a:endParaRPr lang="ro-RO" sz="2400" smtClean="0">
              <a:solidFill>
                <a:prstClr val="white"/>
              </a:solidFill>
            </a:endParaRPr>
          </a:p>
          <a:p>
            <a:pPr algn="ctr" defTabSz="457200"/>
            <a:r>
              <a:rPr lang="en-US" sz="2400" smtClean="0">
                <a:solidFill>
                  <a:prstClr val="white"/>
                </a:solidFill>
              </a:rPr>
              <a:t>R</a:t>
            </a:r>
            <a:r>
              <a:rPr lang="ro-RO" sz="2400" dirty="0" err="1" smtClean="0">
                <a:solidFill>
                  <a:prstClr val="white"/>
                </a:solidFill>
              </a:rPr>
              <a:t>ăspunsuri</a:t>
            </a:r>
            <a:r>
              <a:rPr lang="ro-RO" sz="2400" dirty="0" smtClean="0">
                <a:solidFill>
                  <a:prstClr val="white"/>
                </a:solidFill>
              </a:rPr>
              <a:t>:</a:t>
            </a:r>
            <a:endParaRPr lang="ro-RO" sz="2400" dirty="0">
              <a:solidFill>
                <a:prstClr val="white"/>
              </a:solidFill>
            </a:endParaRPr>
          </a:p>
          <a:p>
            <a:pPr marL="342900" indent="-342900" algn="ctr" defTabSz="457200">
              <a:buFontTx/>
              <a:buAutoNum type="arabicPeriod"/>
            </a:pPr>
            <a:endParaRPr lang="ro-RO" dirty="0" smtClean="0">
              <a:solidFill>
                <a:prstClr val="white"/>
              </a:solidFill>
            </a:endParaRPr>
          </a:p>
          <a:p>
            <a:pPr marL="342900" indent="-342900" algn="ctr" defTabSz="457200">
              <a:buFontTx/>
              <a:buAutoNum type="arabicPeriod"/>
            </a:pPr>
            <a:r>
              <a:rPr lang="en-US" dirty="0" smtClean="0">
                <a:solidFill>
                  <a:prstClr val="white"/>
                </a:solidFill>
              </a:rPr>
              <a:t>F</a:t>
            </a:r>
            <a:endParaRPr lang="ro-RO" dirty="0" smtClean="0">
              <a:solidFill>
                <a:prstClr val="white"/>
              </a:solidFill>
            </a:endParaRPr>
          </a:p>
          <a:p>
            <a:pPr marL="342900" indent="-342900" algn="ctr" defTabSz="457200">
              <a:buFontTx/>
              <a:buAutoNum type="arabicPeriod"/>
            </a:pPr>
            <a:r>
              <a:rPr lang="en-US" dirty="0" smtClean="0">
                <a:solidFill>
                  <a:prstClr val="white"/>
                </a:solidFill>
              </a:rPr>
              <a:t>A</a:t>
            </a:r>
            <a:endParaRPr lang="ro-RO" dirty="0" smtClean="0">
              <a:solidFill>
                <a:prstClr val="white"/>
              </a:solidFill>
            </a:endParaRPr>
          </a:p>
          <a:p>
            <a:pPr marL="342900" indent="-342900" algn="ctr" defTabSz="457200">
              <a:buFontTx/>
              <a:buAutoNum type="arabicPeriod"/>
            </a:pPr>
            <a:r>
              <a:rPr lang="en-US" dirty="0">
                <a:solidFill>
                  <a:prstClr val="white"/>
                </a:solidFill>
              </a:rPr>
              <a:t>F</a:t>
            </a:r>
            <a:endParaRPr lang="ro-RO" dirty="0" smtClean="0">
              <a:solidFill>
                <a:prstClr val="white"/>
              </a:solidFill>
            </a:endParaRPr>
          </a:p>
          <a:p>
            <a:pPr marL="342900" indent="-342900" algn="ctr" defTabSz="457200">
              <a:buFontTx/>
              <a:buAutoNum type="arabicPeriod"/>
            </a:pPr>
            <a:r>
              <a:rPr lang="ro-RO" dirty="0">
                <a:solidFill>
                  <a:prstClr val="white"/>
                </a:solidFill>
              </a:rPr>
              <a:t>c</a:t>
            </a:r>
            <a:endParaRPr lang="ro-RO" dirty="0" smtClean="0">
              <a:solidFill>
                <a:prstClr val="white"/>
              </a:solidFill>
            </a:endParaRPr>
          </a:p>
          <a:p>
            <a:pPr marL="342900" indent="-342900" algn="ctr" defTabSz="457200">
              <a:buFontTx/>
              <a:buAutoNum type="arabicPeriod"/>
            </a:pPr>
            <a:r>
              <a:rPr lang="ro-RO" dirty="0">
                <a:solidFill>
                  <a:prstClr val="white"/>
                </a:solidFill>
              </a:rPr>
              <a:t>c</a:t>
            </a:r>
            <a:endParaRPr lang="ro-RO" dirty="0" smtClean="0">
              <a:solidFill>
                <a:prstClr val="white"/>
              </a:solidFill>
            </a:endParaRPr>
          </a:p>
          <a:p>
            <a:pPr marL="342900" indent="-342900" algn="ctr" defTabSz="457200">
              <a:buFontTx/>
              <a:buAutoNum type="arabicPeriod"/>
            </a:pPr>
            <a:r>
              <a:rPr lang="ro-RO" dirty="0" smtClean="0">
                <a:solidFill>
                  <a:prstClr val="white"/>
                </a:solidFill>
              </a:rPr>
              <a:t>b</a:t>
            </a:r>
          </a:p>
          <a:p>
            <a:pPr marL="342900" indent="-342900" algn="ctr" defTabSz="457200">
              <a:buFontTx/>
              <a:buAutoNum type="arabicPeriod"/>
            </a:pPr>
            <a:r>
              <a:rPr lang="ro-RO" dirty="0">
                <a:solidFill>
                  <a:prstClr val="white"/>
                </a:solidFill>
              </a:rPr>
              <a:t>a</a:t>
            </a:r>
            <a:endParaRPr lang="ro-RO" dirty="0" smtClean="0">
              <a:solidFill>
                <a:prstClr val="white"/>
              </a:solidFill>
            </a:endParaRPr>
          </a:p>
          <a:p>
            <a:pPr marL="342900" indent="-342900" algn="ctr" defTabSz="457200">
              <a:buFontTx/>
              <a:buAutoNum type="arabicPeriod"/>
            </a:pPr>
            <a:r>
              <a:rPr lang="ro-RO" dirty="0">
                <a:solidFill>
                  <a:prstClr val="white"/>
                </a:solidFill>
              </a:rPr>
              <a:t>a</a:t>
            </a:r>
            <a:endParaRPr lang="ro-RO" dirty="0" smtClean="0">
              <a:solidFill>
                <a:prstClr val="white"/>
              </a:solidFill>
            </a:endParaRPr>
          </a:p>
          <a:p>
            <a:pPr marL="342900" indent="-342900" algn="ctr" defTabSz="457200">
              <a:buFontTx/>
              <a:buAutoNum type="arabicPeriod"/>
            </a:pPr>
            <a:r>
              <a:rPr lang="ro-RO" dirty="0">
                <a:solidFill>
                  <a:prstClr val="white"/>
                </a:solidFill>
              </a:rPr>
              <a:t>b</a:t>
            </a:r>
            <a:endParaRPr lang="ro-RO" dirty="0" smtClean="0">
              <a:solidFill>
                <a:prstClr val="white"/>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04138" y="97070"/>
            <a:ext cx="2887862" cy="3081975"/>
          </a:xfrm>
          <a:prstGeom prst="rect">
            <a:avLst/>
          </a:prstGeom>
        </p:spPr>
      </p:pic>
      <p:sp>
        <p:nvSpPr>
          <p:cNvPr id="6" name="TextBox 5"/>
          <p:cNvSpPr txBox="1"/>
          <p:nvPr/>
        </p:nvSpPr>
        <p:spPr>
          <a:xfrm>
            <a:off x="0" y="5516543"/>
            <a:ext cx="7845039" cy="830997"/>
          </a:xfrm>
          <a:prstGeom prst="rect">
            <a:avLst/>
          </a:prstGeom>
          <a:noFill/>
        </p:spPr>
        <p:txBody>
          <a:bodyPr wrap="square" rtlCol="0">
            <a:spAutoFit/>
          </a:bodyPr>
          <a:lstStyle/>
          <a:p>
            <a:pPr defTabSz="457200"/>
            <a:r>
              <a:rPr lang="en-US" sz="4800" dirty="0" smtClean="0">
                <a:solidFill>
                  <a:srgbClr val="FF0000"/>
                </a:solidFill>
                <a:latin typeface="Times New Roman" panose="02020603050405020304" pitchFamily="18" charset="0"/>
                <a:cs typeface="Times New Roman" panose="02020603050405020304" pitchFamily="18" charset="0"/>
              </a:rPr>
              <a:t>				</a:t>
            </a:r>
            <a:endParaRPr lang="en-US" sz="4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0389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33794" y="2411810"/>
            <a:ext cx="9420136" cy="830997"/>
          </a:xfrm>
          <a:prstGeom prst="rect">
            <a:avLst/>
          </a:prstGeom>
          <a:noFill/>
        </p:spPr>
        <p:txBody>
          <a:bodyPr wrap="square" rtlCol="0">
            <a:spAutoFit/>
          </a:bodyPr>
          <a:lstStyle/>
          <a:p>
            <a:pPr defTabSz="457200"/>
            <a:r>
              <a:rPr lang="ro-RO" sz="4800" dirty="0" smtClean="0">
                <a:solidFill>
                  <a:prstClr val="black"/>
                </a:solidFill>
                <a:latin typeface="Times New Roman" panose="02020603050405020304" pitchFamily="18" charset="0"/>
                <a:cs typeface="Times New Roman" panose="02020603050405020304" pitchFamily="18" charset="0"/>
              </a:rPr>
              <a:t>Vă mulțumim pentru atenție!</a:t>
            </a:r>
            <a:endParaRPr lang="en-US" sz="4800" dirty="0">
              <a:solidFill>
                <a:prstClr val="black"/>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427" y="449180"/>
            <a:ext cx="3618420" cy="4756259"/>
          </a:xfrm>
          <a:prstGeom prst="rect">
            <a:avLst/>
          </a:prstGeom>
        </p:spPr>
      </p:pic>
    </p:spTree>
    <p:extLst>
      <p:ext uri="{BB962C8B-B14F-4D97-AF65-F5344CB8AC3E}">
        <p14:creationId xmlns:p14="http://schemas.microsoft.com/office/powerpoint/2010/main" val="2894380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9282" y="-11723"/>
            <a:ext cx="10461812" cy="1015663"/>
          </a:xfrm>
          <a:prstGeom prst="rect">
            <a:avLst/>
          </a:prstGeom>
          <a:noFill/>
        </p:spPr>
        <p:txBody>
          <a:bodyPr wrap="square" rtlCol="0">
            <a:spAutoFit/>
          </a:bodyPr>
          <a:lstStyle/>
          <a:p>
            <a:pPr algn="ctr" defTabSz="457200"/>
            <a:r>
              <a:rPr lang="ro-RO" sz="4400" dirty="0" smtClean="0">
                <a:solidFill>
                  <a:prstClr val="black"/>
                </a:solidFill>
                <a:latin typeface="Times New Roman" panose="02020603050405020304" pitchFamily="18" charset="0"/>
                <a:cs typeface="Times New Roman" panose="02020603050405020304" pitchFamily="18" charset="0"/>
              </a:rPr>
              <a:t>                   Despre ce vom vorbi astăzi?</a:t>
            </a:r>
            <a:endParaRPr lang="ro-RO" sz="1600" dirty="0" smtClean="0">
              <a:solidFill>
                <a:prstClr val="black"/>
              </a:solidFill>
              <a:latin typeface="Times New Roman" panose="02020603050405020304" pitchFamily="18" charset="0"/>
              <a:cs typeface="Times New Roman" panose="02020603050405020304" pitchFamily="18" charset="0"/>
            </a:endParaRPr>
          </a:p>
          <a:p>
            <a:pPr algn="ctr" defTabSz="457200"/>
            <a:r>
              <a:rPr lang="ro-RO" sz="1600" dirty="0" smtClean="0">
                <a:solidFill>
                  <a:prstClr val="black"/>
                </a:solidFill>
                <a:latin typeface="Times New Roman" panose="02020603050405020304" pitchFamily="18" charset="0"/>
                <a:cs typeface="Times New Roman" panose="02020603050405020304" pitchFamily="18" charset="0"/>
              </a:rPr>
              <a:t>                                              Pentru a afla, </a:t>
            </a:r>
            <a:r>
              <a:rPr lang="en-US" sz="1600" dirty="0" smtClean="0">
                <a:solidFill>
                  <a:prstClr val="black"/>
                </a:solidFill>
                <a:latin typeface="Times New Roman" panose="02020603050405020304" pitchFamily="18" charset="0"/>
                <a:cs typeface="Times New Roman" panose="02020603050405020304" pitchFamily="18" charset="0"/>
              </a:rPr>
              <a:t>v</a:t>
            </a:r>
            <a:r>
              <a:rPr lang="ro-RO" sz="1600" dirty="0" smtClean="0">
                <a:solidFill>
                  <a:prstClr val="black"/>
                </a:solidFill>
                <a:latin typeface="Times New Roman" panose="02020603050405020304" pitchFamily="18" charset="0"/>
                <a:cs typeface="Times New Roman" panose="02020603050405020304" pitchFamily="18" charset="0"/>
              </a:rPr>
              <a:t>ă invit să vizionăm un scurt filmuleț</a:t>
            </a:r>
            <a:endParaRPr lang="en-US" sz="1600" dirty="0">
              <a:solidFill>
                <a:prstClr val="black"/>
              </a:solidFill>
              <a:latin typeface="Times New Roman" panose="02020603050405020304" pitchFamily="18" charset="0"/>
              <a:cs typeface="Times New Roman" panose="02020603050405020304" pitchFamily="18" charset="0"/>
            </a:endParaRPr>
          </a:p>
        </p:txBody>
      </p:sp>
      <p:pic>
        <p:nvPicPr>
          <p:cNvPr id="3" name="Neglijenta provoaca delincvent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8799" y="1175040"/>
            <a:ext cx="8942295" cy="4571709"/>
          </a:xfrm>
          <a:prstGeom prst="rect">
            <a:avLst/>
          </a:prstGeom>
        </p:spPr>
      </p:pic>
    </p:spTree>
    <p:extLst>
      <p:ext uri="{BB962C8B-B14F-4D97-AF65-F5344CB8AC3E}">
        <p14:creationId xmlns:p14="http://schemas.microsoft.com/office/powerpoint/2010/main" val="11557376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0534" y="0"/>
            <a:ext cx="10588977" cy="4493538"/>
          </a:xfrm>
          <a:prstGeom prst="rect">
            <a:avLst/>
          </a:prstGeom>
          <a:noFill/>
        </p:spPr>
        <p:txBody>
          <a:bodyPr wrap="square" rtlCol="0">
            <a:spAutoFit/>
          </a:bodyPr>
          <a:lstStyle/>
          <a:p>
            <a:pPr defTabSz="457200"/>
            <a:endParaRPr lang="ro-RO" sz="1600" dirty="0" smtClean="0">
              <a:solidFill>
                <a:prstClr val="black"/>
              </a:solidFill>
              <a:latin typeface="Times New Roman" panose="02020603050405020304" pitchFamily="18" charset="0"/>
              <a:cs typeface="Times New Roman" panose="02020603050405020304" pitchFamily="18" charset="0"/>
            </a:endParaRPr>
          </a:p>
          <a:p>
            <a:pPr algn="just" defTabSz="457200"/>
            <a:r>
              <a:rPr lang="ro-RO" sz="3600" dirty="0" smtClean="0">
                <a:solidFill>
                  <a:prstClr val="black"/>
                </a:solidFill>
                <a:latin typeface="Times New Roman" panose="02020603050405020304" pitchFamily="18" charset="0"/>
                <a:cs typeface="Times New Roman" panose="02020603050405020304" pitchFamily="18" charset="0"/>
              </a:rPr>
              <a:t>Bibliografie:</a:t>
            </a:r>
          </a:p>
          <a:p>
            <a:pPr algn="just" defTabSz="457200"/>
            <a:endParaRPr lang="ro-RO" dirty="0">
              <a:solidFill>
                <a:prstClr val="black"/>
              </a:solidFill>
              <a:latin typeface="Times New Roman" panose="02020603050405020304" pitchFamily="18" charset="0"/>
              <a:cs typeface="Times New Roman" panose="02020603050405020304" pitchFamily="18" charset="0"/>
            </a:endParaRPr>
          </a:p>
          <a:p>
            <a:pPr marL="342900" indent="-342900" algn="just" defTabSz="457200">
              <a:lnSpc>
                <a:spcPct val="150000"/>
              </a:lnSpc>
              <a:buFont typeface="+mj-lt"/>
              <a:buAutoNum type="arabicPeriod"/>
            </a:pPr>
            <a:r>
              <a:rPr lang="en-US" dirty="0" err="1" smtClean="0">
                <a:solidFill>
                  <a:prstClr val="black"/>
                </a:solidFill>
                <a:latin typeface="Times New Roman" panose="02020603050405020304" pitchFamily="18" charset="0"/>
                <a:cs typeface="Times New Roman" panose="02020603050405020304" pitchFamily="18" charset="0"/>
              </a:rPr>
              <a:t>Voicu</a:t>
            </a:r>
            <a:r>
              <a:rPr lang="en-US" dirty="0">
                <a:solidFill>
                  <a:prstClr val="black"/>
                </a:solidFill>
                <a:latin typeface="Times New Roman" panose="02020603050405020304" pitchFamily="18" charset="0"/>
                <a:cs typeface="Times New Roman" panose="02020603050405020304" pitchFamily="18" charset="0"/>
              </a:rPr>
              <a:t>, </a:t>
            </a:r>
            <a:r>
              <a:rPr lang="en-US" dirty="0" smtClean="0">
                <a:solidFill>
                  <a:prstClr val="black"/>
                </a:solidFill>
                <a:latin typeface="Times New Roman" panose="02020603050405020304" pitchFamily="18" charset="0"/>
                <a:cs typeface="Times New Roman" panose="02020603050405020304" pitchFamily="18" charset="0"/>
              </a:rPr>
              <a:t>C.A., </a:t>
            </a:r>
            <a:r>
              <a:rPr lang="en-US" dirty="0" err="1">
                <a:solidFill>
                  <a:prstClr val="black"/>
                </a:solidFill>
                <a:latin typeface="Times New Roman" panose="02020603050405020304" pitchFamily="18" charset="0"/>
                <a:cs typeface="Times New Roman" panose="02020603050405020304" pitchFamily="18" charset="0"/>
              </a:rPr>
              <a:t>Dascalu</a:t>
            </a:r>
            <a:r>
              <a:rPr lang="en-US" dirty="0">
                <a:solidFill>
                  <a:prstClr val="black"/>
                </a:solidFill>
                <a:latin typeface="Times New Roman" panose="02020603050405020304" pitchFamily="18" charset="0"/>
                <a:cs typeface="Times New Roman" panose="02020603050405020304" pitchFamily="18" charset="0"/>
              </a:rPr>
              <a:t>, N. (2014</a:t>
            </a:r>
            <a:r>
              <a:rPr lang="en-US" dirty="0" smtClean="0">
                <a:solidFill>
                  <a:prstClr val="black"/>
                </a:solidFill>
                <a:latin typeface="Times New Roman" panose="02020603050405020304" pitchFamily="18" charset="0"/>
                <a:cs typeface="Times New Roman" panose="02020603050405020304" pitchFamily="18" charset="0"/>
              </a:rPr>
              <a:t>)</a:t>
            </a:r>
            <a:r>
              <a:rPr lang="ro-RO" dirty="0" smtClean="0">
                <a:solidFill>
                  <a:prstClr val="black"/>
                </a:solidFill>
                <a:latin typeface="Times New Roman" panose="02020603050405020304" pitchFamily="18" charset="0"/>
                <a:cs typeface="Times New Roman" panose="02020603050405020304" pitchFamily="18" charset="0"/>
              </a:rPr>
              <a:t>,</a:t>
            </a:r>
            <a:r>
              <a:rPr lang="en-US" dirty="0" smtClean="0">
                <a:solidFill>
                  <a:prstClr val="black"/>
                </a:solidFill>
                <a:latin typeface="Times New Roman" panose="02020603050405020304" pitchFamily="18" charset="0"/>
                <a:cs typeface="Times New Roman" panose="02020603050405020304" pitchFamily="18" charset="0"/>
              </a:rPr>
              <a:t> </a:t>
            </a:r>
            <a:r>
              <a:rPr lang="ro-RO" dirty="0" smtClean="0">
                <a:solidFill>
                  <a:prstClr val="black"/>
                </a:solidFill>
                <a:latin typeface="Times New Roman" panose="02020603050405020304" pitchFamily="18" charset="0"/>
                <a:cs typeface="Times New Roman" panose="02020603050405020304" pitchFamily="18" charset="0"/>
              </a:rPr>
              <a:t>„</a:t>
            </a:r>
            <a:r>
              <a:rPr lang="en-US" dirty="0" err="1" smtClean="0">
                <a:solidFill>
                  <a:prstClr val="black"/>
                </a:solidFill>
                <a:latin typeface="Times New Roman" panose="02020603050405020304" pitchFamily="18" charset="0"/>
                <a:cs typeface="Times New Roman" panose="02020603050405020304" pitchFamily="18" charset="0"/>
              </a:rPr>
              <a:t>Consideratii</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privind</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abuzului</a:t>
            </a:r>
            <a:r>
              <a:rPr lang="en-US" dirty="0" smtClean="0">
                <a:solidFill>
                  <a:prstClr val="black"/>
                </a:solidFill>
                <a:latin typeface="Times New Roman" panose="02020603050405020304" pitchFamily="18" charset="0"/>
                <a:cs typeface="Times New Roman" panose="02020603050405020304" pitchFamily="18" charset="0"/>
              </a:rPr>
              <a:t> sexual </a:t>
            </a:r>
            <a:r>
              <a:rPr lang="en-US" dirty="0" err="1" smtClean="0">
                <a:solidFill>
                  <a:prstClr val="black"/>
                </a:solidFill>
                <a:latin typeface="Times New Roman" panose="02020603050405020304" pitchFamily="18" charset="0"/>
                <a:cs typeface="Times New Roman" panose="02020603050405020304" pitchFamily="18" charset="0"/>
              </a:rPr>
              <a:t>exercitat</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asupra</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copilului</a:t>
            </a:r>
            <a:r>
              <a:rPr lang="ro-RO" dirty="0" smtClean="0">
                <a:solidFill>
                  <a:prstClr val="black"/>
                </a:solidFill>
                <a:latin typeface="Times New Roman" panose="02020603050405020304" pitchFamily="18" charset="0"/>
                <a:cs typeface="Times New Roman" panose="02020603050405020304" pitchFamily="18" charset="0"/>
              </a:rPr>
              <a:t>”, în:</a:t>
            </a:r>
            <a:r>
              <a:rPr lang="en-US" dirty="0">
                <a:solidFill>
                  <a:prstClr val="black"/>
                </a:solidFill>
                <a:latin typeface="Times New Roman" panose="02020603050405020304" pitchFamily="18" charset="0"/>
                <a:cs typeface="Times New Roman" panose="02020603050405020304" pitchFamily="18" charset="0"/>
              </a:rPr>
              <a:t> </a:t>
            </a:r>
            <a:r>
              <a:rPr lang="en-US" i="1" dirty="0" err="1">
                <a:solidFill>
                  <a:prstClr val="black"/>
                </a:solidFill>
                <a:latin typeface="Times New Roman" panose="02020603050405020304" pitchFamily="18" charset="0"/>
                <a:cs typeface="Times New Roman" panose="02020603050405020304" pitchFamily="18" charset="0"/>
              </a:rPr>
              <a:t>Revista</a:t>
            </a:r>
            <a:r>
              <a:rPr lang="en-US" i="1" dirty="0">
                <a:solidFill>
                  <a:prstClr val="black"/>
                </a:solidFill>
                <a:latin typeface="Times New Roman" panose="02020603050405020304" pitchFamily="18" charset="0"/>
                <a:cs typeface="Times New Roman" panose="02020603050405020304" pitchFamily="18" charset="0"/>
              </a:rPr>
              <a:t> de </a:t>
            </a:r>
            <a:r>
              <a:rPr lang="en-US" i="1" dirty="0" err="1">
                <a:solidFill>
                  <a:prstClr val="black"/>
                </a:solidFill>
                <a:latin typeface="Times New Roman" panose="02020603050405020304" pitchFamily="18" charset="0"/>
                <a:cs typeface="Times New Roman" panose="02020603050405020304" pitchFamily="18" charset="0"/>
              </a:rPr>
              <a:t>investigare</a:t>
            </a:r>
            <a:r>
              <a:rPr lang="en-US" i="1" dirty="0">
                <a:solidFill>
                  <a:prstClr val="black"/>
                </a:solidFill>
                <a:latin typeface="Times New Roman" panose="02020603050405020304" pitchFamily="18" charset="0"/>
                <a:cs typeface="Times New Roman" panose="02020603050405020304" pitchFamily="18" charset="0"/>
              </a:rPr>
              <a:t> a </a:t>
            </a:r>
            <a:r>
              <a:rPr lang="en-US" i="1" dirty="0" err="1">
                <a:solidFill>
                  <a:prstClr val="black"/>
                </a:solidFill>
                <a:latin typeface="Times New Roman" panose="02020603050405020304" pitchFamily="18" charset="0"/>
                <a:cs typeface="Times New Roman" panose="02020603050405020304" pitchFamily="18" charset="0"/>
              </a:rPr>
              <a:t>criminalitatii</a:t>
            </a:r>
            <a:r>
              <a:rPr lang="en-US" dirty="0">
                <a:solidFill>
                  <a:prstClr val="black"/>
                </a:solidFill>
                <a:latin typeface="Times New Roman" panose="02020603050405020304" pitchFamily="18" charset="0"/>
                <a:cs typeface="Times New Roman" panose="02020603050405020304" pitchFamily="18" charset="0"/>
              </a:rPr>
              <a:t>, </a:t>
            </a:r>
            <a:r>
              <a:rPr lang="en-US" i="1" dirty="0" smtClean="0">
                <a:solidFill>
                  <a:prstClr val="black"/>
                </a:solidFill>
                <a:latin typeface="Times New Roman" panose="02020603050405020304" pitchFamily="18" charset="0"/>
                <a:cs typeface="Times New Roman" panose="02020603050405020304" pitchFamily="18" charset="0"/>
              </a:rPr>
              <a:t>7</a:t>
            </a:r>
            <a:r>
              <a:rPr lang="ro-RO" i="1" dirty="0" smtClean="0">
                <a:solidFill>
                  <a:prstClr val="black"/>
                </a:solidFill>
                <a:latin typeface="Times New Roman" panose="02020603050405020304" pitchFamily="18" charset="0"/>
                <a:cs typeface="Times New Roman" panose="02020603050405020304" pitchFamily="18" charset="0"/>
              </a:rPr>
              <a:t> </a:t>
            </a:r>
            <a:r>
              <a:rPr lang="en-US" dirty="0" smtClean="0">
                <a:solidFill>
                  <a:prstClr val="black"/>
                </a:solidFill>
                <a:latin typeface="Times New Roman" panose="02020603050405020304" pitchFamily="18" charset="0"/>
                <a:cs typeface="Times New Roman" panose="02020603050405020304" pitchFamily="18" charset="0"/>
              </a:rPr>
              <a:t>(</a:t>
            </a:r>
            <a:r>
              <a:rPr lang="en-US" dirty="0">
                <a:solidFill>
                  <a:prstClr val="black"/>
                </a:solidFill>
                <a:latin typeface="Times New Roman" panose="02020603050405020304" pitchFamily="18" charset="0"/>
                <a:cs typeface="Times New Roman" panose="02020603050405020304" pitchFamily="18" charset="0"/>
              </a:rPr>
              <a:t>1), 31</a:t>
            </a:r>
            <a:r>
              <a:rPr lang="en-US" dirty="0" smtClean="0">
                <a:solidFill>
                  <a:prstClr val="black"/>
                </a:solidFill>
                <a:latin typeface="Times New Roman" panose="02020603050405020304" pitchFamily="18" charset="0"/>
                <a:cs typeface="Times New Roman" panose="02020603050405020304" pitchFamily="18" charset="0"/>
              </a:rPr>
              <a:t>.</a:t>
            </a:r>
            <a:endParaRPr lang="ro-RO" u="sng" dirty="0">
              <a:solidFill>
                <a:prstClr val="black"/>
              </a:solidFill>
              <a:latin typeface="Times New Roman" panose="02020603050405020304" pitchFamily="18" charset="0"/>
              <a:cs typeface="Times New Roman" panose="02020603050405020304" pitchFamily="18" charset="0"/>
            </a:endParaRPr>
          </a:p>
          <a:p>
            <a:pPr marL="342900" indent="-342900" algn="just" defTabSz="457200">
              <a:lnSpc>
                <a:spcPct val="150000"/>
              </a:lnSpc>
              <a:buFont typeface="+mj-lt"/>
              <a:buAutoNum type="arabicPeriod"/>
            </a:pPr>
            <a:r>
              <a:rPr lang="fi-FI" dirty="0">
                <a:solidFill>
                  <a:prstClr val="black"/>
                </a:solidFill>
                <a:latin typeface="Times New Roman" panose="02020603050405020304" pitchFamily="18" charset="0"/>
                <a:cs typeface="Times New Roman" panose="02020603050405020304" pitchFamily="18" charset="0"/>
              </a:rPr>
              <a:t>Muntean, A</a:t>
            </a:r>
            <a:r>
              <a:rPr lang="fi-FI" dirty="0" smtClean="0">
                <a:solidFill>
                  <a:prstClr val="black"/>
                </a:solidFill>
                <a:latin typeface="Times New Roman" panose="02020603050405020304" pitchFamily="18" charset="0"/>
                <a:cs typeface="Times New Roman" panose="02020603050405020304" pitchFamily="18" charset="0"/>
              </a:rPr>
              <a:t>., </a:t>
            </a:r>
            <a:r>
              <a:rPr lang="fi-FI" dirty="0">
                <a:solidFill>
                  <a:prstClr val="black"/>
                </a:solidFill>
                <a:latin typeface="Times New Roman" panose="02020603050405020304" pitchFamily="18" charset="0"/>
                <a:cs typeface="Times New Roman" panose="02020603050405020304" pitchFamily="18" charset="0"/>
              </a:rPr>
              <a:t>Munteanu, A. (</a:t>
            </a:r>
            <a:r>
              <a:rPr lang="fi-FI" dirty="0" smtClean="0">
                <a:solidFill>
                  <a:prstClr val="black"/>
                </a:solidFill>
                <a:latin typeface="Times New Roman" panose="02020603050405020304" pitchFamily="18" charset="0"/>
                <a:cs typeface="Times New Roman" panose="02020603050405020304" pitchFamily="18" charset="0"/>
              </a:rPr>
              <a:t>2011)</a:t>
            </a:r>
            <a:r>
              <a:rPr lang="ro-RO" dirty="0" smtClean="0">
                <a:solidFill>
                  <a:prstClr val="black"/>
                </a:solidFill>
                <a:latin typeface="Times New Roman" panose="02020603050405020304" pitchFamily="18" charset="0"/>
                <a:cs typeface="Times New Roman" panose="02020603050405020304" pitchFamily="18" charset="0"/>
              </a:rPr>
              <a:t>, </a:t>
            </a:r>
            <a:r>
              <a:rPr lang="fi-FI" i="1" dirty="0" smtClean="0">
                <a:solidFill>
                  <a:prstClr val="black"/>
                </a:solidFill>
                <a:latin typeface="Times New Roman" panose="02020603050405020304" pitchFamily="18" charset="0"/>
                <a:cs typeface="Times New Roman" panose="02020603050405020304" pitchFamily="18" charset="0"/>
              </a:rPr>
              <a:t>Violen</a:t>
            </a:r>
            <a:r>
              <a:rPr lang="ro-RO" i="1" dirty="0" smtClean="0">
                <a:solidFill>
                  <a:prstClr val="black"/>
                </a:solidFill>
                <a:latin typeface="Times New Roman" panose="02020603050405020304" pitchFamily="18" charset="0"/>
                <a:cs typeface="Times New Roman" panose="02020603050405020304" pitchFamily="18" charset="0"/>
              </a:rPr>
              <a:t>ț</a:t>
            </a:r>
            <a:r>
              <a:rPr lang="fi-FI" i="1" dirty="0" smtClean="0">
                <a:solidFill>
                  <a:prstClr val="black"/>
                </a:solidFill>
                <a:latin typeface="Times New Roman" panose="02020603050405020304" pitchFamily="18" charset="0"/>
                <a:cs typeface="Times New Roman" panose="02020603050405020304" pitchFamily="18" charset="0"/>
              </a:rPr>
              <a:t>a</a:t>
            </a:r>
            <a:r>
              <a:rPr lang="fi-FI" i="1" dirty="0">
                <a:solidFill>
                  <a:prstClr val="black"/>
                </a:solidFill>
                <a:latin typeface="Times New Roman" panose="02020603050405020304" pitchFamily="18" charset="0"/>
                <a:cs typeface="Times New Roman" panose="02020603050405020304" pitchFamily="18" charset="0"/>
              </a:rPr>
              <a:t>, trauma, </a:t>
            </a:r>
            <a:r>
              <a:rPr lang="fi-FI" i="1" dirty="0" smtClean="0">
                <a:solidFill>
                  <a:prstClr val="black"/>
                </a:solidFill>
                <a:latin typeface="Times New Roman" panose="02020603050405020304" pitchFamily="18" charset="0"/>
                <a:cs typeface="Times New Roman" panose="02020603050405020304" pitchFamily="18" charset="0"/>
              </a:rPr>
              <a:t>rezilien</a:t>
            </a:r>
            <a:r>
              <a:rPr lang="ro-RO" i="1" dirty="0" smtClean="0">
                <a:solidFill>
                  <a:prstClr val="black"/>
                </a:solidFill>
                <a:latin typeface="Times New Roman" panose="02020603050405020304" pitchFamily="18" charset="0"/>
                <a:cs typeface="Times New Roman" panose="02020603050405020304" pitchFamily="18" charset="0"/>
              </a:rPr>
              <a:t>ț</a:t>
            </a:r>
            <a:r>
              <a:rPr lang="fi-FI" i="1" dirty="0" smtClean="0">
                <a:solidFill>
                  <a:prstClr val="black"/>
                </a:solidFill>
                <a:latin typeface="Times New Roman" panose="02020603050405020304" pitchFamily="18" charset="0"/>
                <a:cs typeface="Times New Roman" panose="02020603050405020304" pitchFamily="18" charset="0"/>
              </a:rPr>
              <a:t>a</a:t>
            </a:r>
            <a:r>
              <a:rPr lang="ro-RO" dirty="0" smtClean="0">
                <a:solidFill>
                  <a:prstClr val="black"/>
                </a:solidFill>
                <a:latin typeface="Times New Roman" panose="02020603050405020304" pitchFamily="18" charset="0"/>
                <a:cs typeface="Times New Roman" panose="02020603050405020304" pitchFamily="18" charset="0"/>
              </a:rPr>
              <a:t>, I</a:t>
            </a:r>
            <a:r>
              <a:rPr lang="fi-FI" dirty="0" smtClean="0">
                <a:solidFill>
                  <a:prstClr val="black"/>
                </a:solidFill>
                <a:latin typeface="Times New Roman" panose="02020603050405020304" pitchFamily="18" charset="0"/>
                <a:cs typeface="Times New Roman" panose="02020603050405020304" pitchFamily="18" charset="0"/>
              </a:rPr>
              <a:t>asi</a:t>
            </a:r>
            <a:r>
              <a:rPr lang="ro-RO" dirty="0">
                <a:solidFill>
                  <a:prstClr val="black"/>
                </a:solidFill>
                <a:latin typeface="Times New Roman" panose="02020603050405020304" pitchFamily="18" charset="0"/>
                <a:cs typeface="Times New Roman" panose="02020603050405020304" pitchFamily="18" charset="0"/>
              </a:rPr>
              <a:t>,</a:t>
            </a:r>
            <a:r>
              <a:rPr lang="fi-FI" dirty="0" smtClean="0">
                <a:solidFill>
                  <a:prstClr val="black"/>
                </a:solidFill>
                <a:latin typeface="Times New Roman" panose="02020603050405020304" pitchFamily="18" charset="0"/>
                <a:cs typeface="Times New Roman" panose="02020603050405020304" pitchFamily="18" charset="0"/>
              </a:rPr>
              <a:t> </a:t>
            </a:r>
            <a:r>
              <a:rPr lang="fi-FI" dirty="0">
                <a:solidFill>
                  <a:prstClr val="black"/>
                </a:solidFill>
                <a:latin typeface="Times New Roman" panose="02020603050405020304" pitchFamily="18" charset="0"/>
                <a:cs typeface="Times New Roman" panose="02020603050405020304" pitchFamily="18" charset="0"/>
              </a:rPr>
              <a:t>Polirom</a:t>
            </a:r>
            <a:r>
              <a:rPr lang="fi-FI" dirty="0" smtClean="0">
                <a:solidFill>
                  <a:prstClr val="black"/>
                </a:solidFill>
                <a:latin typeface="Times New Roman" panose="02020603050405020304" pitchFamily="18" charset="0"/>
                <a:cs typeface="Times New Roman" panose="02020603050405020304" pitchFamily="18" charset="0"/>
              </a:rPr>
              <a:t>.</a:t>
            </a:r>
            <a:endParaRPr lang="ro-RO" dirty="0" smtClean="0">
              <a:solidFill>
                <a:prstClr val="black"/>
              </a:solidFill>
              <a:latin typeface="Times New Roman" panose="02020603050405020304" pitchFamily="18" charset="0"/>
              <a:cs typeface="Times New Roman" panose="02020603050405020304" pitchFamily="18" charset="0"/>
            </a:endParaRPr>
          </a:p>
          <a:p>
            <a:pPr marL="342900" indent="-342900" algn="just" defTabSz="457200">
              <a:lnSpc>
                <a:spcPct val="150000"/>
              </a:lnSpc>
              <a:buFont typeface="+mj-lt"/>
              <a:buAutoNum type="arabicPeriod"/>
            </a:pPr>
            <a:r>
              <a:rPr lang="ro-RO" i="1" dirty="0">
                <a:solidFill>
                  <a:prstClr val="black"/>
                </a:solidFill>
                <a:latin typeface="Times New Roman" panose="02020603050405020304" pitchFamily="18" charset="0"/>
                <a:cs typeface="Times New Roman" panose="02020603050405020304" pitchFamily="18" charset="0"/>
              </a:rPr>
              <a:t>G</a:t>
            </a:r>
            <a:r>
              <a:rPr lang="ro-RO" i="1" dirty="0" smtClean="0">
                <a:solidFill>
                  <a:prstClr val="black"/>
                </a:solidFill>
                <a:latin typeface="Times New Roman" panose="02020603050405020304" pitchFamily="18" charset="0"/>
                <a:cs typeface="Times New Roman" panose="02020603050405020304" pitchFamily="18" charset="0"/>
              </a:rPr>
              <a:t>hid teoretic pentru prevenirea, intervenția și combaterea </a:t>
            </a:r>
            <a:r>
              <a:rPr lang="ro-RO" i="1" dirty="0" err="1" smtClean="0">
                <a:solidFill>
                  <a:prstClr val="black"/>
                </a:solidFill>
                <a:latin typeface="Times New Roman" panose="02020603050405020304" pitchFamily="18" charset="0"/>
                <a:cs typeface="Times New Roman" panose="02020603050405020304" pitchFamily="18" charset="0"/>
              </a:rPr>
              <a:t>bullying</a:t>
            </a:r>
            <a:r>
              <a:rPr lang="ro-RO" i="1" dirty="0" smtClean="0">
                <a:solidFill>
                  <a:prstClr val="black"/>
                </a:solidFill>
                <a:latin typeface="Times New Roman" panose="02020603050405020304" pitchFamily="18" charset="0"/>
                <a:cs typeface="Times New Roman" panose="02020603050405020304" pitchFamily="18" charset="0"/>
              </a:rPr>
              <a:t>-ului din unitățile de învățământ preuniversitar.</a:t>
            </a:r>
          </a:p>
          <a:p>
            <a:pPr marL="342900" indent="-342900" algn="just" defTabSz="457200">
              <a:lnSpc>
                <a:spcPct val="150000"/>
              </a:lnSpc>
              <a:buFont typeface="+mj-lt"/>
              <a:buAutoNum type="arabicPeriod"/>
            </a:pPr>
            <a:r>
              <a:rPr lang="en-US" dirty="0" err="1" smtClean="0">
                <a:solidFill>
                  <a:prstClr val="black"/>
                </a:solidFill>
                <a:latin typeface="Times New Roman" panose="02020603050405020304" pitchFamily="18" charset="0"/>
                <a:cs typeface="Times New Roman" panose="02020603050405020304" pitchFamily="18" charset="0"/>
              </a:rPr>
              <a:t>Noul</a:t>
            </a:r>
            <a:r>
              <a:rPr lang="en-US" dirty="0" smtClean="0">
                <a:solidFill>
                  <a:prstClr val="black"/>
                </a:solidFill>
                <a:latin typeface="Times New Roman" panose="02020603050405020304" pitchFamily="18" charset="0"/>
                <a:cs typeface="Times New Roman" panose="02020603050405020304" pitchFamily="18" charset="0"/>
              </a:rPr>
              <a:t> Cod Penal </a:t>
            </a:r>
            <a:r>
              <a:rPr lang="ro-RO" dirty="0" smtClean="0">
                <a:solidFill>
                  <a:prstClr val="black"/>
                </a:solidFill>
                <a:latin typeface="Times New Roman" panose="02020603050405020304" pitchFamily="18" charset="0"/>
                <a:cs typeface="Times New Roman" panose="02020603050405020304" pitchFamily="18" charset="0"/>
              </a:rPr>
              <a:t>și legislație conexă (2016), ediție îngrijită de prof. Dr. Dan Lupașcu, ProLege</a:t>
            </a:r>
            <a:r>
              <a:rPr lang="ro-RO" dirty="0">
                <a:solidFill>
                  <a:prstClr val="black"/>
                </a:solidFill>
              </a:rPr>
              <a:t>.</a:t>
            </a:r>
            <a:r>
              <a:rPr lang="ro-RO" dirty="0" smtClean="0">
                <a:solidFill>
                  <a:prstClr val="black"/>
                </a:solidFill>
              </a:rPr>
              <a:t>	</a:t>
            </a:r>
          </a:p>
          <a:p>
            <a:pPr marL="342900" indent="-342900" algn="just" defTabSz="457200">
              <a:lnSpc>
                <a:spcPct val="150000"/>
              </a:lnSpc>
              <a:buFont typeface="+mj-lt"/>
              <a:buAutoNum type="arabicPeriod"/>
            </a:pPr>
            <a:r>
              <a:rPr lang="ro-RO" dirty="0">
                <a:solidFill>
                  <a:prstClr val="black"/>
                </a:solidFill>
                <a:latin typeface="Times New Roman" panose="02020603050405020304" pitchFamily="18" charset="0"/>
                <a:cs typeface="Times New Roman" panose="02020603050405020304" pitchFamily="18" charset="0"/>
              </a:rPr>
              <a:t>https://create.kahoot.it/auth/register</a:t>
            </a:r>
            <a:endParaRPr lang="ro-RO" dirty="0" smtClean="0">
              <a:solidFill>
                <a:prstClr val="black"/>
              </a:solidFill>
              <a:latin typeface="Times New Roman" panose="02020603050405020304" pitchFamily="18" charset="0"/>
              <a:cs typeface="Times New Roman" panose="02020603050405020304" pitchFamily="18" charset="0"/>
            </a:endParaRPr>
          </a:p>
          <a:p>
            <a:pPr marL="342900" indent="-342900" algn="just" defTabSz="457200">
              <a:lnSpc>
                <a:spcPct val="150000"/>
              </a:lnSpc>
              <a:buFont typeface="+mj-lt"/>
              <a:buAutoNum type="arabicPeriod"/>
            </a:pPr>
            <a:r>
              <a:rPr lang="ro-RO" dirty="0">
                <a:solidFill>
                  <a:prstClr val="black"/>
                </a:solidFill>
                <a:latin typeface="Times New Roman" panose="02020603050405020304" pitchFamily="18" charset="0"/>
                <a:cs typeface="Times New Roman" panose="02020603050405020304" pitchFamily="18" charset="0"/>
              </a:rPr>
              <a:t>https://www.youtube.com/watch?v=Jl9WfENBDe4</a:t>
            </a:r>
            <a:r>
              <a:rPr lang="ro-RO"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1364724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20078" y="224370"/>
            <a:ext cx="4819829" cy="584775"/>
          </a:xfrm>
          <a:prstGeom prst="rect">
            <a:avLst/>
          </a:prstGeom>
          <a:noFill/>
        </p:spPr>
        <p:txBody>
          <a:bodyPr wrap="square" rtlCol="0">
            <a:spAutoFit/>
          </a:bodyPr>
          <a:lstStyle/>
          <a:p>
            <a:pPr algn="ctr" defTabSz="457200"/>
            <a:r>
              <a:rPr lang="ro-RO" sz="3200" b="1" dirty="0">
                <a:solidFill>
                  <a:prstClr val="black"/>
                </a:solidFill>
                <a:latin typeface="Times New Roman" panose="02020603050405020304" pitchFamily="18" charset="0"/>
                <a:cs typeface="Times New Roman" panose="02020603050405020304" pitchFamily="18" charset="0"/>
              </a:rPr>
              <a:t>Ce este infracțiunea?</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645487" y="938165"/>
            <a:ext cx="9608094" cy="1938992"/>
          </a:xfrm>
          <a:prstGeom prst="rect">
            <a:avLst/>
          </a:prstGeom>
          <a:noFill/>
        </p:spPr>
        <p:txBody>
          <a:bodyPr wrap="square" rtlCol="0">
            <a:spAutoFit/>
          </a:bodyPr>
          <a:lstStyle/>
          <a:p>
            <a:pPr algn="just" defTabSz="457200"/>
            <a:r>
              <a:rPr lang="ro-RO" sz="2000" b="1" i="1" dirty="0" smtClean="0">
                <a:solidFill>
                  <a:prstClr val="black"/>
                </a:solidFill>
                <a:latin typeface="Times New Roman" panose="02020603050405020304" pitchFamily="18" charset="0"/>
                <a:cs typeface="Times New Roman" panose="02020603050405020304" pitchFamily="18" charset="0"/>
              </a:rPr>
              <a:t>Infracţiunea: </a:t>
            </a:r>
            <a:r>
              <a:rPr lang="ro-RO" sz="2000" dirty="0" smtClean="0">
                <a:solidFill>
                  <a:prstClr val="black"/>
                </a:solidFill>
                <a:latin typeface="Times New Roman" panose="02020603050405020304" pitchFamily="18" charset="0"/>
                <a:cs typeface="Times New Roman" panose="02020603050405020304" pitchFamily="18" charset="0"/>
              </a:rPr>
              <a:t>fapta prevăzută de legea penală, săvârșită cu vinovăţie, nejustificată şi imputabilă persoanei care a săvârşit-o.</a:t>
            </a:r>
          </a:p>
          <a:p>
            <a:pPr algn="just" defTabSz="457200"/>
            <a:endParaRPr lang="ro-RO" sz="2000" dirty="0" smtClean="0">
              <a:solidFill>
                <a:prstClr val="black"/>
              </a:solidFill>
              <a:latin typeface="Times New Roman" panose="02020603050405020304" pitchFamily="18" charset="0"/>
              <a:cs typeface="Times New Roman" panose="02020603050405020304" pitchFamily="18" charset="0"/>
            </a:endParaRPr>
          </a:p>
          <a:p>
            <a:pPr marL="285750" lvl="0" indent="-285750" algn="just" defTabSz="457200">
              <a:buFont typeface="Wingdings" panose="05000000000000000000" pitchFamily="2" charset="2"/>
              <a:buChar char="Ø"/>
            </a:pPr>
            <a:r>
              <a:rPr lang="ro-RO" sz="2000" dirty="0" smtClean="0">
                <a:solidFill>
                  <a:prstClr val="black"/>
                </a:solidFill>
                <a:latin typeface="Times New Roman" panose="02020603050405020304" pitchFamily="18" charset="0"/>
                <a:cs typeface="Times New Roman" panose="02020603050405020304" pitchFamily="18" charset="0"/>
              </a:rPr>
              <a:t>Infracțiunile sunt consecințe ale unor conflicte spontane între elevi, care degenerează în acte de violență fizică.</a:t>
            </a:r>
          </a:p>
          <a:p>
            <a:pPr algn="just" defTabSz="457200"/>
            <a:endParaRPr lang="ro-RO" sz="2000" dirty="0" smtClean="0">
              <a:solidFill>
                <a:prstClr val="black"/>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9500" y="2228384"/>
            <a:ext cx="4762500" cy="4762500"/>
          </a:xfrm>
          <a:prstGeom prst="rect">
            <a:avLst/>
          </a:prstGeom>
        </p:spPr>
      </p:pic>
      <p:sp>
        <p:nvSpPr>
          <p:cNvPr id="7" name="TextBox 6"/>
          <p:cNvSpPr txBox="1"/>
          <p:nvPr/>
        </p:nvSpPr>
        <p:spPr>
          <a:xfrm>
            <a:off x="512173" y="2587966"/>
            <a:ext cx="9741408" cy="3477875"/>
          </a:xfrm>
          <a:prstGeom prst="rect">
            <a:avLst/>
          </a:prstGeom>
          <a:noFill/>
        </p:spPr>
        <p:txBody>
          <a:bodyPr wrap="square" rtlCol="0">
            <a:spAutoFit/>
          </a:bodyPr>
          <a:lstStyle/>
          <a:p>
            <a:pPr marL="342900" indent="-342900" algn="just" defTabSz="457200">
              <a:buFont typeface="Arial" panose="020B0604020202020204" pitchFamily="34" charset="0"/>
              <a:buChar char="•"/>
            </a:pPr>
            <a:r>
              <a:rPr lang="ro-RO" sz="2000" b="1" dirty="0">
                <a:solidFill>
                  <a:prstClr val="black"/>
                </a:solidFill>
                <a:latin typeface="Times New Roman" panose="02020603050405020304" pitchFamily="18" charset="0"/>
                <a:cs typeface="Times New Roman" panose="02020603050405020304" pitchFamily="18" charset="0"/>
              </a:rPr>
              <a:t>Tipuri de infracțiuni comise în incinta și zona adiacentă a școlii</a:t>
            </a:r>
            <a:endParaRPr lang="ro-RO" sz="2000" dirty="0">
              <a:solidFill>
                <a:prstClr val="black"/>
              </a:solidFill>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a:latin typeface="Times New Roman" panose="02020603050405020304" pitchFamily="18" charset="0"/>
                <a:cs typeface="Times New Roman" panose="02020603050405020304" pitchFamily="18" charset="0"/>
              </a:rPr>
              <a:t>Lovirea sau alte </a:t>
            </a:r>
            <a:r>
              <a:rPr lang="ro-RO" sz="2000" dirty="0" smtClean="0">
                <a:latin typeface="Times New Roman" panose="02020603050405020304" pitchFamily="18" charset="0"/>
                <a:cs typeface="Times New Roman" panose="02020603050405020304" pitchFamily="18" charset="0"/>
              </a:rPr>
              <a:t>acte de violență;                                            </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Furtul;</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Tâlhăria;</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a:latin typeface="Times New Roman" panose="02020603050405020304" pitchFamily="18" charset="0"/>
                <a:cs typeface="Times New Roman" panose="02020603050405020304" pitchFamily="18" charset="0"/>
              </a:rPr>
              <a:t>Vătămarea corporală </a:t>
            </a:r>
            <a:r>
              <a:rPr lang="ro-RO" sz="2000" dirty="0" smtClean="0">
                <a:latin typeface="Times New Roman" panose="02020603050405020304" pitchFamily="18" charset="0"/>
                <a:cs typeface="Times New Roman" panose="02020603050405020304" pitchFamily="18" charset="0"/>
              </a:rPr>
              <a:t>(din culpă</a:t>
            </a:r>
            <a:r>
              <a:rPr lang="ro-RO" sz="2000" dirty="0" smtClean="0">
                <a:latin typeface="Times New Roman" panose="02020603050405020304" pitchFamily="18" charset="0"/>
                <a:cs typeface="Times New Roman" panose="02020603050405020304" pitchFamily="18" charset="0"/>
              </a:rPr>
              <a:t>);</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Amenințarea;</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Șantajul;</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Hărțuirea;</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a:latin typeface="Times New Roman" panose="02020603050405020304" pitchFamily="18" charset="0"/>
                <a:cs typeface="Times New Roman" panose="02020603050405020304" pitchFamily="18" charset="0"/>
              </a:rPr>
              <a:t>Lipsirea de libertate în mod </a:t>
            </a:r>
            <a:r>
              <a:rPr lang="ro-RO" sz="2000" dirty="0" smtClean="0">
                <a:latin typeface="Times New Roman" panose="02020603050405020304" pitchFamily="18" charset="0"/>
                <a:cs typeface="Times New Roman" panose="02020603050405020304" pitchFamily="18" charset="0"/>
              </a:rPr>
              <a:t>ilegal;</a:t>
            </a:r>
            <a:endParaRPr lang="ro-RO" sz="2000" dirty="0">
              <a:latin typeface="Times New Roman" panose="02020603050405020304" pitchFamily="18" charset="0"/>
              <a:cs typeface="Times New Roman" panose="02020603050405020304" pitchFamily="18" charset="0"/>
            </a:endParaRP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Violul;</a:t>
            </a:r>
          </a:p>
          <a:p>
            <a:pPr marL="1257300" lvl="2" indent="-342900" algn="just" defTabSz="457200">
              <a:buFont typeface="Wingdings" panose="05000000000000000000" pitchFamily="2" charset="2"/>
              <a:buChar char="ü"/>
            </a:pPr>
            <a:r>
              <a:rPr lang="ro-RO" sz="2000" dirty="0" smtClean="0">
                <a:latin typeface="Times New Roman" panose="02020603050405020304" pitchFamily="18" charset="0"/>
                <a:cs typeface="Times New Roman" panose="02020603050405020304" pitchFamily="18" charset="0"/>
              </a:rPr>
              <a:t>Consumul/comercializarea de droguri;</a:t>
            </a:r>
            <a:endParaRPr lang="ro-RO" sz="2000"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rot="20287094">
            <a:off x="9817884" y="52726"/>
            <a:ext cx="2822693" cy="2518163"/>
          </a:xfrm>
          <a:prstGeom prst="rect">
            <a:avLst/>
          </a:prstGeom>
        </p:spPr>
      </p:pic>
    </p:spTree>
    <p:extLst>
      <p:ext uri="{BB962C8B-B14F-4D97-AF65-F5344CB8AC3E}">
        <p14:creationId xmlns:p14="http://schemas.microsoft.com/office/powerpoint/2010/main" val="2348872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430" y="197716"/>
            <a:ext cx="4047490" cy="4047490"/>
          </a:xfrm>
          <a:prstGeom prst="rect">
            <a:avLst/>
          </a:prstGeom>
        </p:spPr>
      </p:pic>
      <p:sp>
        <p:nvSpPr>
          <p:cNvPr id="5" name="TextBox 4"/>
          <p:cNvSpPr txBox="1"/>
          <p:nvPr/>
        </p:nvSpPr>
        <p:spPr>
          <a:xfrm>
            <a:off x="813625" y="1296911"/>
            <a:ext cx="7598855" cy="4770537"/>
          </a:xfrm>
          <a:prstGeom prst="rect">
            <a:avLst/>
          </a:prstGeom>
          <a:noFill/>
        </p:spPr>
        <p:txBody>
          <a:bodyPr wrap="square" rtlCol="0">
            <a:spAutoFit/>
          </a:bodyPr>
          <a:lstStyle/>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Lovirea sau alte violențe </a:t>
            </a:r>
            <a:r>
              <a:rPr lang="ro-RO" sz="1400" dirty="0">
                <a:solidFill>
                  <a:prstClr val="black"/>
                </a:solidFill>
                <a:latin typeface="Times New Roman" panose="02020603050405020304" pitchFamily="18" charset="0"/>
                <a:cs typeface="Times New Roman" panose="02020603050405020304" pitchFamily="18" charset="0"/>
              </a:rPr>
              <a:t>(art. 193 C.P.)</a:t>
            </a:r>
            <a:r>
              <a:rPr lang="ro-RO" dirty="0">
                <a:solidFill>
                  <a:prstClr val="black"/>
                </a:solidFill>
                <a:latin typeface="Times New Roman" panose="02020603050405020304" pitchFamily="18" charset="0"/>
                <a:cs typeface="Times New Roman" panose="02020603050405020304" pitchFamily="18" charset="0"/>
              </a:rPr>
              <a:t>: fapta de lovire sau orice acte de violență cauzatoare de suferință fizică, de leziuni traumatice sau care afectează sănătatea unei persoane, a căror gravitate este evaluată prin zile de îngrijiri medicale</a:t>
            </a:r>
          </a:p>
          <a:p>
            <a:pPr marL="742950" lvl="1" indent="-285750" defTabSz="457200">
              <a:buFont typeface="Wingdings" panose="05000000000000000000" pitchFamily="2" charset="2"/>
              <a:buChar char="Ø"/>
            </a:pPr>
            <a:r>
              <a:rPr lang="ro-RO" dirty="0">
                <a:solidFill>
                  <a:prstClr val="black"/>
                </a:solidFill>
                <a:latin typeface="Times New Roman" panose="02020603050405020304" pitchFamily="18" charset="0"/>
                <a:cs typeface="Times New Roman" panose="02020603050405020304" pitchFamily="18" charset="0"/>
              </a:rPr>
              <a:t>Exemplu:</a:t>
            </a:r>
          </a:p>
          <a:p>
            <a:pPr lvl="3" algn="just" defTabSz="457200"/>
            <a:r>
              <a:rPr lang="ro-RO" sz="1400" dirty="0">
                <a:solidFill>
                  <a:prstClr val="black"/>
                </a:solidFill>
                <a:latin typeface="Times New Roman" panose="02020603050405020304" pitchFamily="18" charset="0"/>
                <a:cs typeface="Times New Roman" panose="02020603050405020304" pitchFamily="18" charset="0"/>
              </a:rPr>
              <a:t>Î</a:t>
            </a:r>
            <a:r>
              <a:rPr lang="ro-RO" sz="1400" dirty="0" smtClean="0">
                <a:solidFill>
                  <a:prstClr val="black"/>
                </a:solidFill>
                <a:latin typeface="Times New Roman" panose="02020603050405020304" pitchFamily="18" charset="0"/>
                <a:cs typeface="Times New Roman" panose="02020603050405020304" pitchFamily="18" charset="0"/>
              </a:rPr>
              <a:t>n </a:t>
            </a:r>
            <a:r>
              <a:rPr lang="ro-RO" sz="1400" dirty="0">
                <a:solidFill>
                  <a:prstClr val="black"/>
                </a:solidFill>
                <a:latin typeface="Times New Roman" panose="02020603050405020304" pitchFamily="18" charset="0"/>
                <a:cs typeface="Times New Roman" panose="02020603050405020304" pitchFamily="18" charset="0"/>
              </a:rPr>
              <a:t>timp ce se aflau în  pauza dintre orele de curs în curtea interioară a </a:t>
            </a:r>
            <a:r>
              <a:rPr lang="ro-RO" sz="1400" dirty="0" smtClean="0">
                <a:solidFill>
                  <a:prstClr val="black"/>
                </a:solidFill>
                <a:latin typeface="Times New Roman" panose="02020603050405020304" pitchFamily="18" charset="0"/>
                <a:cs typeface="Times New Roman" panose="02020603050405020304" pitchFamily="18" charset="0"/>
              </a:rPr>
              <a:t>școlii, </a:t>
            </a:r>
            <a:r>
              <a:rPr lang="ro-RO" sz="1400" dirty="0">
                <a:solidFill>
                  <a:prstClr val="black"/>
                </a:solidFill>
                <a:latin typeface="Times New Roman" panose="02020603050405020304" pitchFamily="18" charset="0"/>
                <a:cs typeface="Times New Roman" panose="02020603050405020304" pitchFamily="18" charset="0"/>
              </a:rPr>
              <a:t>elevul </a:t>
            </a:r>
            <a:r>
              <a:rPr lang="ro-RO" sz="1400" dirty="0" smtClean="0">
                <a:solidFill>
                  <a:prstClr val="black"/>
                </a:solidFill>
                <a:latin typeface="Times New Roman" panose="02020603050405020304" pitchFamily="18" charset="0"/>
                <a:cs typeface="Times New Roman" panose="02020603050405020304" pitchFamily="18" charset="0"/>
              </a:rPr>
              <a:t>B.A.C (14 ani) </a:t>
            </a:r>
            <a:r>
              <a:rPr lang="ro-RO" sz="1400" dirty="0" smtClean="0">
                <a:solidFill>
                  <a:prstClr val="black"/>
                </a:solidFill>
                <a:latin typeface="Times New Roman" panose="02020603050405020304" pitchFamily="18" charset="0"/>
                <a:cs typeface="Times New Roman" panose="02020603050405020304" pitchFamily="18" charset="0"/>
              </a:rPr>
              <a:t>din </a:t>
            </a:r>
            <a:r>
              <a:rPr lang="ro-RO" sz="1400" dirty="0" smtClean="0">
                <a:solidFill>
                  <a:prstClr val="black"/>
                </a:solidFill>
                <a:latin typeface="Times New Roman" panose="02020603050405020304" pitchFamily="18" charset="0"/>
                <a:cs typeface="Times New Roman" panose="02020603050405020304" pitchFamily="18" charset="0"/>
              </a:rPr>
              <a:t>clasa a VII-a, </a:t>
            </a:r>
            <a:r>
              <a:rPr lang="ro-RO" sz="1400" dirty="0">
                <a:solidFill>
                  <a:prstClr val="black"/>
                </a:solidFill>
                <a:latin typeface="Times New Roman" panose="02020603050405020304" pitchFamily="18" charset="0"/>
                <a:cs typeface="Times New Roman" panose="02020603050405020304" pitchFamily="18" charset="0"/>
              </a:rPr>
              <a:t>pe fondul unor </a:t>
            </a:r>
            <a:r>
              <a:rPr lang="ro-RO" sz="1400" dirty="0" smtClean="0">
                <a:solidFill>
                  <a:prstClr val="black"/>
                </a:solidFill>
                <a:latin typeface="Times New Roman" panose="02020603050405020304" pitchFamily="18" charset="0"/>
                <a:cs typeface="Times New Roman" panose="02020603050405020304" pitchFamily="18" charset="0"/>
              </a:rPr>
              <a:t>discuții </a:t>
            </a:r>
            <a:r>
              <a:rPr lang="ro-RO" sz="1400" dirty="0">
                <a:solidFill>
                  <a:prstClr val="black"/>
                </a:solidFill>
                <a:latin typeface="Times New Roman" panose="02020603050405020304" pitchFamily="18" charset="0"/>
                <a:cs typeface="Times New Roman" panose="02020603050405020304" pitchFamily="18" charset="0"/>
              </a:rPr>
              <a:t>în contradictoriu (conflict spontan</a:t>
            </a:r>
            <a:r>
              <a:rPr lang="ro-RO" sz="1400" dirty="0" smtClean="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l-a împins pe elevul B.A.S</a:t>
            </a:r>
            <a:r>
              <a:rPr lang="ro-RO" sz="1400" dirty="0" smtClean="0">
                <a:solidFill>
                  <a:prstClr val="black"/>
                </a:solidFill>
                <a:latin typeface="Times New Roman" panose="02020603050405020304" pitchFamily="18" charset="0"/>
                <a:cs typeface="Times New Roman" panose="02020603050405020304" pitchFamily="18" charset="0"/>
              </a:rPr>
              <a:t>. (11 ani), </a:t>
            </a:r>
            <a:r>
              <a:rPr lang="ro-RO" sz="1400" dirty="0" smtClean="0">
                <a:solidFill>
                  <a:prstClr val="black"/>
                </a:solidFill>
                <a:latin typeface="Times New Roman" panose="02020603050405020304" pitchFamily="18" charset="0"/>
                <a:cs typeface="Times New Roman" panose="02020603050405020304" pitchFamily="18" charset="0"/>
              </a:rPr>
              <a:t>din </a:t>
            </a:r>
            <a:r>
              <a:rPr lang="ro-RO" sz="1400" dirty="0" smtClean="0">
                <a:solidFill>
                  <a:prstClr val="black"/>
                </a:solidFill>
                <a:latin typeface="Times New Roman" panose="02020603050405020304" pitchFamily="18" charset="0"/>
                <a:cs typeface="Times New Roman" panose="02020603050405020304" pitchFamily="18" charset="0"/>
              </a:rPr>
              <a:t>clasa a V-a, </a:t>
            </a:r>
            <a:r>
              <a:rPr lang="ro-RO" sz="1400" dirty="0">
                <a:solidFill>
                  <a:prstClr val="black"/>
                </a:solidFill>
                <a:latin typeface="Times New Roman" panose="02020603050405020304" pitchFamily="18" charset="0"/>
                <a:cs typeface="Times New Roman" panose="02020603050405020304" pitchFamily="18" charset="0"/>
              </a:rPr>
              <a:t>acesta căzând la pământ şi lovindu-se în zona umărului, fără a necesita internarea </a:t>
            </a:r>
            <a:r>
              <a:rPr lang="ro-RO" sz="1400" dirty="0" smtClean="0">
                <a:solidFill>
                  <a:prstClr val="black"/>
                </a:solidFill>
                <a:latin typeface="Times New Roman" panose="02020603050405020304" pitchFamily="18" charset="0"/>
                <a:cs typeface="Times New Roman" panose="02020603050405020304" pitchFamily="18" charset="0"/>
              </a:rPr>
              <a:t>în spital. </a:t>
            </a:r>
            <a:r>
              <a:rPr lang="ro-RO" sz="1400" dirty="0">
                <a:solidFill>
                  <a:prstClr val="black"/>
                </a:solidFill>
                <a:latin typeface="Times New Roman" panose="02020603050405020304" pitchFamily="18" charset="0"/>
                <a:cs typeface="Times New Roman" panose="02020603050405020304" pitchFamily="18" charset="0"/>
              </a:rPr>
              <a:t>B.A.C. este </a:t>
            </a:r>
            <a:r>
              <a:rPr lang="ro-RO" sz="1400" dirty="0" smtClean="0">
                <a:solidFill>
                  <a:prstClr val="black"/>
                </a:solidFill>
                <a:latin typeface="Times New Roman" panose="02020603050405020304" pitchFamily="18" charset="0"/>
                <a:cs typeface="Times New Roman" panose="02020603050405020304" pitchFamily="18" charset="0"/>
              </a:rPr>
              <a:t>cunoscut </a:t>
            </a:r>
            <a:r>
              <a:rPr lang="ro-RO" sz="1400" dirty="0">
                <a:solidFill>
                  <a:prstClr val="black"/>
                </a:solidFill>
                <a:latin typeface="Times New Roman" panose="02020603050405020304" pitchFamily="18" charset="0"/>
                <a:cs typeface="Times New Roman" panose="02020603050405020304" pitchFamily="18" charset="0"/>
              </a:rPr>
              <a:t>cu unele </a:t>
            </a:r>
            <a:r>
              <a:rPr lang="ro-RO" sz="1400" dirty="0" smtClean="0">
                <a:solidFill>
                  <a:prstClr val="black"/>
                </a:solidFill>
                <a:latin typeface="Times New Roman" panose="02020603050405020304" pitchFamily="18" charset="0"/>
                <a:cs typeface="Times New Roman" panose="02020603050405020304" pitchFamily="18" charset="0"/>
              </a:rPr>
              <a:t>deficiențe </a:t>
            </a:r>
            <a:r>
              <a:rPr lang="ro-RO" sz="1400" dirty="0">
                <a:solidFill>
                  <a:prstClr val="black"/>
                </a:solidFill>
                <a:latin typeface="Times New Roman" panose="02020603050405020304" pitchFamily="18" charset="0"/>
                <a:cs typeface="Times New Roman" panose="02020603050405020304" pitchFamily="18" charset="0"/>
              </a:rPr>
              <a:t>de acomodare la normele impuse în mediul </a:t>
            </a:r>
            <a:r>
              <a:rPr lang="ro-RO" sz="1400" dirty="0" smtClean="0">
                <a:solidFill>
                  <a:prstClr val="black"/>
                </a:solidFill>
                <a:latin typeface="Times New Roman" panose="02020603050405020304" pitchFamily="18" charset="0"/>
                <a:cs typeface="Times New Roman" panose="02020603050405020304" pitchFamily="18" charset="0"/>
              </a:rPr>
              <a:t>școlar, </a:t>
            </a:r>
            <a:r>
              <a:rPr lang="ro-RO" sz="1400" dirty="0">
                <a:solidFill>
                  <a:prstClr val="black"/>
                </a:solidFill>
                <a:latin typeface="Times New Roman" panose="02020603050405020304" pitchFamily="18" charset="0"/>
                <a:cs typeface="Times New Roman" panose="02020603050405020304" pitchFamily="18" charset="0"/>
              </a:rPr>
              <a:t>prin regulamentul de ordine interioară. </a:t>
            </a:r>
            <a:r>
              <a:rPr lang="ro-RO" sz="1400" dirty="0" smtClean="0">
                <a:solidFill>
                  <a:prstClr val="black"/>
                </a:solidFill>
                <a:latin typeface="Times New Roman" panose="02020603050405020304" pitchFamily="18" charset="0"/>
                <a:cs typeface="Times New Roman" panose="02020603050405020304" pitchFamily="18" charset="0"/>
              </a:rPr>
              <a:t>B.A.S. este </a:t>
            </a:r>
            <a:r>
              <a:rPr lang="ro-RO" sz="1400" dirty="0">
                <a:solidFill>
                  <a:prstClr val="black"/>
                </a:solidFill>
                <a:latin typeface="Times New Roman" panose="02020603050405020304" pitchFamily="18" charset="0"/>
                <a:cs typeface="Times New Roman" panose="02020603050405020304" pitchFamily="18" charset="0"/>
              </a:rPr>
              <a:t>caracterizat ca un copil </a:t>
            </a:r>
            <a:r>
              <a:rPr lang="ro-RO" sz="1400" dirty="0" smtClean="0">
                <a:solidFill>
                  <a:prstClr val="black"/>
                </a:solidFill>
                <a:latin typeface="Times New Roman" panose="02020603050405020304" pitchFamily="18" charset="0"/>
                <a:cs typeface="Times New Roman" panose="02020603050405020304" pitchFamily="18" charset="0"/>
              </a:rPr>
              <a:t>liniștit, </a:t>
            </a:r>
            <a:r>
              <a:rPr lang="ro-RO" sz="1400" dirty="0">
                <a:solidFill>
                  <a:prstClr val="black"/>
                </a:solidFill>
                <a:latin typeface="Times New Roman" panose="02020603050405020304" pitchFamily="18" charset="0"/>
                <a:cs typeface="Times New Roman" panose="02020603050405020304" pitchFamily="18" charset="0"/>
              </a:rPr>
              <a:t>integrat în colectivul clasei, fără a avea devieri comportamentale. În prezent, se </a:t>
            </a:r>
            <a:r>
              <a:rPr lang="ro-RO" sz="1400" dirty="0" smtClean="0">
                <a:solidFill>
                  <a:prstClr val="black"/>
                </a:solidFill>
                <a:latin typeface="Times New Roman" panose="02020603050405020304" pitchFamily="18" charset="0"/>
                <a:cs typeface="Times New Roman" panose="02020603050405020304" pitchFamily="18" charset="0"/>
              </a:rPr>
              <a:t>efectuează </a:t>
            </a:r>
            <a:r>
              <a:rPr lang="ro-RO" sz="1400" dirty="0">
                <a:solidFill>
                  <a:prstClr val="black"/>
                </a:solidFill>
                <a:latin typeface="Times New Roman" panose="02020603050405020304" pitchFamily="18" charset="0"/>
                <a:cs typeface="Times New Roman" panose="02020603050405020304" pitchFamily="18" charset="0"/>
              </a:rPr>
              <a:t>cercetări sub aspectul săvârșirii infracțiunii de </a:t>
            </a:r>
            <a:r>
              <a:rPr lang="ro-RO" sz="1400" i="1" dirty="0" smtClean="0">
                <a:solidFill>
                  <a:prstClr val="black"/>
                </a:solidFill>
                <a:latin typeface="Times New Roman" panose="02020603050405020304" pitchFamily="18" charset="0"/>
                <a:cs typeface="Times New Roman" panose="02020603050405020304" pitchFamily="18" charset="0"/>
              </a:rPr>
              <a:t>lovire </a:t>
            </a:r>
            <a:r>
              <a:rPr lang="ro-RO" sz="1400" i="1" dirty="0">
                <a:solidFill>
                  <a:prstClr val="black"/>
                </a:solidFill>
                <a:latin typeface="Times New Roman" panose="02020603050405020304" pitchFamily="18" charset="0"/>
                <a:cs typeface="Times New Roman" panose="02020603050405020304" pitchFamily="18" charset="0"/>
              </a:rPr>
              <a:t>sau alte </a:t>
            </a:r>
            <a:r>
              <a:rPr lang="ro-RO" sz="1400" i="1" dirty="0" smtClean="0">
                <a:solidFill>
                  <a:prstClr val="black"/>
                </a:solidFill>
                <a:latin typeface="Times New Roman" panose="02020603050405020304" pitchFamily="18" charset="0"/>
                <a:cs typeface="Times New Roman" panose="02020603050405020304" pitchFamily="18" charset="0"/>
              </a:rPr>
              <a:t>violențe</a:t>
            </a:r>
            <a:r>
              <a:rPr lang="ro-RO" sz="1400" dirty="0">
                <a:solidFill>
                  <a:prstClr val="black"/>
                </a:solidFill>
                <a:latin typeface="Times New Roman" panose="02020603050405020304" pitchFamily="18" charset="0"/>
                <a:cs typeface="Times New Roman" panose="02020603050405020304" pitchFamily="18" charset="0"/>
              </a:rPr>
              <a:t>, fapta prev. de art. </a:t>
            </a:r>
            <a:r>
              <a:rPr lang="ro-RO" sz="1400" dirty="0" smtClean="0">
                <a:solidFill>
                  <a:prstClr val="black"/>
                </a:solidFill>
                <a:latin typeface="Times New Roman" panose="02020603050405020304" pitchFamily="18" charset="0"/>
                <a:cs typeface="Times New Roman" panose="02020603050405020304" pitchFamily="18" charset="0"/>
              </a:rPr>
              <a:t>193, </a:t>
            </a:r>
            <a:r>
              <a:rPr lang="ro-RO" sz="1400" dirty="0">
                <a:solidFill>
                  <a:prstClr val="black"/>
                </a:solidFill>
                <a:latin typeface="Times New Roman" panose="02020603050405020304" pitchFamily="18" charset="0"/>
                <a:cs typeface="Times New Roman" panose="02020603050405020304" pitchFamily="18" charset="0"/>
              </a:rPr>
              <a:t>alin. </a:t>
            </a:r>
            <a:r>
              <a:rPr lang="ro-RO" sz="1400" dirty="0" smtClean="0">
                <a:solidFill>
                  <a:prstClr val="black"/>
                </a:solidFill>
                <a:latin typeface="Times New Roman" panose="02020603050405020304" pitchFamily="18" charset="0"/>
                <a:cs typeface="Times New Roman" panose="02020603050405020304" pitchFamily="18" charset="0"/>
              </a:rPr>
              <a:t>1 - </a:t>
            </a:r>
            <a:r>
              <a:rPr lang="ro-RO" sz="1400" dirty="0">
                <a:solidFill>
                  <a:prstClr val="black"/>
                </a:solidFill>
                <a:latin typeface="Times New Roman" panose="02020603050405020304" pitchFamily="18" charset="0"/>
                <a:cs typeface="Times New Roman" panose="02020603050405020304" pitchFamily="18" charset="0"/>
              </a:rPr>
              <a:t>Cod Penal</a:t>
            </a:r>
            <a:r>
              <a:rPr lang="ro-RO" sz="1400" dirty="0" smtClean="0">
                <a:solidFill>
                  <a:prstClr val="black"/>
                </a:solidFill>
                <a:latin typeface="Times New Roman" panose="02020603050405020304" pitchFamily="18" charset="0"/>
                <a:cs typeface="Times New Roman" panose="02020603050405020304" pitchFamily="18" charset="0"/>
              </a:rPr>
              <a:t>.</a:t>
            </a:r>
          </a:p>
          <a:p>
            <a:pPr lvl="3" algn="just" defTabSz="457200"/>
            <a:endParaRPr lang="ro-RO" sz="1200" dirty="0">
              <a:solidFill>
                <a:prstClr val="black"/>
              </a:solidFill>
              <a:latin typeface="Times New Roman" panose="02020603050405020304" pitchFamily="18" charset="0"/>
              <a:cs typeface="Times New Roman" panose="02020603050405020304" pitchFamily="18" charset="0"/>
            </a:endParaRPr>
          </a:p>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Vătămare corporală</a:t>
            </a:r>
            <a:r>
              <a:rPr lang="ro-RO" sz="2000" b="1"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194 C.P.)</a:t>
            </a:r>
            <a:r>
              <a:rPr lang="ro-RO" dirty="0">
                <a:solidFill>
                  <a:prstClr val="black"/>
                </a:solidFill>
                <a:latin typeface="Times New Roman" panose="02020603050405020304" pitchFamily="18" charset="0"/>
                <a:cs typeface="Times New Roman" panose="02020603050405020304" pitchFamily="18" charset="0"/>
              </a:rPr>
              <a:t>: fapta prevăzută la art. </a:t>
            </a:r>
            <a:r>
              <a:rPr lang="ro-RO" dirty="0" smtClean="0">
                <a:solidFill>
                  <a:prstClr val="black"/>
                </a:solidFill>
                <a:latin typeface="Times New Roman" panose="02020603050405020304" pitchFamily="18" charset="0"/>
                <a:cs typeface="Times New Roman" panose="02020603050405020304" pitchFamily="18" charset="0"/>
              </a:rPr>
              <a:t>193, </a:t>
            </a:r>
            <a:r>
              <a:rPr lang="ro-RO" dirty="0">
                <a:solidFill>
                  <a:prstClr val="black"/>
                </a:solidFill>
                <a:latin typeface="Times New Roman" panose="02020603050405020304" pitchFamily="18" charset="0"/>
                <a:cs typeface="Times New Roman" panose="02020603050405020304" pitchFamily="18" charset="0"/>
              </a:rPr>
              <a:t>care a cauzat consecințe, precum: o infirmitate, leziuni traumatice sau afectarea sănătății persoanei, care au necesitat îngrijiri medicale mai mult de 90 de zile, prejudiciu estetic grav și permanent, punerea în primejdie a vieți</a:t>
            </a:r>
            <a:r>
              <a:rPr lang="en-US" dirty="0" err="1">
                <a:solidFill>
                  <a:prstClr val="black"/>
                </a:solidFill>
                <a:latin typeface="Times New Roman" panose="02020603050405020304" pitchFamily="18" charset="0"/>
                <a:cs typeface="Times New Roman" panose="02020603050405020304" pitchFamily="18" charset="0"/>
              </a:rPr>
              <a:t>i</a:t>
            </a:r>
            <a:r>
              <a:rPr lang="en-US" dirty="0" smtClean="0">
                <a:solidFill>
                  <a:prstClr val="black"/>
                </a:solidFill>
                <a:latin typeface="Times New Roman" panose="02020603050405020304" pitchFamily="18" charset="0"/>
                <a:cs typeface="Times New Roman" panose="02020603050405020304" pitchFamily="18" charset="0"/>
              </a:rPr>
              <a:t>.</a:t>
            </a:r>
            <a:endParaRPr lang="ro-RO" dirty="0" smtClean="0">
              <a:solidFill>
                <a:prstClr val="black"/>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904240" y="516481"/>
            <a:ext cx="8442960"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a:t>
            </a:r>
            <a:r>
              <a:rPr lang="ro-RO" sz="2400" b="1" dirty="0" smtClean="0">
                <a:solidFill>
                  <a:prstClr val="black"/>
                </a:solidFill>
                <a:latin typeface="Times New Roman" panose="02020603050405020304" pitchFamily="18" charset="0"/>
                <a:cs typeface="Times New Roman" panose="02020603050405020304" pitchFamily="18" charset="0"/>
              </a:rPr>
              <a:t>școlii</a:t>
            </a:r>
            <a:endParaRPr lang="ro-RO" sz="2400" b="1" dirty="0">
              <a:solidFill>
                <a:prstClr val="black"/>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6960" y="3790442"/>
            <a:ext cx="3362960" cy="2731770"/>
          </a:xfrm>
          <a:prstGeom prst="rect">
            <a:avLst/>
          </a:prstGeom>
        </p:spPr>
      </p:pic>
    </p:spTree>
    <p:extLst>
      <p:ext uri="{BB962C8B-B14F-4D97-AF65-F5344CB8AC3E}">
        <p14:creationId xmlns:p14="http://schemas.microsoft.com/office/powerpoint/2010/main" val="6224944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6078" y="3441700"/>
            <a:ext cx="4406900" cy="412623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4895" y="582823"/>
            <a:ext cx="3732240" cy="3732240"/>
          </a:xfrm>
          <a:prstGeom prst="rect">
            <a:avLst/>
          </a:prstGeom>
        </p:spPr>
      </p:pic>
      <p:sp>
        <p:nvSpPr>
          <p:cNvPr id="7" name="TextBox 6"/>
          <p:cNvSpPr txBox="1"/>
          <p:nvPr/>
        </p:nvSpPr>
        <p:spPr>
          <a:xfrm>
            <a:off x="802640" y="948710"/>
            <a:ext cx="8138160" cy="5447645"/>
          </a:xfrm>
          <a:prstGeom prst="rect">
            <a:avLst/>
          </a:prstGeom>
          <a:noFill/>
        </p:spPr>
        <p:txBody>
          <a:bodyPr wrap="square" rtlCol="0">
            <a:spAutoFit/>
          </a:bodyPr>
          <a:lstStyle/>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Vătămare corporală</a:t>
            </a:r>
            <a:r>
              <a:rPr lang="en-US" sz="2000" b="1" i="1" dirty="0">
                <a:solidFill>
                  <a:prstClr val="black"/>
                </a:solidFill>
                <a:latin typeface="Times New Roman" panose="02020603050405020304" pitchFamily="18" charset="0"/>
                <a:cs typeface="Times New Roman" panose="02020603050405020304" pitchFamily="18" charset="0"/>
              </a:rPr>
              <a:t> din culp</a:t>
            </a:r>
            <a:r>
              <a:rPr lang="ro-RO" sz="2000" b="1" i="1" dirty="0">
                <a:solidFill>
                  <a:prstClr val="black"/>
                </a:solidFill>
                <a:latin typeface="Times New Roman" panose="02020603050405020304" pitchFamily="18" charset="0"/>
                <a:cs typeface="Times New Roman" panose="02020603050405020304" pitchFamily="18" charset="0"/>
              </a:rPr>
              <a:t>ă</a:t>
            </a:r>
            <a:r>
              <a:rPr lang="ro-RO" sz="2000" dirty="0">
                <a:solidFill>
                  <a:prstClr val="black"/>
                </a:solidFill>
                <a:latin typeface="Times New Roman" panose="02020603050405020304" pitchFamily="18" charset="0"/>
                <a:cs typeface="Times New Roman" panose="02020603050405020304" pitchFamily="18" charset="0"/>
              </a:rPr>
              <a:t>: </a:t>
            </a:r>
            <a:r>
              <a:rPr lang="ro-RO" dirty="0">
                <a:solidFill>
                  <a:prstClr val="black"/>
                </a:solidFill>
                <a:latin typeface="Times New Roman" panose="02020603050405020304" pitchFamily="18" charset="0"/>
                <a:cs typeface="Times New Roman" panose="02020603050405020304" pitchFamily="18" charset="0"/>
              </a:rPr>
              <a:t>a) prevede rezultatul faptei sale, dar nu-l acceptă, </a:t>
            </a:r>
            <a:r>
              <a:rPr lang="ro-RO" dirty="0" smtClean="0">
                <a:solidFill>
                  <a:prstClr val="black"/>
                </a:solidFill>
                <a:latin typeface="Times New Roman" panose="02020603050405020304" pitchFamily="18" charset="0"/>
                <a:cs typeface="Times New Roman" panose="02020603050405020304" pitchFamily="18" charset="0"/>
              </a:rPr>
              <a:t>socotind </a:t>
            </a:r>
            <a:r>
              <a:rPr lang="ro-RO" dirty="0">
                <a:solidFill>
                  <a:prstClr val="black"/>
                </a:solidFill>
                <a:latin typeface="Times New Roman" panose="02020603050405020304" pitchFamily="18" charset="0"/>
                <a:cs typeface="Times New Roman" panose="02020603050405020304" pitchFamily="18" charset="0"/>
              </a:rPr>
              <a:t>fără temei că nu se va produce; b) nu prevede rezultatul faptei sale, deși trebuia și putea să-l vadă.</a:t>
            </a:r>
          </a:p>
          <a:p>
            <a:pPr marL="742950" lvl="1" indent="-285750" algn="just" defTabSz="457200">
              <a:buFont typeface="Wingdings" panose="05000000000000000000" pitchFamily="2" charset="2"/>
              <a:buChar char="Ø"/>
            </a:pPr>
            <a:r>
              <a:rPr lang="ro-RO" sz="1600" dirty="0">
                <a:solidFill>
                  <a:prstClr val="black"/>
                </a:solidFill>
                <a:latin typeface="Times New Roman" panose="02020603050405020304" pitchFamily="18" charset="0"/>
                <a:cs typeface="Times New Roman" panose="02020603050405020304" pitchFamily="18" charset="0"/>
              </a:rPr>
              <a:t>Exemplu</a:t>
            </a:r>
            <a:r>
              <a:rPr lang="ro-RO" dirty="0">
                <a:solidFill>
                  <a:prstClr val="black"/>
                </a:solidFill>
                <a:latin typeface="Times New Roman" panose="02020603050405020304" pitchFamily="18" charset="0"/>
                <a:cs typeface="Times New Roman" panose="02020603050405020304" pitchFamily="18" charset="0"/>
              </a:rPr>
              <a:t>: </a:t>
            </a:r>
          </a:p>
          <a:p>
            <a:pPr lvl="2" algn="just" defTabSz="457200"/>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Aflându-se în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curtea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școlii, alături de colegii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din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clasa a VIII-a,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sub supravegherea dnei prof</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C.B.E., eleva M.K.I s-a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dezechilibrat și s-a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accidentat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în timpul unei activități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sportive,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provocându-și leziuni traumatice la nivelul membrului inferior stâng. Ulterior, însoțită de prof. dirigintă,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eleva minoră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 fost transportată la spitalul municipal, unde i s-a stabilit diagnosticul de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„luxație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de rotulă”, fără a rămâne sub supraveghere medicală. S-au efectuat acte de urmărire penală</a:t>
            </a:r>
            <a:r>
              <a:rPr lang="ro-RO" sz="1400" dirty="0">
                <a:solidFill>
                  <a:prstClr val="black"/>
                </a:solidFill>
                <a:ea typeface="Calibri" panose="020F0502020204030204" pitchFamily="34" charset="0"/>
                <a:cs typeface="Times New Roman" panose="02020603050405020304" pitchFamily="18" charset="0"/>
              </a:rPr>
              <a:t>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sub aspectul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săvârșirii infracțiunii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de ,,vătămare corporală din culpă”, faptă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prevăzută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şi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pedepsită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de art. </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196, </a:t>
            </a:r>
            <a:r>
              <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alin. 2 din C.P</a:t>
            </a:r>
            <a:r>
              <a:rPr lang="ro-RO" sz="14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o-RO" sz="1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2" algn="just" defTabSz="457200"/>
            <a:endParaRPr lang="ro-RO" sz="2000" i="1" dirty="0">
              <a:solidFill>
                <a:prstClr val="black"/>
              </a:solidFill>
              <a:latin typeface="Times New Roman" panose="02020603050405020304" pitchFamily="18" charset="0"/>
              <a:cs typeface="Times New Roman" panose="02020603050405020304" pitchFamily="18" charset="0"/>
            </a:endParaRPr>
          </a:p>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Furtul</a:t>
            </a:r>
            <a:r>
              <a:rPr lang="ro-RO" sz="2000"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228-art. 230, alin (1) C.P.): </a:t>
            </a:r>
            <a:r>
              <a:rPr lang="ro-RO" dirty="0">
                <a:solidFill>
                  <a:prstClr val="black"/>
                </a:solidFill>
                <a:latin typeface="Times New Roman" panose="02020603050405020304" pitchFamily="18" charset="0"/>
                <a:cs typeface="Times New Roman" panose="02020603050405020304" pitchFamily="18" charset="0"/>
              </a:rPr>
              <a:t>luarea unui bun (mobil) din posesia sau detenția altuia, fără consimțământul acestuia, în scopul de a și-l însuși pe nedrept.</a:t>
            </a:r>
          </a:p>
          <a:p>
            <a:pPr marL="742950" lvl="1" indent="-285750" defTabSz="457200">
              <a:buFont typeface="Wingdings" panose="05000000000000000000" pitchFamily="2" charset="2"/>
              <a:buChar char="Ø"/>
            </a:pPr>
            <a:r>
              <a:rPr lang="ro-RO" sz="1600" dirty="0">
                <a:solidFill>
                  <a:prstClr val="black"/>
                </a:solidFill>
                <a:latin typeface="Times New Roman" panose="02020603050405020304" pitchFamily="18" charset="0"/>
                <a:cs typeface="Times New Roman" panose="02020603050405020304" pitchFamily="18" charset="0"/>
              </a:rPr>
              <a:t>Exemplu</a:t>
            </a:r>
            <a:r>
              <a:rPr lang="ro-RO" sz="2000" dirty="0">
                <a:solidFill>
                  <a:prstClr val="black"/>
                </a:solidFill>
                <a:latin typeface="Times New Roman" panose="02020603050405020304" pitchFamily="18" charset="0"/>
                <a:cs typeface="Times New Roman" panose="02020603050405020304" pitchFamily="18" charset="0"/>
              </a:rPr>
              <a:t>: </a:t>
            </a:r>
            <a:endParaRPr lang="ro-RO" sz="2000" dirty="0" smtClean="0">
              <a:solidFill>
                <a:prstClr val="black"/>
              </a:solidFill>
              <a:latin typeface="Times New Roman" panose="02020603050405020304" pitchFamily="18" charset="0"/>
              <a:cs typeface="Times New Roman" panose="02020603050405020304" pitchFamily="18" charset="0"/>
            </a:endParaRPr>
          </a:p>
          <a:p>
            <a:pPr lvl="2" algn="just" defTabSz="457200"/>
            <a:r>
              <a:rPr lang="ro-RO" sz="1400" dirty="0" smtClean="0">
                <a:solidFill>
                  <a:prstClr val="black"/>
                </a:solidFill>
                <a:latin typeface="Times New Roman" panose="02020603050405020304" pitchFamily="18" charset="0"/>
                <a:cs typeface="Times New Roman" panose="02020603050405020304" pitchFamily="18" charset="0"/>
              </a:rPr>
              <a:t>Poliția unei localități din </a:t>
            </a:r>
            <a:r>
              <a:rPr lang="ro-RO" sz="1400" dirty="0" smtClean="0">
                <a:solidFill>
                  <a:prstClr val="black"/>
                </a:solidFill>
                <a:latin typeface="Times New Roman" panose="02020603050405020304" pitchFamily="18" charset="0"/>
                <a:cs typeface="Times New Roman" panose="02020603050405020304" pitchFamily="18" charset="0"/>
              </a:rPr>
              <a:t>România </a:t>
            </a:r>
            <a:r>
              <a:rPr lang="ro-RO" sz="1400" dirty="0">
                <a:solidFill>
                  <a:prstClr val="black"/>
                </a:solidFill>
                <a:latin typeface="Times New Roman" panose="02020603050405020304" pitchFamily="18" charset="0"/>
                <a:cs typeface="Times New Roman" panose="02020603050405020304" pitchFamily="18" charset="0"/>
              </a:rPr>
              <a:t>a fost sesizată prin plângere de către numita CA.P., </a:t>
            </a:r>
            <a:r>
              <a:rPr lang="ro-RO" sz="1400" dirty="0" smtClean="0">
                <a:solidFill>
                  <a:prstClr val="black"/>
                </a:solidFill>
                <a:latin typeface="Times New Roman" panose="02020603050405020304" pitchFamily="18" charset="0"/>
                <a:cs typeface="Times New Roman" panose="02020603050405020304" pitchFamily="18" charset="0"/>
              </a:rPr>
              <a:t>elevă </a:t>
            </a:r>
            <a:r>
              <a:rPr lang="ro-RO" sz="1400" dirty="0" smtClean="0">
                <a:solidFill>
                  <a:prstClr val="black"/>
                </a:solidFill>
                <a:latin typeface="Times New Roman" panose="02020603050405020304" pitchFamily="18" charset="0"/>
                <a:cs typeface="Times New Roman" panose="02020603050405020304" pitchFamily="18" charset="0"/>
              </a:rPr>
              <a:t>în </a:t>
            </a:r>
            <a:r>
              <a:rPr lang="ro-RO" sz="1400" dirty="0">
                <a:solidFill>
                  <a:prstClr val="black"/>
                </a:solidFill>
                <a:latin typeface="Times New Roman" panose="02020603050405020304" pitchFamily="18" charset="0"/>
                <a:cs typeface="Times New Roman" panose="02020603050405020304" pitchFamily="18" charset="0"/>
              </a:rPr>
              <a:t>clasa a IX-a, cu privire la faptul că a fost victima unui furt. Î</a:t>
            </a:r>
            <a:r>
              <a:rPr lang="ro-RO" sz="1400" dirty="0" smtClean="0">
                <a:solidFill>
                  <a:prstClr val="black"/>
                </a:solidFill>
                <a:latin typeface="Times New Roman" panose="02020603050405020304" pitchFamily="18" charset="0"/>
                <a:cs typeface="Times New Roman" panose="02020603050405020304" pitchFamily="18" charset="0"/>
              </a:rPr>
              <a:t>n </a:t>
            </a:r>
            <a:r>
              <a:rPr lang="ro-RO" sz="1400" dirty="0">
                <a:solidFill>
                  <a:prstClr val="black"/>
                </a:solidFill>
                <a:latin typeface="Times New Roman" panose="02020603050405020304" pitchFamily="18" charset="0"/>
                <a:cs typeface="Times New Roman" panose="02020603050405020304" pitchFamily="18" charset="0"/>
              </a:rPr>
              <a:t>timp ce se afla </a:t>
            </a:r>
            <a:r>
              <a:rPr lang="ro-RO" sz="1400" dirty="0" smtClean="0">
                <a:solidFill>
                  <a:prstClr val="black"/>
                </a:solidFill>
                <a:latin typeface="Times New Roman" panose="02020603050405020304" pitchFamily="18" charset="0"/>
                <a:cs typeface="Times New Roman" panose="02020603050405020304" pitchFamily="18" charset="0"/>
              </a:rPr>
              <a:t>la </a:t>
            </a:r>
            <a:r>
              <a:rPr lang="ro-RO" sz="1400" dirty="0" smtClean="0">
                <a:solidFill>
                  <a:prstClr val="black"/>
                </a:solidFill>
                <a:latin typeface="Times New Roman" panose="02020603050405020304" pitchFamily="18" charset="0"/>
                <a:cs typeface="Times New Roman" panose="02020603050405020304" pitchFamily="18" charset="0"/>
              </a:rPr>
              <a:t>orele </a:t>
            </a:r>
            <a:r>
              <a:rPr lang="ro-RO" sz="1400" dirty="0">
                <a:solidFill>
                  <a:prstClr val="black"/>
                </a:solidFill>
                <a:latin typeface="Times New Roman" panose="02020603050405020304" pitchFamily="18" charset="0"/>
                <a:cs typeface="Times New Roman" panose="02020603050405020304" pitchFamily="18" charset="0"/>
              </a:rPr>
              <a:t>de curs, și-a lăsat telefonul </a:t>
            </a:r>
            <a:r>
              <a:rPr lang="ro-RO" sz="1400" dirty="0" smtClean="0">
                <a:solidFill>
                  <a:prstClr val="black"/>
                </a:solidFill>
                <a:latin typeface="Times New Roman" panose="02020603050405020304" pitchFamily="18" charset="0"/>
                <a:cs typeface="Times New Roman" panose="02020603050405020304" pitchFamily="18" charset="0"/>
              </a:rPr>
              <a:t>mobil, </a:t>
            </a:r>
            <a:r>
              <a:rPr lang="ro-RO" sz="1400" dirty="0">
                <a:solidFill>
                  <a:prstClr val="black"/>
                </a:solidFill>
                <a:latin typeface="Times New Roman" panose="02020603050405020304" pitchFamily="18" charset="0"/>
                <a:cs typeface="Times New Roman" panose="02020603050405020304" pitchFamily="18" charset="0"/>
              </a:rPr>
              <a:t>marca </a:t>
            </a:r>
            <a:r>
              <a:rPr lang="ro-RO" sz="1400" dirty="0" smtClean="0">
                <a:solidFill>
                  <a:prstClr val="black"/>
                </a:solidFill>
                <a:latin typeface="Times New Roman" panose="02020603050405020304" pitchFamily="18" charset="0"/>
                <a:cs typeface="Times New Roman" panose="02020603050405020304" pitchFamily="18" charset="0"/>
              </a:rPr>
              <a:t>Samsung, </a:t>
            </a:r>
            <a:r>
              <a:rPr lang="ro-RO" sz="1400" dirty="0">
                <a:solidFill>
                  <a:prstClr val="black"/>
                </a:solidFill>
                <a:latin typeface="Times New Roman" panose="02020603050405020304" pitchFamily="18" charset="0"/>
                <a:cs typeface="Times New Roman" panose="02020603050405020304" pitchFamily="18" charset="0"/>
              </a:rPr>
              <a:t>pe bancă, iar după câteva minute, nu l-a mai găsit. În cauză se efectuează cercetări sub aspectul comiterii infracțiunii de </a:t>
            </a:r>
            <a:r>
              <a:rPr lang="ro-RO" sz="1400" i="1" dirty="0" smtClean="0">
                <a:solidFill>
                  <a:prstClr val="black"/>
                </a:solidFill>
                <a:latin typeface="Times New Roman" panose="02020603050405020304" pitchFamily="18" charset="0"/>
                <a:cs typeface="Times New Roman" panose="02020603050405020304" pitchFamily="18" charset="0"/>
              </a:rPr>
              <a:t>furt</a:t>
            </a:r>
            <a:r>
              <a:rPr lang="ro-RO" sz="1400" dirty="0" smtClean="0">
                <a:solidFill>
                  <a:prstClr val="black"/>
                </a:solidFill>
                <a:latin typeface="Times New Roman" panose="02020603050405020304" pitchFamily="18" charset="0"/>
                <a:cs typeface="Times New Roman" panose="02020603050405020304" pitchFamily="18" charset="0"/>
              </a:rPr>
              <a:t>, faptă </a:t>
            </a:r>
            <a:r>
              <a:rPr lang="ro-RO" sz="1400" dirty="0" smtClean="0">
                <a:solidFill>
                  <a:prstClr val="black"/>
                </a:solidFill>
                <a:latin typeface="Times New Roman" panose="02020603050405020304" pitchFamily="18" charset="0"/>
                <a:cs typeface="Times New Roman" panose="02020603050405020304" pitchFamily="18" charset="0"/>
              </a:rPr>
              <a:t>prevăzută </a:t>
            </a:r>
            <a:r>
              <a:rPr lang="ro-RO" sz="1400" dirty="0">
                <a:solidFill>
                  <a:prstClr val="black"/>
                </a:solidFill>
                <a:latin typeface="Times New Roman" panose="02020603050405020304" pitchFamily="18" charset="0"/>
                <a:cs typeface="Times New Roman" panose="02020603050405020304" pitchFamily="18" charset="0"/>
              </a:rPr>
              <a:t>de art. </a:t>
            </a:r>
            <a:r>
              <a:rPr lang="ro-RO" sz="1400" dirty="0" smtClean="0">
                <a:solidFill>
                  <a:prstClr val="black"/>
                </a:solidFill>
                <a:latin typeface="Times New Roman" panose="02020603050405020304" pitchFamily="18" charset="0"/>
                <a:cs typeface="Times New Roman" panose="02020603050405020304" pitchFamily="18" charset="0"/>
              </a:rPr>
              <a:t>228, </a:t>
            </a:r>
            <a:r>
              <a:rPr lang="ro-RO" sz="1400" dirty="0">
                <a:solidFill>
                  <a:prstClr val="black"/>
                </a:solidFill>
                <a:latin typeface="Times New Roman" panose="02020603050405020304" pitchFamily="18" charset="0"/>
                <a:cs typeface="Times New Roman" panose="02020603050405020304" pitchFamily="18" charset="0"/>
              </a:rPr>
              <a:t>alin.(1) din C.P., în vederea identificării autorilor și recuperarea prejudiciului cauzat. Tendința elevilor de a introduce în unitatea de învățământ bunuri personale având o valoare </a:t>
            </a:r>
            <a:r>
              <a:rPr lang="ro-RO" sz="1400" dirty="0" smtClean="0">
                <a:solidFill>
                  <a:prstClr val="black"/>
                </a:solidFill>
                <a:latin typeface="Times New Roman" panose="02020603050405020304" pitchFamily="18" charset="0"/>
                <a:cs typeface="Times New Roman" panose="02020603050405020304" pitchFamily="18" charset="0"/>
              </a:rPr>
              <a:t>semnificativă, neglijența </a:t>
            </a:r>
            <a:r>
              <a:rPr lang="ro-RO" sz="1400" dirty="0">
                <a:solidFill>
                  <a:prstClr val="black"/>
                </a:solidFill>
                <a:latin typeface="Times New Roman" panose="02020603050405020304" pitchFamily="18" charset="0"/>
                <a:cs typeface="Times New Roman" panose="02020603050405020304" pitchFamily="18" charset="0"/>
              </a:rPr>
              <a:t>în păstrarea acestora, îi transformă în potențiale victime ale unor </a:t>
            </a:r>
            <a:r>
              <a:rPr lang="ro-RO" sz="1400" dirty="0" smtClean="0">
                <a:solidFill>
                  <a:prstClr val="black"/>
                </a:solidFill>
                <a:latin typeface="Times New Roman" panose="02020603050405020304" pitchFamily="18" charset="0"/>
                <a:cs typeface="Times New Roman" panose="02020603050405020304" pitchFamily="18" charset="0"/>
              </a:rPr>
              <a:t>infracțiuni</a:t>
            </a:r>
            <a:r>
              <a:rPr lang="ro-RO" sz="1400" dirty="0">
                <a:solidFill>
                  <a:prstClr val="black"/>
                </a:solidFill>
                <a:latin typeface="Times New Roman" panose="02020603050405020304" pitchFamily="18" charset="0"/>
                <a:cs typeface="Times New Roman" panose="02020603050405020304" pitchFamily="18" charset="0"/>
              </a:rPr>
              <a:t>.</a:t>
            </a:r>
            <a:endParaRPr lang="ro-RO" sz="1400" dirty="0" smtClean="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142572" y="351990"/>
            <a:ext cx="7306228"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școlii</a:t>
            </a:r>
          </a:p>
        </p:txBody>
      </p:sp>
    </p:spTree>
    <p:extLst>
      <p:ext uri="{BB962C8B-B14F-4D97-AF65-F5344CB8AC3E}">
        <p14:creationId xmlns:p14="http://schemas.microsoft.com/office/powerpoint/2010/main" val="34600319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8625" y="3285012"/>
            <a:ext cx="3088640" cy="286129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3040" y="784219"/>
            <a:ext cx="3366770" cy="3366770"/>
          </a:xfrm>
          <a:prstGeom prst="rect">
            <a:avLst/>
          </a:prstGeom>
        </p:spPr>
      </p:pic>
      <p:sp>
        <p:nvSpPr>
          <p:cNvPr id="7" name="TextBox 6"/>
          <p:cNvSpPr txBox="1"/>
          <p:nvPr/>
        </p:nvSpPr>
        <p:spPr>
          <a:xfrm>
            <a:off x="873760" y="1148080"/>
            <a:ext cx="8402320" cy="5478423"/>
          </a:xfrm>
          <a:prstGeom prst="rect">
            <a:avLst/>
          </a:prstGeom>
          <a:noFill/>
        </p:spPr>
        <p:txBody>
          <a:bodyPr wrap="square" rtlCol="0">
            <a:spAutoFit/>
          </a:bodyPr>
          <a:lstStyle/>
          <a:p>
            <a:pPr marL="285750" lvl="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Tâlhăria</a:t>
            </a:r>
            <a:r>
              <a:rPr lang="ro-RO" sz="2000"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233 C.P.)</a:t>
            </a:r>
            <a:r>
              <a:rPr lang="ro-RO" sz="2000" dirty="0">
                <a:solidFill>
                  <a:prstClr val="black"/>
                </a:solidFill>
                <a:latin typeface="Times New Roman" panose="02020603050405020304" pitchFamily="18" charset="0"/>
                <a:cs typeface="Times New Roman" panose="02020603050405020304" pitchFamily="18" charset="0"/>
              </a:rPr>
              <a:t>: </a:t>
            </a:r>
            <a:r>
              <a:rPr lang="ro-RO" dirty="0">
                <a:solidFill>
                  <a:prstClr val="black"/>
                </a:solidFill>
                <a:latin typeface="Times New Roman" panose="02020603050405020304" pitchFamily="18" charset="0"/>
                <a:cs typeface="Times New Roman" panose="02020603050405020304" pitchFamily="18" charset="0"/>
              </a:rPr>
              <a:t>furtul săvârșit prin întrebuințarea de violențe sau amenințări, ori prin punerea victimei în stare de inconștiență sau neputința de a se apăra, în scopul păstrării bunului furat sau pentru înlăturarea urmelor infracțiunii, sau pentru a-și asigura scăparea</a:t>
            </a:r>
            <a:r>
              <a:rPr lang="ro-RO" dirty="0" smtClean="0">
                <a:solidFill>
                  <a:prstClr val="black"/>
                </a:solidFill>
                <a:latin typeface="Times New Roman" panose="02020603050405020304" pitchFamily="18" charset="0"/>
                <a:cs typeface="Times New Roman" panose="02020603050405020304" pitchFamily="18" charset="0"/>
              </a:rPr>
              <a:t>.</a:t>
            </a:r>
          </a:p>
          <a:p>
            <a:pPr marL="285750" lvl="0" indent="-285750" algn="just" defTabSz="457200">
              <a:buFont typeface="Wingdings" panose="05000000000000000000" pitchFamily="2" charset="2"/>
              <a:buChar char="Ø"/>
            </a:pPr>
            <a:endParaRPr lang="ro-RO" b="1" i="1" dirty="0" smtClean="0">
              <a:solidFill>
                <a:prstClr val="black"/>
              </a:solidFill>
              <a:latin typeface="Times New Roman" panose="02020603050405020304" pitchFamily="18" charset="0"/>
              <a:cs typeface="Times New Roman" panose="02020603050405020304" pitchFamily="18" charset="0"/>
            </a:endParaRPr>
          </a:p>
          <a:p>
            <a:pPr marL="285750" indent="-285750" algn="just" defTabSz="457200">
              <a:buFont typeface="Wingdings" panose="05000000000000000000" pitchFamily="2" charset="2"/>
              <a:buChar char="Ø"/>
            </a:pPr>
            <a:r>
              <a:rPr lang="ro-RO" sz="2000" b="1" i="1" dirty="0" smtClean="0">
                <a:solidFill>
                  <a:prstClr val="black"/>
                </a:solidFill>
                <a:latin typeface="Times New Roman" panose="02020603050405020304" pitchFamily="18" charset="0"/>
                <a:cs typeface="Times New Roman" panose="02020603050405020304" pitchFamily="18" charset="0"/>
              </a:rPr>
              <a:t>Amenințarea</a:t>
            </a:r>
            <a:r>
              <a:rPr lang="ro-RO" i="1" dirty="0" smtClean="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206, alin (1) C.P.)</a:t>
            </a:r>
            <a:r>
              <a:rPr lang="ro-RO" dirty="0">
                <a:solidFill>
                  <a:prstClr val="black"/>
                </a:solidFill>
                <a:latin typeface="Times New Roman" panose="02020603050405020304" pitchFamily="18" charset="0"/>
                <a:cs typeface="Times New Roman" panose="02020603050405020304" pitchFamily="18" charset="0"/>
              </a:rPr>
              <a:t>: fapta de a amenința o persoană cu săvârșirea unei infracțiuni sau a unei fapte păgubitoare împotriva acesteia sau a altei persoane, dacă este de natură să îi  producă o stare de temere</a:t>
            </a:r>
            <a:r>
              <a:rPr lang="ro-RO" dirty="0" smtClean="0">
                <a:solidFill>
                  <a:prstClr val="black"/>
                </a:solidFill>
                <a:latin typeface="Times New Roman" panose="02020603050405020304" pitchFamily="18" charset="0"/>
                <a:cs typeface="Times New Roman" panose="02020603050405020304" pitchFamily="18" charset="0"/>
              </a:rPr>
              <a:t>.</a:t>
            </a:r>
          </a:p>
          <a:p>
            <a:pPr marL="285750" indent="-285750" algn="just" defTabSz="457200">
              <a:buFont typeface="Wingdings" panose="05000000000000000000" pitchFamily="2" charset="2"/>
              <a:buChar char="Ø"/>
            </a:pPr>
            <a:endParaRPr lang="ro-RO" dirty="0">
              <a:solidFill>
                <a:prstClr val="black"/>
              </a:solidFill>
              <a:latin typeface="Times New Roman" panose="02020603050405020304" pitchFamily="18" charset="0"/>
              <a:cs typeface="Times New Roman" panose="02020603050405020304" pitchFamily="18" charset="0"/>
            </a:endParaRPr>
          </a:p>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Șantajul</a:t>
            </a:r>
            <a:r>
              <a:rPr lang="ro-RO"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207 C.P.)</a:t>
            </a:r>
            <a:r>
              <a:rPr lang="ro-RO" dirty="0">
                <a:solidFill>
                  <a:prstClr val="black"/>
                </a:solidFill>
                <a:latin typeface="Times New Roman" panose="02020603050405020304" pitchFamily="18" charset="0"/>
                <a:cs typeface="Times New Roman" panose="02020603050405020304" pitchFamily="18" charset="0"/>
              </a:rPr>
              <a:t>: constrângerea unei </a:t>
            </a:r>
            <a:r>
              <a:rPr lang="ro-RO" dirty="0" smtClean="0">
                <a:solidFill>
                  <a:prstClr val="black"/>
                </a:solidFill>
                <a:latin typeface="Times New Roman" panose="02020603050405020304" pitchFamily="18" charset="0"/>
                <a:cs typeface="Times New Roman" panose="02020603050405020304" pitchFamily="18" charset="0"/>
              </a:rPr>
              <a:t>persoane, </a:t>
            </a:r>
            <a:r>
              <a:rPr lang="ro-RO" dirty="0">
                <a:solidFill>
                  <a:prstClr val="black"/>
                </a:solidFill>
                <a:latin typeface="Times New Roman" panose="02020603050405020304" pitchFamily="18" charset="0"/>
                <a:cs typeface="Times New Roman" panose="02020603050405020304" pitchFamily="18" charset="0"/>
              </a:rPr>
              <a:t>în scopul de a dobândi injust un folos, pentru sine sau pentru altul, sau amenințarea cu darea în vileag a unei fapte reale sau imaginare, compromițătoare pentru persoana amenințată ori </a:t>
            </a:r>
            <a:r>
              <a:rPr lang="ro-RO" dirty="0" smtClean="0">
                <a:solidFill>
                  <a:prstClr val="black"/>
                </a:solidFill>
                <a:latin typeface="Times New Roman" panose="02020603050405020304" pitchFamily="18" charset="0"/>
                <a:cs typeface="Times New Roman" panose="02020603050405020304" pitchFamily="18" charset="0"/>
              </a:rPr>
              <a:t>membrii </a:t>
            </a:r>
            <a:r>
              <a:rPr lang="ro-RO" dirty="0">
                <a:solidFill>
                  <a:prstClr val="black"/>
                </a:solidFill>
                <a:latin typeface="Times New Roman" panose="02020603050405020304" pitchFamily="18" charset="0"/>
                <a:cs typeface="Times New Roman" panose="02020603050405020304" pitchFamily="18" charset="0"/>
              </a:rPr>
              <a:t>familiei sale</a:t>
            </a:r>
            <a:r>
              <a:rPr lang="ro-RO" dirty="0" smtClean="0">
                <a:solidFill>
                  <a:prstClr val="black"/>
                </a:solidFill>
                <a:latin typeface="Times New Roman" panose="02020603050405020304" pitchFamily="18" charset="0"/>
                <a:cs typeface="Times New Roman" panose="02020603050405020304" pitchFamily="18" charset="0"/>
              </a:rPr>
              <a:t>.</a:t>
            </a:r>
          </a:p>
          <a:p>
            <a:pPr marL="285750" indent="-285750" algn="just" defTabSz="457200">
              <a:buFont typeface="Wingdings" panose="05000000000000000000" pitchFamily="2" charset="2"/>
              <a:buChar char="Ø"/>
            </a:pPr>
            <a:endParaRPr lang="ro-RO" dirty="0">
              <a:solidFill>
                <a:prstClr val="black"/>
              </a:solidFill>
              <a:latin typeface="Times New Roman" panose="02020603050405020304" pitchFamily="18" charset="0"/>
              <a:cs typeface="Times New Roman" panose="02020603050405020304" pitchFamily="18" charset="0"/>
            </a:endParaRPr>
          </a:p>
          <a:p>
            <a:pPr marL="285750" indent="-285750" algn="just" defTabSz="457200">
              <a:buFont typeface="Wingdings" panose="05000000000000000000" pitchFamily="2" charset="2"/>
              <a:buChar char="Ø"/>
            </a:pPr>
            <a:r>
              <a:rPr lang="ro-RO" sz="2000" b="1" i="1" dirty="0">
                <a:solidFill>
                  <a:prstClr val="black"/>
                </a:solidFill>
                <a:latin typeface="Times New Roman" panose="02020603050405020304" pitchFamily="18" charset="0"/>
                <a:cs typeface="Times New Roman" panose="02020603050405020304" pitchFamily="18" charset="0"/>
              </a:rPr>
              <a:t>Hărțuirea</a:t>
            </a:r>
            <a:r>
              <a:rPr lang="ro-RO" i="1"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208 C.P.)</a:t>
            </a:r>
            <a:r>
              <a:rPr lang="ro-RO" dirty="0">
                <a:solidFill>
                  <a:prstClr val="black"/>
                </a:solidFill>
                <a:latin typeface="Times New Roman" panose="02020603050405020304" pitchFamily="18" charset="0"/>
                <a:cs typeface="Times New Roman" panose="02020603050405020304" pitchFamily="18" charset="0"/>
              </a:rPr>
              <a:t>: fapta repetată, fără drept și fără un interes legitim de urmărire a unei persoane, de supraveghere a locuinței, </a:t>
            </a:r>
            <a:r>
              <a:rPr lang="ro-RO" dirty="0" smtClean="0">
                <a:solidFill>
                  <a:prstClr val="black"/>
                </a:solidFill>
                <a:latin typeface="Times New Roman" panose="02020603050405020304" pitchFamily="18" charset="0"/>
                <a:cs typeface="Times New Roman" panose="02020603050405020304" pitchFamily="18" charset="0"/>
              </a:rPr>
              <a:t>a locului </a:t>
            </a:r>
            <a:r>
              <a:rPr lang="ro-RO" dirty="0">
                <a:solidFill>
                  <a:prstClr val="black"/>
                </a:solidFill>
                <a:latin typeface="Times New Roman" panose="02020603050405020304" pitchFamily="18" charset="0"/>
                <a:cs typeface="Times New Roman" panose="02020603050405020304" pitchFamily="18" charset="0"/>
              </a:rPr>
              <a:t>de muncă, alte locuri frecventate de aceasta, ori efectuarea de apeluri telefonice sau comunicări prin mijloace de transmitere la distanță, care, prin frecvența lor, îi cauzează o temere </a:t>
            </a:r>
            <a:r>
              <a:rPr lang="ro-RO" dirty="0" smtClean="0">
                <a:solidFill>
                  <a:prstClr val="black"/>
                </a:solidFill>
                <a:latin typeface="Times New Roman" panose="02020603050405020304" pitchFamily="18" charset="0"/>
                <a:cs typeface="Times New Roman" panose="02020603050405020304" pitchFamily="18" charset="0"/>
              </a:rPr>
              <a:t>persoanei.</a:t>
            </a:r>
            <a:endParaRPr lang="ro-RO" dirty="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1561176" y="553386"/>
            <a:ext cx="8686799"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școlii</a:t>
            </a:r>
          </a:p>
        </p:txBody>
      </p:sp>
    </p:spTree>
    <p:extLst>
      <p:ext uri="{BB962C8B-B14F-4D97-AF65-F5344CB8AC3E}">
        <p14:creationId xmlns:p14="http://schemas.microsoft.com/office/powerpoint/2010/main" val="22043559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908" y="1098137"/>
            <a:ext cx="8104218" cy="5201424"/>
          </a:xfrm>
          <a:prstGeom prst="rect">
            <a:avLst/>
          </a:prstGeom>
          <a:noFill/>
        </p:spPr>
        <p:txBody>
          <a:bodyPr wrap="square" rtlCol="0">
            <a:spAutoFit/>
          </a:bodyPr>
          <a:lstStyle/>
          <a:p>
            <a:pPr marL="1200150" lvl="2" indent="-285750" algn="just" defTabSz="457200">
              <a:buFont typeface="Wingdings" panose="05000000000000000000" pitchFamily="2" charset="2"/>
              <a:buChar char="Ø"/>
            </a:pPr>
            <a:r>
              <a:rPr lang="ro-RO" sz="16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Exemplu</a:t>
            </a:r>
            <a:r>
              <a:rPr lang="ro-RO"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lvl="3" algn="just" defTabSz="457200"/>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Elena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și Maria sunt colege de clasă, iar în trecut au fost prietene bune. Prietenia lor s-a destrămat în momentul în care Elena a decis să iasă la un suc cu iubitul Mariei. Din acel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moment,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între ele sunt numeroase conflicte.</a:t>
            </a:r>
            <a:r>
              <a:rPr lang="ro-RO" sz="1400" dirty="0">
                <a:solidFill>
                  <a:prstClr val="black"/>
                </a:solidFill>
                <a:ea typeface="Calibri" panose="020F0502020204030204" pitchFamily="34" charset="0"/>
                <a:cs typeface="Times New Roman" panose="02020603050405020304" pitchFamily="18" charset="0"/>
              </a:rPr>
              <a:t>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Citind conversațiile dintre cei doi, Maria s-a enervat foarte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tare,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spunându-i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Elenei,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prin intermediul aplicațiilor de socializare: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„Dacă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te mai prind vorbind cu iubitul meu, o să spun tuturor că ai furat cheia de la jurnalul Ioanei și ai citit tot ce scria în el”. Însă Maria a continuat conflictul,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apel</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ând-o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pe Elena pe </a:t>
            </a:r>
            <a:r>
              <a:rPr lang="ro-RO" sz="14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telefon </a:t>
            </a:r>
            <a:r>
              <a:rPr lang="ro-RO" sz="14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în mod repetat, la ore târzii, pentru a-i adresa cuvinte jignitoare, provocându-i o stare de teamă.</a:t>
            </a:r>
            <a:endParaRPr lang="en-US" sz="1400" dirty="0">
              <a:solidFill>
                <a:prstClr val="black"/>
              </a:solidFill>
              <a:ea typeface="Calibri" panose="020F0502020204030204" pitchFamily="34" charset="0"/>
              <a:cs typeface="Times New Roman" panose="02020603050405020304" pitchFamily="18" charset="0"/>
            </a:endParaRPr>
          </a:p>
          <a:p>
            <a:pPr marL="742950" lvl="1" indent="-285750" algn="just" defTabSz="457200">
              <a:buFont typeface="Wingdings" panose="05000000000000000000" pitchFamily="2" charset="2"/>
              <a:buChar char="Ø"/>
            </a:pPr>
            <a:endParaRPr lang="ro-RO" b="1" i="1" dirty="0" smtClean="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r>
              <a:rPr lang="es-ES" sz="2000" b="1" i="1" dirty="0" smtClean="0">
                <a:solidFill>
                  <a:prstClr val="black"/>
                </a:solidFill>
                <a:latin typeface="Times New Roman" panose="02020603050405020304" pitchFamily="18" charset="0"/>
                <a:cs typeface="Times New Roman" panose="02020603050405020304" pitchFamily="18" charset="0"/>
              </a:rPr>
              <a:t>Lipsirea </a:t>
            </a:r>
            <a:r>
              <a:rPr lang="es-ES" sz="2000" b="1" i="1" dirty="0">
                <a:solidFill>
                  <a:prstClr val="black"/>
                </a:solidFill>
                <a:latin typeface="Times New Roman" panose="02020603050405020304" pitchFamily="18" charset="0"/>
                <a:cs typeface="Times New Roman" panose="02020603050405020304" pitchFamily="18" charset="0"/>
              </a:rPr>
              <a:t>de libertate în mod ilegal</a:t>
            </a:r>
            <a:r>
              <a:rPr lang="ro-RO" sz="2000" b="1" i="1" dirty="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205 C.P.)</a:t>
            </a:r>
            <a:r>
              <a:rPr lang="ro-RO" dirty="0">
                <a:solidFill>
                  <a:prstClr val="black"/>
                </a:solidFill>
                <a:latin typeface="Times New Roman" panose="02020603050405020304" pitchFamily="18" charset="0"/>
                <a:cs typeface="Times New Roman" panose="02020603050405020304" pitchFamily="18" charset="0"/>
              </a:rPr>
              <a:t>: răpirea sau lipsirea de libertate a persoanei care se află în imposibilitatea de a-și exprima voința ori de a se apăra, în condițiile respectării dreptului la libertate și la </a:t>
            </a:r>
            <a:r>
              <a:rPr lang="ro-RO" dirty="0" smtClean="0">
                <a:solidFill>
                  <a:prstClr val="black"/>
                </a:solidFill>
                <a:latin typeface="Times New Roman" panose="02020603050405020304" pitchFamily="18" charset="0"/>
                <a:cs typeface="Times New Roman" panose="02020603050405020304" pitchFamily="18" charset="0"/>
              </a:rPr>
              <a:t>siguranță.</a:t>
            </a:r>
          </a:p>
          <a:p>
            <a:pPr marL="742950" lvl="1" indent="-285750" algn="just" defTabSz="457200">
              <a:buFont typeface="Wingdings" panose="05000000000000000000" pitchFamily="2" charset="2"/>
              <a:buChar char="Ø"/>
            </a:pPr>
            <a:endParaRPr lang="ro-RO" i="1" dirty="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r>
              <a:rPr lang="ro-RO" sz="2000" b="1" i="1" dirty="0" smtClean="0">
                <a:solidFill>
                  <a:prstClr val="black"/>
                </a:solidFill>
                <a:latin typeface="Times New Roman" panose="02020603050405020304" pitchFamily="18" charset="0"/>
                <a:cs typeface="Times New Roman" panose="02020603050405020304" pitchFamily="18" charset="0"/>
              </a:rPr>
              <a:t>Portul sau folosirea fără drept de obiecte periculoase</a:t>
            </a:r>
            <a:r>
              <a:rPr lang="ro-RO" sz="2000" dirty="0" smtClean="0">
                <a:solidFill>
                  <a:prstClr val="black"/>
                </a:solidFill>
                <a:latin typeface="Times New Roman" panose="02020603050405020304" pitchFamily="18" charset="0"/>
                <a:cs typeface="Times New Roman" panose="02020603050405020304" pitchFamily="18" charset="0"/>
              </a:rPr>
              <a:t> </a:t>
            </a:r>
            <a:r>
              <a:rPr lang="ro-RO" sz="1400" dirty="0" smtClean="0">
                <a:solidFill>
                  <a:prstClr val="black"/>
                </a:solidFill>
                <a:latin typeface="Times New Roman" panose="02020603050405020304" pitchFamily="18" charset="0"/>
                <a:cs typeface="Times New Roman" panose="02020603050405020304" pitchFamily="18" charset="0"/>
              </a:rPr>
              <a:t>(art. 372, alin (3) C.P.): </a:t>
            </a:r>
            <a:r>
              <a:rPr lang="ro-RO" dirty="0" smtClean="0">
                <a:solidFill>
                  <a:prstClr val="black"/>
                </a:solidFill>
                <a:latin typeface="Times New Roman" panose="02020603050405020304" pitchFamily="18" charset="0"/>
                <a:cs typeface="Times New Roman" panose="02020603050405020304" pitchFamily="18" charset="0"/>
              </a:rPr>
              <a:t>fapta de a purta, fără drept, la adunări publice, manifestări cultural-sportive, în sediile autorităților publice, în </a:t>
            </a:r>
            <a:r>
              <a:rPr lang="ro-RO" dirty="0" err="1" smtClean="0">
                <a:solidFill>
                  <a:prstClr val="black"/>
                </a:solidFill>
                <a:latin typeface="Times New Roman" panose="02020603050405020304" pitchFamily="18" charset="0"/>
                <a:cs typeface="Times New Roman" panose="02020603050405020304" pitchFamily="18" charset="0"/>
              </a:rPr>
              <a:t>insituțiile</a:t>
            </a:r>
            <a:r>
              <a:rPr lang="ro-RO" dirty="0" smtClean="0">
                <a:solidFill>
                  <a:prstClr val="black"/>
                </a:solidFill>
                <a:latin typeface="Times New Roman" panose="02020603050405020304" pitchFamily="18" charset="0"/>
                <a:cs typeface="Times New Roman" panose="02020603050405020304" pitchFamily="18" charset="0"/>
              </a:rPr>
              <a:t> publice etc., obiecte fabricate pentru tăiere, înțepare, lovire, arme neletale nesupuse autorizării, dispozitive pentru șocuri electrice, substanțe iritant lacrimogene sau cu efect paralizant.</a:t>
            </a:r>
            <a:endParaRPr lang="ro-RO" dirty="0" smtClean="0">
              <a:solidFill>
                <a:prstClr val="black"/>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6125" y="334738"/>
            <a:ext cx="3816264" cy="3816264"/>
          </a:xfrm>
          <a:prstGeom prst="rect">
            <a:avLst/>
          </a:prstGeom>
        </p:spPr>
      </p:pic>
      <p:sp>
        <p:nvSpPr>
          <p:cNvPr id="10" name="TextBox 9"/>
          <p:cNvSpPr txBox="1"/>
          <p:nvPr/>
        </p:nvSpPr>
        <p:spPr>
          <a:xfrm>
            <a:off x="1453785" y="334959"/>
            <a:ext cx="8171916"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școlii</a:t>
            </a:r>
          </a:p>
        </p:txBody>
      </p:sp>
    </p:spTree>
    <p:extLst>
      <p:ext uri="{BB962C8B-B14F-4D97-AF65-F5344CB8AC3E}">
        <p14:creationId xmlns:p14="http://schemas.microsoft.com/office/powerpoint/2010/main" val="1093543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91675" y="415801"/>
            <a:ext cx="8257374"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școlii</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0097" y="3017245"/>
            <a:ext cx="3947919" cy="3947919"/>
          </a:xfrm>
          <a:prstGeom prst="rect">
            <a:avLst/>
          </a:prstGeom>
        </p:spPr>
      </p:pic>
      <p:sp>
        <p:nvSpPr>
          <p:cNvPr id="6" name="Rectangle 5"/>
          <p:cNvSpPr/>
          <p:nvPr/>
        </p:nvSpPr>
        <p:spPr>
          <a:xfrm>
            <a:off x="295634" y="969889"/>
            <a:ext cx="9224286" cy="5293757"/>
          </a:xfrm>
          <a:prstGeom prst="rect">
            <a:avLst/>
          </a:prstGeom>
        </p:spPr>
        <p:txBody>
          <a:bodyPr wrap="square">
            <a:spAutoFit/>
          </a:bodyPr>
          <a:lstStyle/>
          <a:p>
            <a:pPr marL="1200150" lvl="2" indent="-285750" algn="just" defTabSz="457200">
              <a:buFont typeface="Wingdings" panose="05000000000000000000" pitchFamily="2" charset="2"/>
              <a:buChar char="Ø"/>
            </a:pPr>
            <a:r>
              <a:rPr lang="ro-RO" sz="1600" dirty="0">
                <a:solidFill>
                  <a:prstClr val="black"/>
                </a:solidFill>
                <a:latin typeface="Times New Roman" panose="02020603050405020304" pitchFamily="18" charset="0"/>
                <a:cs typeface="Times New Roman" panose="02020603050405020304" pitchFamily="18" charset="0"/>
              </a:rPr>
              <a:t>Exemplu</a:t>
            </a:r>
            <a:r>
              <a:rPr lang="ro-RO" dirty="0">
                <a:solidFill>
                  <a:prstClr val="black"/>
                </a:solidFill>
                <a:latin typeface="Times New Roman" panose="02020603050405020304" pitchFamily="18" charset="0"/>
                <a:cs typeface="Times New Roman" panose="02020603050405020304" pitchFamily="18" charset="0"/>
              </a:rPr>
              <a:t>: </a:t>
            </a:r>
          </a:p>
          <a:p>
            <a:pPr lvl="3" algn="just" defTabSz="457200"/>
            <a:r>
              <a:rPr lang="ro-RO" sz="1400" dirty="0" smtClean="0">
                <a:solidFill>
                  <a:prstClr val="black"/>
                </a:solidFill>
                <a:latin typeface="Times New Roman" panose="02020603050405020304" pitchFamily="18" charset="0"/>
                <a:cs typeface="Times New Roman" panose="02020603050405020304" pitchFamily="18" charset="0"/>
              </a:rPr>
              <a:t>Directorul </a:t>
            </a:r>
            <a:r>
              <a:rPr lang="ro-RO" sz="1400" dirty="0">
                <a:solidFill>
                  <a:prstClr val="black"/>
                </a:solidFill>
                <a:latin typeface="Times New Roman" panose="02020603050405020304" pitchFamily="18" charset="0"/>
                <a:cs typeface="Times New Roman" panose="02020603050405020304" pitchFamily="18" charset="0"/>
              </a:rPr>
              <a:t>unui liceu tehnologic </a:t>
            </a:r>
            <a:r>
              <a:rPr lang="ro-RO" sz="1400" dirty="0" smtClean="0">
                <a:solidFill>
                  <a:prstClr val="black"/>
                </a:solidFill>
                <a:latin typeface="Times New Roman" panose="02020603050405020304" pitchFamily="18" charset="0"/>
                <a:cs typeface="Times New Roman" panose="02020603050405020304" pitchFamily="18" charset="0"/>
              </a:rPr>
              <a:t>dintr-un județ a </a:t>
            </a:r>
            <a:r>
              <a:rPr lang="ro-RO" sz="1400" dirty="0">
                <a:solidFill>
                  <a:prstClr val="black"/>
                </a:solidFill>
                <a:latin typeface="Times New Roman" panose="02020603050405020304" pitchFamily="18" charset="0"/>
                <a:cs typeface="Times New Roman" panose="02020603050405020304" pitchFamily="18" charset="0"/>
              </a:rPr>
              <a:t>sesizat telefonic poliția municipală, cu privire la faptul că minorul C.C.T</a:t>
            </a:r>
            <a:r>
              <a:rPr lang="ro-RO" sz="1400" dirty="0" smtClean="0">
                <a:solidFill>
                  <a:prstClr val="black"/>
                </a:solidFill>
                <a:latin typeface="Times New Roman" panose="02020603050405020304" pitchFamily="18" charset="0"/>
                <a:cs typeface="Times New Roman" panose="02020603050405020304" pitchFamily="18" charset="0"/>
              </a:rPr>
              <a:t>., în vârstă </a:t>
            </a:r>
            <a:r>
              <a:rPr lang="ro-RO" sz="1400" dirty="0">
                <a:solidFill>
                  <a:prstClr val="black"/>
                </a:solidFill>
                <a:latin typeface="Times New Roman" panose="02020603050405020304" pitchFamily="18" charset="0"/>
                <a:cs typeface="Times New Roman" panose="02020603050405020304" pitchFamily="18" charset="0"/>
              </a:rPr>
              <a:t>de 16 ani, elev în clasa a </a:t>
            </a:r>
            <a:r>
              <a:rPr lang="ro-RO" sz="1400" dirty="0" smtClean="0">
                <a:solidFill>
                  <a:prstClr val="black"/>
                </a:solidFill>
                <a:latin typeface="Times New Roman" panose="02020603050405020304" pitchFamily="18" charset="0"/>
                <a:cs typeface="Times New Roman" panose="02020603050405020304" pitchFamily="18" charset="0"/>
              </a:rPr>
              <a:t>X-a, </a:t>
            </a:r>
            <a:r>
              <a:rPr lang="ro-RO" sz="1400" dirty="0">
                <a:solidFill>
                  <a:prstClr val="black"/>
                </a:solidFill>
                <a:latin typeface="Times New Roman" panose="02020603050405020304" pitchFamily="18" charset="0"/>
                <a:cs typeface="Times New Roman" panose="02020603050405020304" pitchFamily="18" charset="0"/>
              </a:rPr>
              <a:t>în timp ce se </a:t>
            </a:r>
            <a:r>
              <a:rPr lang="ro-RO" sz="1400" dirty="0" smtClean="0">
                <a:solidFill>
                  <a:prstClr val="black"/>
                </a:solidFill>
                <a:latin typeface="Times New Roman" panose="02020603050405020304" pitchFamily="18" charset="0"/>
                <a:cs typeface="Times New Roman" panose="02020603050405020304" pitchFamily="18" charset="0"/>
              </a:rPr>
              <a:t>afla </a:t>
            </a:r>
            <a:r>
              <a:rPr lang="ro-RO" sz="1400" dirty="0">
                <a:solidFill>
                  <a:prstClr val="black"/>
                </a:solidFill>
                <a:latin typeface="Times New Roman" panose="02020603050405020304" pitchFamily="18" charset="0"/>
                <a:cs typeface="Times New Roman" panose="02020603050405020304" pitchFamily="18" charset="0"/>
              </a:rPr>
              <a:t>în incinta școlii</a:t>
            </a:r>
            <a:r>
              <a:rPr lang="ro-RO" sz="1400" dirty="0" smtClean="0">
                <a:solidFill>
                  <a:prstClr val="black"/>
                </a:solidFill>
                <a:latin typeface="Times New Roman" panose="02020603050405020304" pitchFamily="18" charset="0"/>
                <a:cs typeface="Times New Roman" panose="02020603050405020304" pitchFamily="18" charset="0"/>
              </a:rPr>
              <a:t>,</a:t>
            </a:r>
            <a:r>
              <a:rPr lang="ro-RO" sz="1400" dirty="0">
                <a:solidFill>
                  <a:prstClr val="black"/>
                </a:solidFill>
                <a:latin typeface="Times New Roman" panose="02020603050405020304" pitchFamily="18" charset="0"/>
                <a:cs typeface="Times New Roman" panose="02020603050405020304" pitchFamily="18" charset="0"/>
              </a:rPr>
              <a:t> a fost observat de un coleg de clasă </a:t>
            </a:r>
            <a:r>
              <a:rPr lang="ro-RO" sz="1400" dirty="0" smtClean="0">
                <a:solidFill>
                  <a:prstClr val="black"/>
                </a:solidFill>
                <a:latin typeface="Times New Roman" panose="02020603050405020304" pitchFamily="18" charset="0"/>
                <a:cs typeface="Times New Roman" panose="02020603050405020304" pitchFamily="18" charset="0"/>
              </a:rPr>
              <a:t>că avea asupra </a:t>
            </a:r>
            <a:r>
              <a:rPr lang="ro-RO" sz="1400" dirty="0">
                <a:solidFill>
                  <a:prstClr val="black"/>
                </a:solidFill>
                <a:latin typeface="Times New Roman" panose="02020603050405020304" pitchFamily="18" charset="0"/>
                <a:cs typeface="Times New Roman" panose="02020603050405020304" pitchFamily="18" charset="0"/>
              </a:rPr>
              <a:t>sa</a:t>
            </a:r>
            <a:r>
              <a:rPr lang="ro-RO" sz="1400" dirty="0" smtClean="0">
                <a:solidFill>
                  <a:prstClr val="black"/>
                </a:solidFill>
                <a:latin typeface="Times New Roman" panose="02020603050405020304" pitchFamily="18" charset="0"/>
                <a:cs typeface="Times New Roman" panose="02020603050405020304" pitchFamily="18" charset="0"/>
              </a:rPr>
              <a:t> un </a:t>
            </a:r>
            <a:r>
              <a:rPr lang="ro-RO" sz="1400" dirty="0">
                <a:solidFill>
                  <a:prstClr val="black"/>
                </a:solidFill>
                <a:latin typeface="Times New Roman" panose="02020603050405020304" pitchFamily="18" charset="0"/>
                <a:cs typeface="Times New Roman" panose="02020603050405020304" pitchFamily="18" charset="0"/>
              </a:rPr>
              <a:t>obiect metalic periculos (</a:t>
            </a:r>
            <a:r>
              <a:rPr lang="ro-RO" sz="1400" dirty="0" smtClean="0">
                <a:solidFill>
                  <a:prstClr val="black"/>
                </a:solidFill>
                <a:latin typeface="Times New Roman" panose="02020603050405020304" pitchFamily="18" charset="0"/>
                <a:cs typeface="Times New Roman" panose="02020603050405020304" pitchFamily="18" charset="0"/>
              </a:rPr>
              <a:t>cuțit</a:t>
            </a:r>
            <a:r>
              <a:rPr lang="ro-RO" sz="1400" dirty="0">
                <a:solidFill>
                  <a:prstClr val="black"/>
                </a:solidFill>
                <a:latin typeface="Times New Roman" panose="02020603050405020304" pitchFamily="18" charset="0"/>
                <a:cs typeface="Times New Roman" panose="02020603050405020304" pitchFamily="18" charset="0"/>
              </a:rPr>
              <a:t> tip „butterfly”, de aprox. 16 cm</a:t>
            </a:r>
            <a:r>
              <a:rPr lang="ro-RO" sz="1400" dirty="0" smtClean="0">
                <a:solidFill>
                  <a:prstClr val="black"/>
                </a:solidFill>
                <a:latin typeface="Times New Roman" panose="02020603050405020304" pitchFamily="18" charset="0"/>
                <a:cs typeface="Times New Roman" panose="02020603050405020304" pitchFamily="18" charset="0"/>
              </a:rPr>
              <a:t>). În </a:t>
            </a:r>
            <a:r>
              <a:rPr lang="ro-RO" sz="1400" dirty="0">
                <a:solidFill>
                  <a:prstClr val="black"/>
                </a:solidFill>
                <a:latin typeface="Times New Roman" panose="02020603050405020304" pitchFamily="18" charset="0"/>
                <a:cs typeface="Times New Roman" panose="02020603050405020304" pitchFamily="18" charset="0"/>
              </a:rPr>
              <a:t>cauză </a:t>
            </a:r>
            <a:r>
              <a:rPr lang="ro-RO" sz="1400" dirty="0" smtClean="0">
                <a:solidFill>
                  <a:prstClr val="black"/>
                </a:solidFill>
                <a:latin typeface="Times New Roman" panose="02020603050405020304" pitchFamily="18" charset="0"/>
                <a:cs typeface="Times New Roman" panose="02020603050405020304" pitchFamily="18" charset="0"/>
              </a:rPr>
              <a:t>se efectuează </a:t>
            </a:r>
            <a:r>
              <a:rPr lang="ro-RO" sz="1400" dirty="0">
                <a:solidFill>
                  <a:prstClr val="black"/>
                </a:solidFill>
                <a:latin typeface="Times New Roman" panose="02020603050405020304" pitchFamily="18" charset="0"/>
                <a:cs typeface="Times New Roman" panose="02020603050405020304" pitchFamily="18" charset="0"/>
              </a:rPr>
              <a:t>cercetări sub aspectul săvârșirii </a:t>
            </a:r>
            <a:r>
              <a:rPr lang="ro-RO" sz="1400" dirty="0" smtClean="0">
                <a:solidFill>
                  <a:prstClr val="black"/>
                </a:solidFill>
                <a:latin typeface="Times New Roman" panose="02020603050405020304" pitchFamily="18" charset="0"/>
                <a:cs typeface="Times New Roman" panose="02020603050405020304" pitchFamily="18" charset="0"/>
              </a:rPr>
              <a:t>infracțiunii </a:t>
            </a:r>
            <a:r>
              <a:rPr lang="ro-RO" sz="1400" dirty="0">
                <a:solidFill>
                  <a:prstClr val="black"/>
                </a:solidFill>
                <a:latin typeface="Times New Roman" panose="02020603050405020304" pitchFamily="18" charset="0"/>
                <a:cs typeface="Times New Roman" panose="02020603050405020304" pitchFamily="18" charset="0"/>
              </a:rPr>
              <a:t>de </a:t>
            </a:r>
            <a:r>
              <a:rPr lang="ro-RO" sz="1400" i="1" dirty="0" smtClean="0">
                <a:solidFill>
                  <a:prstClr val="black"/>
                </a:solidFill>
                <a:latin typeface="Times New Roman" panose="02020603050405020304" pitchFamily="18" charset="0"/>
                <a:cs typeface="Times New Roman" panose="02020603050405020304" pitchFamily="18" charset="0"/>
              </a:rPr>
              <a:t>portul </a:t>
            </a:r>
            <a:r>
              <a:rPr lang="ro-RO" sz="1400" i="1" dirty="0">
                <a:solidFill>
                  <a:prstClr val="black"/>
                </a:solidFill>
                <a:latin typeface="Times New Roman" panose="02020603050405020304" pitchFamily="18" charset="0"/>
                <a:cs typeface="Times New Roman" panose="02020603050405020304" pitchFamily="18" charset="0"/>
              </a:rPr>
              <a:t>sau folosirea fără drept de obiecte </a:t>
            </a:r>
            <a:r>
              <a:rPr lang="ro-RO" sz="1400" i="1" dirty="0" smtClean="0">
                <a:solidFill>
                  <a:prstClr val="black"/>
                </a:solidFill>
                <a:latin typeface="Times New Roman" panose="02020603050405020304" pitchFamily="18" charset="0"/>
                <a:cs typeface="Times New Roman" panose="02020603050405020304" pitchFamily="18" charset="0"/>
              </a:rPr>
              <a:t>periculoase</a:t>
            </a:r>
            <a:r>
              <a:rPr lang="ro-RO" sz="1400" dirty="0" smtClean="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prev. ș</a:t>
            </a:r>
            <a:r>
              <a:rPr lang="ro-RO" sz="1400" dirty="0" smtClean="0">
                <a:solidFill>
                  <a:prstClr val="black"/>
                </a:solidFill>
                <a:latin typeface="Times New Roman" panose="02020603050405020304" pitchFamily="18" charset="0"/>
                <a:cs typeface="Times New Roman" panose="02020603050405020304" pitchFamily="18" charset="0"/>
              </a:rPr>
              <a:t>i ped. </a:t>
            </a:r>
            <a:r>
              <a:rPr lang="ro-RO" sz="1400" dirty="0">
                <a:solidFill>
                  <a:prstClr val="black"/>
                </a:solidFill>
                <a:latin typeface="Times New Roman" panose="02020603050405020304" pitchFamily="18" charset="0"/>
                <a:cs typeface="Times New Roman" panose="02020603050405020304" pitchFamily="18" charset="0"/>
              </a:rPr>
              <a:t>de art. 372 alin</a:t>
            </a:r>
            <a:r>
              <a:rPr lang="ro-RO" sz="1400" dirty="0" smtClean="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3) din Cod Penal.</a:t>
            </a:r>
          </a:p>
          <a:p>
            <a:pPr marL="742950" lvl="1" indent="-285750" algn="just" defTabSz="457200">
              <a:buFont typeface="Wingdings" panose="05000000000000000000" pitchFamily="2" charset="2"/>
              <a:buChar char="Ø"/>
            </a:pPr>
            <a:endParaRPr lang="ro-RO" b="1" i="1" dirty="0" smtClean="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r>
              <a:rPr lang="ro-RO" sz="2000" b="1" i="1" dirty="0" smtClean="0">
                <a:solidFill>
                  <a:prstClr val="black"/>
                </a:solidFill>
                <a:latin typeface="Times New Roman" panose="02020603050405020304" pitchFamily="18" charset="0"/>
                <a:cs typeface="Times New Roman" panose="02020603050405020304" pitchFamily="18" charset="0"/>
              </a:rPr>
              <a:t>Violul</a:t>
            </a:r>
            <a:r>
              <a:rPr lang="ro-RO" b="1" i="1" dirty="0" smtClean="0">
                <a:solidFill>
                  <a:prstClr val="black"/>
                </a:solidFill>
                <a:latin typeface="Times New Roman" panose="02020603050405020304" pitchFamily="18" charset="0"/>
                <a:cs typeface="Times New Roman" panose="02020603050405020304" pitchFamily="18" charset="0"/>
              </a:rPr>
              <a:t> </a:t>
            </a:r>
            <a:r>
              <a:rPr lang="ro-RO" sz="1400" dirty="0">
                <a:solidFill>
                  <a:prstClr val="black"/>
                </a:solidFill>
                <a:latin typeface="Times New Roman" panose="02020603050405020304" pitchFamily="18" charset="0"/>
                <a:cs typeface="Times New Roman" panose="02020603050405020304" pitchFamily="18" charset="0"/>
              </a:rPr>
              <a:t>(art. 218 C.P.)</a:t>
            </a:r>
            <a:r>
              <a:rPr lang="ro-RO" dirty="0">
                <a:solidFill>
                  <a:prstClr val="black"/>
                </a:solidFill>
                <a:latin typeface="Times New Roman" panose="02020603050405020304" pitchFamily="18" charset="0"/>
                <a:cs typeface="Times New Roman" panose="02020603050405020304" pitchFamily="18" charset="0"/>
              </a:rPr>
              <a:t>: raportul sexual, actul sexual oral sau anal cu o persoană și orice alte acte de penetrare vaginală sau anală săvârșite prin constrângere, punere în imposibilitatea de a se apăra ori de a-și exprima voința sau profitând de această stare. </a:t>
            </a:r>
          </a:p>
          <a:p>
            <a:pPr marL="742950" lvl="1" indent="-285750" algn="just" defTabSz="457200">
              <a:buFont typeface="Wingdings" panose="05000000000000000000" pitchFamily="2" charset="2"/>
              <a:buChar char="Ø"/>
            </a:pPr>
            <a:endParaRPr lang="ro-RO" b="1" i="1" dirty="0" smtClean="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r>
              <a:rPr lang="ro-RO" sz="2000" b="1" i="1" dirty="0" smtClean="0">
                <a:solidFill>
                  <a:prstClr val="black"/>
                </a:solidFill>
                <a:latin typeface="Times New Roman" panose="02020603050405020304" pitchFamily="18" charset="0"/>
                <a:cs typeface="Times New Roman" panose="02020603050405020304" pitchFamily="18" charset="0"/>
              </a:rPr>
              <a:t>Coruperea </a:t>
            </a:r>
            <a:r>
              <a:rPr lang="ro-RO" sz="2000" b="1" i="1" dirty="0">
                <a:solidFill>
                  <a:prstClr val="black"/>
                </a:solidFill>
                <a:latin typeface="Times New Roman" panose="02020603050405020304" pitchFamily="18" charset="0"/>
                <a:cs typeface="Times New Roman" panose="02020603050405020304" pitchFamily="18" charset="0"/>
              </a:rPr>
              <a:t>sexuală a minorilor </a:t>
            </a:r>
            <a:r>
              <a:rPr lang="ro-RO" sz="1400" dirty="0">
                <a:solidFill>
                  <a:prstClr val="black"/>
                </a:solidFill>
                <a:latin typeface="Times New Roman" panose="02020603050405020304" pitchFamily="18" charset="0"/>
                <a:cs typeface="Times New Roman" panose="02020603050405020304" pitchFamily="18" charset="0"/>
              </a:rPr>
              <a:t>(art. 221 C.P.)</a:t>
            </a:r>
            <a:r>
              <a:rPr lang="ro-RO" dirty="0">
                <a:solidFill>
                  <a:prstClr val="black"/>
                </a:solidFill>
                <a:latin typeface="Times New Roman" panose="02020603050405020304" pitchFamily="18" charset="0"/>
                <a:cs typeface="Times New Roman" panose="02020603050405020304" pitchFamily="18" charset="0"/>
              </a:rPr>
              <a:t>: comiterea unui act de natură sexuală împotriva unui minor care nu a împlinit vârsta de 13 ani și determinarea minorului să suporte sau să efectueze un astfel de </a:t>
            </a:r>
            <a:r>
              <a:rPr lang="ro-RO" dirty="0" smtClean="0">
                <a:solidFill>
                  <a:prstClr val="black"/>
                </a:solidFill>
                <a:latin typeface="Times New Roman" panose="02020603050405020304" pitchFamily="18" charset="0"/>
                <a:cs typeface="Times New Roman" panose="02020603050405020304" pitchFamily="18" charset="0"/>
              </a:rPr>
              <a:t>act.</a:t>
            </a:r>
            <a:endParaRPr lang="ro-RO" dirty="0">
              <a:solidFill>
                <a:prstClr val="black"/>
              </a:solidFill>
              <a:latin typeface="Times New Roman" panose="02020603050405020304" pitchFamily="18" charset="0"/>
              <a:cs typeface="Times New Roman" panose="02020603050405020304" pitchFamily="18" charset="0"/>
            </a:endParaRPr>
          </a:p>
          <a:p>
            <a:pPr marL="1200150" lvl="2" indent="-285750" algn="just" defTabSz="457200">
              <a:buFont typeface="Wingdings" panose="05000000000000000000" pitchFamily="2" charset="2"/>
              <a:buChar char="Ø"/>
            </a:pPr>
            <a:r>
              <a:rPr lang="ro-RO" sz="1600" dirty="0" smtClean="0">
                <a:solidFill>
                  <a:prstClr val="black"/>
                </a:solidFill>
                <a:latin typeface="Times New Roman" panose="02020603050405020304" pitchFamily="18" charset="0"/>
                <a:cs typeface="Times New Roman" panose="02020603050405020304" pitchFamily="18" charset="0"/>
              </a:rPr>
              <a:t>Exemplu</a:t>
            </a:r>
            <a:r>
              <a:rPr lang="ro-RO" dirty="0" smtClean="0">
                <a:solidFill>
                  <a:prstClr val="black"/>
                </a:solidFill>
                <a:latin typeface="Times New Roman" panose="02020603050405020304" pitchFamily="18" charset="0"/>
                <a:cs typeface="Times New Roman" panose="02020603050405020304" pitchFamily="18" charset="0"/>
              </a:rPr>
              <a:t>:</a:t>
            </a:r>
          </a:p>
          <a:p>
            <a:pPr lvl="3" algn="just" defTabSz="457200"/>
            <a:r>
              <a:rPr lang="ro-RO" sz="1400" dirty="0" smtClean="0">
                <a:solidFill>
                  <a:prstClr val="black"/>
                </a:solidFill>
                <a:latin typeface="Times New Roman" panose="02020603050405020304" pitchFamily="18" charset="0"/>
                <a:cs typeface="Times New Roman" panose="02020603050405020304" pitchFamily="18" charset="0"/>
              </a:rPr>
              <a:t> Poliția s-a autosesizat cu </a:t>
            </a:r>
            <a:r>
              <a:rPr lang="ro-RO" sz="1400" dirty="0">
                <a:solidFill>
                  <a:prstClr val="black"/>
                </a:solidFill>
                <a:latin typeface="Times New Roman" panose="02020603050405020304" pitchFamily="18" charset="0"/>
                <a:cs typeface="Times New Roman" panose="02020603050405020304" pitchFamily="18" charset="0"/>
              </a:rPr>
              <a:t>privire la faptul că numitul P.T.C., </a:t>
            </a:r>
            <a:r>
              <a:rPr lang="ro-RO" sz="1400" dirty="0" smtClean="0">
                <a:solidFill>
                  <a:prstClr val="black"/>
                </a:solidFill>
                <a:latin typeface="Times New Roman" panose="02020603050405020304" pitchFamily="18" charset="0"/>
                <a:cs typeface="Times New Roman" panose="02020603050405020304" pitchFamily="18" charset="0"/>
              </a:rPr>
              <a:t>în vârstă de </a:t>
            </a:r>
            <a:r>
              <a:rPr lang="ro-RO" sz="1400" dirty="0" smtClean="0">
                <a:solidFill>
                  <a:prstClr val="black"/>
                </a:solidFill>
                <a:latin typeface="Times New Roman" panose="02020603050405020304" pitchFamily="18" charset="0"/>
                <a:cs typeface="Times New Roman" panose="02020603050405020304" pitchFamily="18" charset="0"/>
              </a:rPr>
              <a:t>50 de ani, în </a:t>
            </a:r>
            <a:r>
              <a:rPr lang="ro-RO" sz="1400" dirty="0">
                <a:solidFill>
                  <a:prstClr val="black"/>
                </a:solidFill>
                <a:latin typeface="Times New Roman" panose="02020603050405020304" pitchFamily="18" charset="0"/>
                <a:cs typeface="Times New Roman" panose="02020603050405020304" pitchFamily="18" charset="0"/>
              </a:rPr>
              <a:t>calitate de paznic la un liceu economic </a:t>
            </a:r>
            <a:r>
              <a:rPr lang="ro-RO" sz="1400" dirty="0" smtClean="0">
                <a:solidFill>
                  <a:prstClr val="black"/>
                </a:solidFill>
                <a:latin typeface="Times New Roman" panose="02020603050405020304" pitchFamily="18" charset="0"/>
                <a:cs typeface="Times New Roman" panose="02020603050405020304" pitchFamily="18" charset="0"/>
              </a:rPr>
              <a:t>dintr-un </a:t>
            </a:r>
            <a:r>
              <a:rPr lang="ro-RO" sz="1400" dirty="0" smtClean="0">
                <a:solidFill>
                  <a:prstClr val="black"/>
                </a:solidFill>
                <a:latin typeface="Times New Roman" panose="02020603050405020304" pitchFamily="18" charset="0"/>
                <a:cs typeface="Times New Roman" panose="02020603050405020304" pitchFamily="18" charset="0"/>
              </a:rPr>
              <a:t>județ, </a:t>
            </a:r>
            <a:r>
              <a:rPr lang="ro-RO" sz="1400" dirty="0">
                <a:solidFill>
                  <a:prstClr val="black"/>
                </a:solidFill>
                <a:latin typeface="Times New Roman" panose="02020603050405020304" pitchFamily="18" charset="0"/>
                <a:cs typeface="Times New Roman" panose="02020603050405020304" pitchFamily="18" charset="0"/>
              </a:rPr>
              <a:t>a abordat un număr de 3 eleve din cadrul instituției, pe care le-a atins pe picior, le-a mângâiat și a intrat cu acestea în discuții cu conotații sexuale. Cele </a:t>
            </a:r>
            <a:r>
              <a:rPr lang="ro-RO" sz="1400" dirty="0" smtClean="0">
                <a:solidFill>
                  <a:prstClr val="black"/>
                </a:solidFill>
                <a:latin typeface="Times New Roman" panose="02020603050405020304" pitchFamily="18" charset="0"/>
                <a:cs typeface="Times New Roman" panose="02020603050405020304" pitchFamily="18" charset="0"/>
              </a:rPr>
              <a:t>trei </a:t>
            </a:r>
            <a:r>
              <a:rPr lang="ro-RO" sz="1400" dirty="0">
                <a:solidFill>
                  <a:prstClr val="black"/>
                </a:solidFill>
                <a:latin typeface="Times New Roman" panose="02020603050405020304" pitchFamily="18" charset="0"/>
                <a:cs typeface="Times New Roman" panose="02020603050405020304" pitchFamily="18" charset="0"/>
              </a:rPr>
              <a:t>minore, cu vârste de 15 și 16 ani, aflate în pauza dintre cursuri, au intrat în ghereta unde paznicul își desfășura activitatea și i-au </a:t>
            </a:r>
            <a:r>
              <a:rPr lang="ro-RO" sz="1400" dirty="0" smtClean="0">
                <a:solidFill>
                  <a:prstClr val="black"/>
                </a:solidFill>
                <a:latin typeface="Times New Roman" panose="02020603050405020304" pitchFamily="18" charset="0"/>
                <a:cs typeface="Times New Roman" panose="02020603050405020304" pitchFamily="18" charset="0"/>
              </a:rPr>
              <a:t>solicitat </a:t>
            </a:r>
            <a:r>
              <a:rPr lang="ro-RO" sz="1400" dirty="0">
                <a:solidFill>
                  <a:prstClr val="black"/>
                </a:solidFill>
                <a:latin typeface="Times New Roman" panose="02020603050405020304" pitchFamily="18" charset="0"/>
                <a:cs typeface="Times New Roman" panose="02020603050405020304" pitchFamily="18" charset="0"/>
              </a:rPr>
              <a:t>acestuia țigări. Minorele au declarat că, la momentul interacțiunii cu acesta, susnumitul se afla sub influența băuturilor alcoolice</a:t>
            </a:r>
            <a:r>
              <a:rPr lang="ro-RO" sz="1400" dirty="0" smtClean="0">
                <a:solidFill>
                  <a:prstClr val="black"/>
                </a:solidFill>
                <a:latin typeface="Times New Roman" panose="02020603050405020304" pitchFamily="18" charset="0"/>
                <a:cs typeface="Times New Roman" panose="02020603050405020304" pitchFamily="18" charset="0"/>
              </a:rPr>
              <a: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9920" y="646633"/>
            <a:ext cx="3167380" cy="3072130"/>
          </a:xfrm>
          <a:prstGeom prst="rect">
            <a:avLst/>
          </a:prstGeom>
        </p:spPr>
      </p:pic>
    </p:spTree>
    <p:extLst>
      <p:ext uri="{BB962C8B-B14F-4D97-AF65-F5344CB8AC3E}">
        <p14:creationId xmlns:p14="http://schemas.microsoft.com/office/powerpoint/2010/main" val="1104311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8335" y="3083509"/>
            <a:ext cx="3980180" cy="3027454"/>
          </a:xfrm>
          <a:prstGeom prst="rect">
            <a:avLst/>
          </a:prstGeom>
        </p:spPr>
      </p:pic>
      <p:sp>
        <p:nvSpPr>
          <p:cNvPr id="10" name="TextBox 9"/>
          <p:cNvSpPr txBox="1"/>
          <p:nvPr/>
        </p:nvSpPr>
        <p:spPr>
          <a:xfrm>
            <a:off x="1575049" y="463387"/>
            <a:ext cx="8257374" cy="461665"/>
          </a:xfrm>
          <a:prstGeom prst="rect">
            <a:avLst/>
          </a:prstGeom>
          <a:noFill/>
        </p:spPr>
        <p:txBody>
          <a:bodyPr wrap="square" rtlCol="0">
            <a:spAutoFit/>
          </a:bodyPr>
          <a:lstStyle/>
          <a:p>
            <a:pPr algn="ctr" defTabSz="457200"/>
            <a:r>
              <a:rPr lang="ro-RO" sz="2400" b="1" dirty="0">
                <a:solidFill>
                  <a:prstClr val="black"/>
                </a:solidFill>
                <a:latin typeface="Times New Roman" panose="02020603050405020304" pitchFamily="18" charset="0"/>
                <a:cs typeface="Times New Roman" panose="02020603050405020304" pitchFamily="18" charset="0"/>
              </a:rPr>
              <a:t>Infracțiuni comise în incinta și zona adiacentă a școlii</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545" y="3456633"/>
            <a:ext cx="2654330" cy="265433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9545" y="0"/>
            <a:ext cx="4052455" cy="4052455"/>
          </a:xfrm>
          <a:prstGeom prst="rect">
            <a:avLst/>
          </a:prstGeom>
        </p:spPr>
      </p:pic>
      <p:sp>
        <p:nvSpPr>
          <p:cNvPr id="13" name="Rectangle 12"/>
          <p:cNvSpPr/>
          <p:nvPr/>
        </p:nvSpPr>
        <p:spPr>
          <a:xfrm>
            <a:off x="690880" y="1196092"/>
            <a:ext cx="8099829" cy="2123658"/>
          </a:xfrm>
          <a:prstGeom prst="rect">
            <a:avLst/>
          </a:prstGeom>
        </p:spPr>
        <p:txBody>
          <a:bodyPr wrap="square">
            <a:spAutoFit/>
          </a:bodyPr>
          <a:lstStyle/>
          <a:p>
            <a:pPr marL="742950" lvl="1" indent="-285750" algn="just" defTabSz="457200">
              <a:buFont typeface="Wingdings" panose="05000000000000000000" pitchFamily="2" charset="2"/>
              <a:buChar char="Ø"/>
            </a:pPr>
            <a:r>
              <a:rPr lang="ro-RO" b="1" i="1" dirty="0">
                <a:solidFill>
                  <a:prstClr val="black"/>
                </a:solidFill>
                <a:latin typeface="Times New Roman" panose="02020603050405020304" pitchFamily="18" charset="0"/>
                <a:cs typeface="Times New Roman" panose="02020603050405020304" pitchFamily="18" charset="0"/>
              </a:rPr>
              <a:t>Hărțuirea sexuală </a:t>
            </a:r>
            <a:r>
              <a:rPr lang="ro-RO" sz="1600" dirty="0">
                <a:solidFill>
                  <a:prstClr val="black"/>
                </a:solidFill>
                <a:latin typeface="Times New Roman" panose="02020603050405020304" pitchFamily="18" charset="0"/>
                <a:cs typeface="Times New Roman" panose="02020603050405020304" pitchFamily="18" charset="0"/>
              </a:rPr>
              <a:t>(art. 223 C.P.):</a:t>
            </a:r>
            <a:r>
              <a:rPr lang="ro-RO" sz="2400" b="1" dirty="0">
                <a:solidFill>
                  <a:prstClr val="black"/>
                </a:solidFill>
                <a:latin typeface="Times New Roman" panose="02020603050405020304" pitchFamily="18" charset="0"/>
                <a:cs typeface="Times New Roman" panose="02020603050405020304" pitchFamily="18" charset="0"/>
              </a:rPr>
              <a:t> </a:t>
            </a:r>
            <a:r>
              <a:rPr lang="ro-RO" dirty="0">
                <a:solidFill>
                  <a:prstClr val="black"/>
                </a:solidFill>
                <a:latin typeface="Times New Roman" panose="02020603050405020304" pitchFamily="18" charset="0"/>
                <a:cs typeface="Times New Roman" panose="02020603050405020304" pitchFamily="18" charset="0"/>
              </a:rPr>
              <a:t>pretinderea, în mod repetat, de favoruri de natură </a:t>
            </a:r>
            <a:r>
              <a:rPr lang="ro-RO" dirty="0" smtClean="0">
                <a:solidFill>
                  <a:prstClr val="black"/>
                </a:solidFill>
                <a:latin typeface="Times New Roman" panose="02020603050405020304" pitchFamily="18" charset="0"/>
                <a:cs typeface="Times New Roman" panose="02020603050405020304" pitchFamily="18" charset="0"/>
              </a:rPr>
              <a:t>sexuală, </a:t>
            </a:r>
            <a:r>
              <a:rPr lang="ro-RO" dirty="0">
                <a:solidFill>
                  <a:prstClr val="black"/>
                </a:solidFill>
                <a:latin typeface="Times New Roman" panose="02020603050405020304" pitchFamily="18" charset="0"/>
                <a:cs typeface="Times New Roman" panose="02020603050405020304" pitchFamily="18" charset="0"/>
              </a:rPr>
              <a:t>în cadrul unei relații de muncă sau a unei relații similare, dacă prin aceasta victima a fost intimidată sau pusă într-o situație umilitoare.</a:t>
            </a:r>
          </a:p>
          <a:p>
            <a:pPr marL="742950" lvl="1" indent="-285750" algn="just" defTabSz="457200">
              <a:buFont typeface="Wingdings" panose="05000000000000000000" pitchFamily="2" charset="2"/>
              <a:buChar char="Ø"/>
            </a:pPr>
            <a:endParaRPr lang="en-US" dirty="0" smtClean="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endParaRPr lang="ro-RO" dirty="0">
              <a:solidFill>
                <a:prstClr val="black"/>
              </a:solidFill>
              <a:latin typeface="Times New Roman" panose="02020603050405020304" pitchFamily="18" charset="0"/>
              <a:cs typeface="Times New Roman" panose="02020603050405020304" pitchFamily="18" charset="0"/>
            </a:endParaRPr>
          </a:p>
          <a:p>
            <a:pPr marL="742950" lvl="1" indent="-285750" algn="just" defTabSz="457200">
              <a:buFont typeface="Wingdings" panose="05000000000000000000" pitchFamily="2" charset="2"/>
              <a:buChar char="Ø"/>
            </a:pPr>
            <a:r>
              <a:rPr lang="ro-RO" b="1" i="1" dirty="0">
                <a:solidFill>
                  <a:prstClr val="black"/>
                </a:solidFill>
                <a:latin typeface="Times New Roman" panose="02020603050405020304" pitchFamily="18" charset="0"/>
                <a:cs typeface="Times New Roman" panose="02020603050405020304" pitchFamily="18" charset="0"/>
              </a:rPr>
              <a:t>Consumul/comercializarea de droguri </a:t>
            </a:r>
            <a:r>
              <a:rPr lang="ro-RO" dirty="0">
                <a:solidFill>
                  <a:prstClr val="black"/>
                </a:solidFill>
                <a:latin typeface="Times New Roman" panose="02020603050405020304" pitchFamily="18" charset="0"/>
                <a:cs typeface="Times New Roman" panose="02020603050405020304" pitchFamily="18" charset="0"/>
              </a:rPr>
              <a:t>(Legea nr. 143/2000 privind prevenirea și combaterea traficului și consumului ilicit de droguri).</a:t>
            </a:r>
          </a:p>
        </p:txBody>
      </p:sp>
    </p:spTree>
    <p:extLst>
      <p:ext uri="{BB962C8B-B14F-4D97-AF65-F5344CB8AC3E}">
        <p14:creationId xmlns:p14="http://schemas.microsoft.com/office/powerpoint/2010/main" val="382032205"/>
      </p:ext>
    </p:extLst>
  </p:cSld>
  <p:clrMapOvr>
    <a:masterClrMapping/>
  </p:clrMapOvr>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1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3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4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2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6.xml><?xml version="1.0" encoding="utf-8"?>
<a:theme xmlns:a="http://schemas.openxmlformats.org/drawingml/2006/main" name="6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7.xml><?xml version="1.0" encoding="utf-8"?>
<a:theme xmlns:a="http://schemas.openxmlformats.org/drawingml/2006/main" name="5_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otalTime>1101</TotalTime>
  <Words>2442</Words>
  <Application>Microsoft Office PowerPoint</Application>
  <PresentationFormat>Ecran lat</PresentationFormat>
  <Paragraphs>155</Paragraphs>
  <Slides>20</Slides>
  <Notes>0</Notes>
  <HiddenSlides>0</HiddenSlides>
  <MMClips>1</MMClips>
  <ScaleCrop>false</ScaleCrop>
  <HeadingPairs>
    <vt:vector size="6" baseType="variant">
      <vt:variant>
        <vt:lpstr>Fonturi utilizate</vt:lpstr>
      </vt:variant>
      <vt:variant>
        <vt:i4>5</vt:i4>
      </vt:variant>
      <vt:variant>
        <vt:lpstr>Temă</vt:lpstr>
      </vt:variant>
      <vt:variant>
        <vt:i4>7</vt:i4>
      </vt:variant>
      <vt:variant>
        <vt:lpstr>Titluri diapozitive</vt:lpstr>
      </vt:variant>
      <vt:variant>
        <vt:i4>20</vt:i4>
      </vt:variant>
    </vt:vector>
  </HeadingPairs>
  <TitlesOfParts>
    <vt:vector size="32" baseType="lpstr">
      <vt:lpstr>Arial</vt:lpstr>
      <vt:lpstr>Calibri</vt:lpstr>
      <vt:lpstr>Calibri Light</vt:lpstr>
      <vt:lpstr>Times New Roman</vt:lpstr>
      <vt:lpstr>Wingdings</vt:lpstr>
      <vt:lpstr>Retrospect</vt:lpstr>
      <vt:lpstr>1_Retrospect</vt:lpstr>
      <vt:lpstr>3_Retrospect</vt:lpstr>
      <vt:lpstr>4_Retrospect</vt:lpstr>
      <vt:lpstr>2_Retrospect</vt:lpstr>
      <vt:lpstr>6_Retrospect</vt:lpstr>
      <vt:lpstr>5_Retrospect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 florin</dc:creator>
  <cp:lastModifiedBy>ionita</cp:lastModifiedBy>
  <cp:revision>54</cp:revision>
  <dcterms:created xsi:type="dcterms:W3CDTF">2022-08-02T05:57:26Z</dcterms:created>
  <dcterms:modified xsi:type="dcterms:W3CDTF">2023-03-21T19:48:36Z</dcterms:modified>
</cp:coreProperties>
</file>