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6E6E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7" autoAdjust="0"/>
    <p:restoredTop sz="94858" autoAdjust="0"/>
  </p:normalViewPr>
  <p:slideViewPr>
    <p:cSldViewPr snapToGrid="0">
      <p:cViewPr varScale="1">
        <p:scale>
          <a:sx n="81" d="100"/>
          <a:sy n="81" d="100"/>
        </p:scale>
        <p:origin x="518"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9B5B653-BC3B-404A-A2DA-D20297F3D18A}"/>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2A368DFC-5CE8-4B3C-AB58-5CD30D899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512B1F98-D1D3-4DD8-9D92-EBB6BB8073D7}"/>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3D25D4C3-D2BE-40A2-A58F-70F75B43DD8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1E287CDD-5212-4EB9-AE73-712441DF22AE}"/>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389238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42A78A-F94A-4E69-BF2C-20F50BF25433}"/>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F2F1DD4F-3FB1-48BD-92A5-8782BFF5DD73}"/>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5F9C03D3-D773-4B05-A596-A834BA23A507}"/>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9115B55B-80DA-494B-B219-FE34CB24BB5E}"/>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30336BA-E182-4B2F-B7C2-CEDA5F91F594}"/>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241904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6FD8DE7D-A8A5-4D91-8B8C-47739652A03D}"/>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A56DA386-64F5-4462-AC4A-35B47954E92A}"/>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B7FD413E-30C7-48DE-897D-B46E5F1646DF}"/>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CE0F8B2D-D6E7-47E3-B4A5-B916B0D6548E}"/>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799296F1-2C71-4DCB-BCB1-DFE6F94212C3}"/>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410757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6A93A5D-174D-471A-A743-09C04E6C73FF}"/>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84672D20-15C4-4C3F-B4DA-1A3F56A32DE6}"/>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6420FB9-D6EF-48B5-B0C8-73D7211BEF91}"/>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E9AB73E6-B4A1-49C2-8BBA-EC6F4E89ACAA}"/>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CF075019-FE6F-4C43-B117-5DB9E8F50236}"/>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144075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CF438FD-C663-4D4C-BB64-6AC101F07BD4}"/>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6A69CB41-D83F-49A8-9824-6C3FC8BDE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CCA1F991-D31B-49C5-8B3C-E81BD5BFF6BF}"/>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D217769F-4199-406A-997A-7A4F9B4D9AED}"/>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7C939902-DC53-4A7A-848A-18D9305EBDCB}"/>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393580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9DFC3F0-1BB4-47F4-B2CC-80F08B44462A}"/>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86AFEF7A-FC20-4FAE-A1AD-AECD30986908}"/>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31F2C30A-E6C9-45DE-91D6-62FDDF39CC09}"/>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9B6ADCDE-EA15-4233-AF76-4760E3C54BF9}"/>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6" name="Substituent subsol 5">
            <a:extLst>
              <a:ext uri="{FF2B5EF4-FFF2-40B4-BE49-F238E27FC236}">
                <a16:creationId xmlns:a16="http://schemas.microsoft.com/office/drawing/2014/main" id="{3927A004-7385-4CE7-8C52-05EAC70533EC}"/>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FD2D339D-52A1-4AE5-839C-761F63D018C9}"/>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88076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E5AAA3-935E-4547-982D-367258F0C175}"/>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2F620A02-5113-4578-8EE4-E2F1367D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F6C0E0E3-408D-43F1-B88D-939ECE00632E}"/>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6C45AF29-D8FB-491B-B782-A9B84358BD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67B35EF9-62EE-49C6-B168-8AC0980C297D}"/>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B019504F-5B22-4D15-BF1E-0C1C14EBC96C}"/>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8" name="Substituent subsol 7">
            <a:extLst>
              <a:ext uri="{FF2B5EF4-FFF2-40B4-BE49-F238E27FC236}">
                <a16:creationId xmlns:a16="http://schemas.microsoft.com/office/drawing/2014/main" id="{C4AE999F-B270-4952-8B5D-3FC9049DD1E2}"/>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2B968E7A-A1D4-48E6-9E02-5E5238CDBBD3}"/>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28472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49C910-987B-4F09-9E60-6B65D698DE0A}"/>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1D1FA5C3-B1E4-46E8-9340-E6E542F7BA2F}"/>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4" name="Substituent subsol 3">
            <a:extLst>
              <a:ext uri="{FF2B5EF4-FFF2-40B4-BE49-F238E27FC236}">
                <a16:creationId xmlns:a16="http://schemas.microsoft.com/office/drawing/2014/main" id="{D11B1873-A811-4E2D-AE65-087CF281C332}"/>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B9B3262E-6758-40E0-89D4-B0BB0BE442C2}"/>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33751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A82CE164-0FE7-4B9E-836A-6E70175EEEA0}"/>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3" name="Substituent subsol 2">
            <a:extLst>
              <a:ext uri="{FF2B5EF4-FFF2-40B4-BE49-F238E27FC236}">
                <a16:creationId xmlns:a16="http://schemas.microsoft.com/office/drawing/2014/main" id="{F6D1DB05-F7D0-4ED3-A65D-74B61D7023B7}"/>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BA029092-D1F4-47B3-8603-686726AB0365}"/>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168306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1CB9BF7-282C-4112-A8FB-C932B79CC515}"/>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6FDDD26A-E39C-4520-94E3-669C55F4A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41D77CEE-8A7D-421D-BDED-788F3217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36FA218-449E-4E08-AA05-B2D7F5EEF9B1}"/>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6" name="Substituent subsol 5">
            <a:extLst>
              <a:ext uri="{FF2B5EF4-FFF2-40B4-BE49-F238E27FC236}">
                <a16:creationId xmlns:a16="http://schemas.microsoft.com/office/drawing/2014/main" id="{8005BD0E-11A6-4A05-9612-D22908289819}"/>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E3838B5C-2BA5-4937-BB72-E25BA4CEAEF9}"/>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53303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4D1D083-616A-4EF5-ABCD-22D8DF69F24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6F917FC3-A6EA-403E-BBF3-339F687F6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EAE7CA5A-0B52-4D6F-ABB1-8460F3B73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937592C-3210-4978-854F-0D24B468B88A}"/>
              </a:ext>
            </a:extLst>
          </p:cNvPr>
          <p:cNvSpPr>
            <a:spLocks noGrp="1"/>
          </p:cNvSpPr>
          <p:nvPr>
            <p:ph type="dt" sz="half" idx="10"/>
          </p:nvPr>
        </p:nvSpPr>
        <p:spPr/>
        <p:txBody>
          <a:bodyPr/>
          <a:lstStyle/>
          <a:p>
            <a:fld id="{F8BD73AC-2440-4F66-B427-7EF38FE8575F}" type="datetimeFigureOut">
              <a:rPr lang="ro-RO" smtClean="0"/>
              <a:t>20.05.2020</a:t>
            </a:fld>
            <a:endParaRPr lang="ro-RO"/>
          </a:p>
        </p:txBody>
      </p:sp>
      <p:sp>
        <p:nvSpPr>
          <p:cNvPr id="6" name="Substituent subsol 5">
            <a:extLst>
              <a:ext uri="{FF2B5EF4-FFF2-40B4-BE49-F238E27FC236}">
                <a16:creationId xmlns:a16="http://schemas.microsoft.com/office/drawing/2014/main" id="{44231F48-9E84-4D9A-B76C-B72EF6B67F0F}"/>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48E7BEC6-0D5D-4891-BF27-E925A16A8358}"/>
              </a:ext>
            </a:extLst>
          </p:cNvPr>
          <p:cNvSpPr>
            <a:spLocks noGrp="1"/>
          </p:cNvSpPr>
          <p:nvPr>
            <p:ph type="sldNum" sz="quarter" idx="12"/>
          </p:nvPr>
        </p:nvSpPr>
        <p:spPr/>
        <p:txBody>
          <a:bodyPr/>
          <a:lstStyle/>
          <a:p>
            <a:fld id="{B1EF2DF3-D639-4321-AD5F-86C3C9694258}" type="slidenum">
              <a:rPr lang="ro-RO" smtClean="0"/>
              <a:t>‹#›</a:t>
            </a:fld>
            <a:endParaRPr lang="ro-RO"/>
          </a:p>
        </p:txBody>
      </p:sp>
    </p:spTree>
    <p:extLst>
      <p:ext uri="{BB962C8B-B14F-4D97-AF65-F5344CB8AC3E}">
        <p14:creationId xmlns:p14="http://schemas.microsoft.com/office/powerpoint/2010/main" val="162334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rgbClr val="000099"/>
          </a:fgClr>
          <a:bgClr>
            <a:schemeClr val="bg1"/>
          </a:bgClr>
        </a:pattFill>
        <a:effectLst/>
      </p:bgPr>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4F358974-BF1E-4DEA-BE66-4597525A3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8026B2C9-50B8-4672-B3DF-FBBB2948C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4AA9BA6E-6B2E-4E6A-849A-B9B58E9DE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D73AC-2440-4F66-B427-7EF38FE8575F}" type="datetimeFigureOut">
              <a:rPr lang="ro-RO" smtClean="0"/>
              <a:t>20.05.2020</a:t>
            </a:fld>
            <a:endParaRPr lang="ro-RO"/>
          </a:p>
        </p:txBody>
      </p:sp>
      <p:sp>
        <p:nvSpPr>
          <p:cNvPr id="5" name="Substituent subsol 4">
            <a:extLst>
              <a:ext uri="{FF2B5EF4-FFF2-40B4-BE49-F238E27FC236}">
                <a16:creationId xmlns:a16="http://schemas.microsoft.com/office/drawing/2014/main" id="{01807F49-C218-4A16-B4B2-F1FA5708A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A3212200-62A6-42E3-BE75-BCD618E0E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F2DF3-D639-4321-AD5F-86C3C9694258}" type="slidenum">
              <a:rPr lang="ro-RO" smtClean="0"/>
              <a:t>‹#›</a:t>
            </a:fld>
            <a:endParaRPr lang="ro-RO"/>
          </a:p>
        </p:txBody>
      </p:sp>
    </p:spTree>
    <p:extLst>
      <p:ext uri="{BB962C8B-B14F-4D97-AF65-F5344CB8AC3E}">
        <p14:creationId xmlns:p14="http://schemas.microsoft.com/office/powerpoint/2010/main" val="3682151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mailto:eliadeint@yahoo.com"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DnDiag">
          <a:fgClr>
            <a:srgbClr val="000099"/>
          </a:fgClr>
          <a:bgClr>
            <a:schemeClr val="bg1"/>
          </a:bgClr>
        </a:pattFill>
        <a:effectLst/>
      </p:bgPr>
    </p:bg>
    <p:spTree>
      <p:nvGrpSpPr>
        <p:cNvPr id="1" name=""/>
        <p:cNvGrpSpPr/>
        <p:nvPr/>
      </p:nvGrpSpPr>
      <p:grpSpPr>
        <a:xfrm>
          <a:off x="0" y="0"/>
          <a:ext cx="0" cy="0"/>
          <a:chOff x="0" y="0"/>
          <a:chExt cx="0" cy="0"/>
        </a:xfrm>
      </p:grpSpPr>
      <p:pic>
        <p:nvPicPr>
          <p:cNvPr id="14" name="Imagine 13" descr="O imagine care conține clădire, exterior, casă, în față&#10;&#10;Descriere generată automat">
            <a:extLst>
              <a:ext uri="{FF2B5EF4-FFF2-40B4-BE49-F238E27FC236}">
                <a16:creationId xmlns:a16="http://schemas.microsoft.com/office/drawing/2014/main" id="{34F4085C-50B7-4169-8765-ECF263D2A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75" y="439271"/>
            <a:ext cx="2581836" cy="4195360"/>
          </a:xfrm>
          <a:prstGeom prst="rect">
            <a:avLst/>
          </a:prstGeom>
        </p:spPr>
      </p:pic>
      <p:pic>
        <p:nvPicPr>
          <p:cNvPr id="17" name="Imagine 16" descr="O imagine care conține desen&#10;&#10;Descriere generată automat">
            <a:extLst>
              <a:ext uri="{FF2B5EF4-FFF2-40B4-BE49-F238E27FC236}">
                <a16:creationId xmlns:a16="http://schemas.microsoft.com/office/drawing/2014/main" id="{450DEA9D-B91B-4043-BA1D-4DCD99873848}"/>
              </a:ext>
            </a:extLst>
          </p:cNvPr>
          <p:cNvPicPr/>
          <p:nvPr/>
        </p:nvPicPr>
        <p:blipFill>
          <a:blip r:embed="rId3">
            <a:extLst>
              <a:ext uri="{28A0092B-C50C-407E-A947-70E740481C1C}">
                <a14:useLocalDpi xmlns:a14="http://schemas.microsoft.com/office/drawing/2010/main" val="0"/>
              </a:ext>
            </a:extLst>
          </a:blip>
          <a:stretch>
            <a:fillRect/>
          </a:stretch>
        </p:blipFill>
        <p:spPr>
          <a:xfrm>
            <a:off x="489075" y="412375"/>
            <a:ext cx="1584015" cy="1619250"/>
          </a:xfrm>
          <a:prstGeom prst="rect">
            <a:avLst/>
          </a:prstGeom>
        </p:spPr>
      </p:pic>
      <p:pic>
        <p:nvPicPr>
          <p:cNvPr id="19" name="Imagine 18" descr="O imagine care conține desen&#10;&#10;Descriere generată automat">
            <a:extLst>
              <a:ext uri="{FF2B5EF4-FFF2-40B4-BE49-F238E27FC236}">
                <a16:creationId xmlns:a16="http://schemas.microsoft.com/office/drawing/2014/main" id="{0BB0F84B-C843-4EC1-AF36-0161458F51CD}"/>
              </a:ext>
            </a:extLst>
          </p:cNvPr>
          <p:cNvPicPr/>
          <p:nvPr/>
        </p:nvPicPr>
        <p:blipFill>
          <a:blip r:embed="rId3">
            <a:extLst>
              <a:ext uri="{28A0092B-C50C-407E-A947-70E740481C1C}">
                <a14:useLocalDpi xmlns:a14="http://schemas.microsoft.com/office/drawing/2010/main" val="0"/>
              </a:ext>
            </a:extLst>
          </a:blip>
          <a:stretch>
            <a:fillRect/>
          </a:stretch>
        </p:blipFill>
        <p:spPr>
          <a:xfrm>
            <a:off x="8188257" y="5999967"/>
            <a:ext cx="624921" cy="364972"/>
          </a:xfrm>
          <a:prstGeom prst="rect">
            <a:avLst/>
          </a:prstGeom>
        </p:spPr>
      </p:pic>
      <p:sp>
        <p:nvSpPr>
          <p:cNvPr id="22" name="CasetăText 21">
            <a:extLst>
              <a:ext uri="{FF2B5EF4-FFF2-40B4-BE49-F238E27FC236}">
                <a16:creationId xmlns:a16="http://schemas.microsoft.com/office/drawing/2014/main" id="{2126041C-BBBF-4749-8965-33056E8834C9}"/>
              </a:ext>
            </a:extLst>
          </p:cNvPr>
          <p:cNvSpPr txBox="1"/>
          <p:nvPr/>
        </p:nvSpPr>
        <p:spPr>
          <a:xfrm>
            <a:off x="489075" y="4784942"/>
            <a:ext cx="2581836" cy="1579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sp>
        <p:nvSpPr>
          <p:cNvPr id="24" name="Dreptunghi 23">
            <a:extLst>
              <a:ext uri="{FF2B5EF4-FFF2-40B4-BE49-F238E27FC236}">
                <a16:creationId xmlns:a16="http://schemas.microsoft.com/office/drawing/2014/main" id="{F9AF12D3-D5F3-471D-821B-3EB7F9619019}"/>
              </a:ext>
            </a:extLst>
          </p:cNvPr>
          <p:cNvSpPr/>
          <p:nvPr/>
        </p:nvSpPr>
        <p:spPr>
          <a:xfrm>
            <a:off x="489075" y="4784942"/>
            <a:ext cx="2581836" cy="1600438"/>
          </a:xfrm>
          <a:prstGeom prst="rect">
            <a:avLst/>
          </a:prstGeom>
          <a:noFill/>
        </p:spPr>
        <p:txBody>
          <a:bodyPr wrap="square" lIns="91440" tIns="45720" rIns="91440" bIns="45720">
            <a:spAutoFit/>
          </a:bodyPr>
          <a:lstStyle/>
          <a:p>
            <a:pPr algn="ct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Liceul Teoretic </a:t>
            </a:r>
            <a:r>
              <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Mircea Eliade</a:t>
            </a:r>
            <a:r>
              <a:rPr lang="en-US"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Întorsura Buzăului, jud. Covasna</a:t>
            </a: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 Gări</a:t>
            </a: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nr. 1</a:t>
            </a: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Telefon </a:t>
            </a: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0267370939</a:t>
            </a: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Fax</a:t>
            </a: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 0267371201 </a:t>
            </a: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Email : </a:t>
            </a: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hlinkClick r:id="rId4"/>
              </a:rPr>
              <a:t>eliadeint@yahoo.com</a:t>
            </a:r>
            <a:endPar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http</a:t>
            </a:r>
            <a:r>
              <a:rPr lang="ro-RO" sz="1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://liceumirceaeliade.info</a:t>
            </a:r>
            <a:endParaRPr lang="ro-RO"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8" name="Imagine 17" descr="O imagine care conține desen&#10;&#10;Descriere generată automat">
            <a:extLst>
              <a:ext uri="{FF2B5EF4-FFF2-40B4-BE49-F238E27FC236}">
                <a16:creationId xmlns:a16="http://schemas.microsoft.com/office/drawing/2014/main" id="{3730F7B0-240B-44BC-9DFC-CAFFAE22B365}"/>
              </a:ext>
            </a:extLst>
          </p:cNvPr>
          <p:cNvPicPr/>
          <p:nvPr/>
        </p:nvPicPr>
        <p:blipFill>
          <a:blip r:embed="rId3">
            <a:extLst>
              <a:ext uri="{28A0092B-C50C-407E-A947-70E740481C1C}">
                <a14:useLocalDpi xmlns:a14="http://schemas.microsoft.com/office/drawing/2010/main" val="0"/>
              </a:ext>
            </a:extLst>
          </a:blip>
          <a:stretch>
            <a:fillRect/>
          </a:stretch>
        </p:blipFill>
        <p:spPr>
          <a:xfrm>
            <a:off x="5317123" y="6020408"/>
            <a:ext cx="624921" cy="364972"/>
          </a:xfrm>
          <a:prstGeom prst="rect">
            <a:avLst/>
          </a:prstGeom>
        </p:spPr>
      </p:pic>
      <p:sp>
        <p:nvSpPr>
          <p:cNvPr id="27" name="CasetăText 26">
            <a:extLst>
              <a:ext uri="{FF2B5EF4-FFF2-40B4-BE49-F238E27FC236}">
                <a16:creationId xmlns:a16="http://schemas.microsoft.com/office/drawing/2014/main" id="{26CC8D78-7779-42A6-9952-655D09541FDE}"/>
              </a:ext>
            </a:extLst>
          </p:cNvPr>
          <p:cNvSpPr txBox="1"/>
          <p:nvPr/>
        </p:nvSpPr>
        <p:spPr>
          <a:xfrm>
            <a:off x="3350902" y="3246059"/>
            <a:ext cx="2600449" cy="3139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ro-RO" dirty="0">
                <a:solidFill>
                  <a:schemeClr val="bg2">
                    <a:lumMod val="60000"/>
                    <a:lumOff val="40000"/>
                  </a:schemeClr>
                </a:solidFill>
              </a:rPr>
              <a:t> Liceul nostru vizează dezvoltarea fiecărui elev la potențialul său maxim. </a:t>
            </a:r>
          </a:p>
          <a:p>
            <a:pPr algn="just"/>
            <a:r>
              <a:rPr lang="ro-RO" dirty="0">
                <a:solidFill>
                  <a:schemeClr val="bg2">
                    <a:lumMod val="60000"/>
                    <a:lumOff val="40000"/>
                  </a:schemeClr>
                </a:solidFill>
              </a:rPr>
              <a:t>Punem accentul pe dezvoltarea valorilor promovate prin filosofia educațională a școlii și a competențelor cheie care îi permit inserția socială și învățarea pe tot </a:t>
            </a:r>
            <a:r>
              <a:rPr lang="ro-RO" dirty="0" err="1">
                <a:solidFill>
                  <a:schemeClr val="bg2">
                    <a:lumMod val="60000"/>
                    <a:lumOff val="40000"/>
                  </a:schemeClr>
                </a:solidFill>
              </a:rPr>
              <a:t>parcusul</a:t>
            </a:r>
            <a:r>
              <a:rPr lang="ro-RO" dirty="0">
                <a:solidFill>
                  <a:schemeClr val="bg2">
                    <a:lumMod val="60000"/>
                    <a:lumOff val="40000"/>
                  </a:schemeClr>
                </a:solidFill>
              </a:rPr>
              <a:t> vieți</a:t>
            </a:r>
          </a:p>
        </p:txBody>
      </p:sp>
      <p:pic>
        <p:nvPicPr>
          <p:cNvPr id="28" name="Imagine 27" descr="O imagine care conține desen&#10;&#10;Descriere generată automat">
            <a:extLst>
              <a:ext uri="{FF2B5EF4-FFF2-40B4-BE49-F238E27FC236}">
                <a16:creationId xmlns:a16="http://schemas.microsoft.com/office/drawing/2014/main" id="{AB4A0C41-0A59-4ABC-8C4F-CB14E66B3F83}"/>
              </a:ext>
            </a:extLst>
          </p:cNvPr>
          <p:cNvPicPr/>
          <p:nvPr/>
        </p:nvPicPr>
        <p:blipFill>
          <a:blip r:embed="rId3">
            <a:extLst>
              <a:ext uri="{28A0092B-C50C-407E-A947-70E740481C1C}">
                <a14:useLocalDpi xmlns:a14="http://schemas.microsoft.com/office/drawing/2010/main" val="0"/>
              </a:ext>
            </a:extLst>
          </a:blip>
          <a:stretch>
            <a:fillRect/>
          </a:stretch>
        </p:blipFill>
        <p:spPr>
          <a:xfrm>
            <a:off x="5298510" y="5999967"/>
            <a:ext cx="624921" cy="364972"/>
          </a:xfrm>
          <a:prstGeom prst="rect">
            <a:avLst/>
          </a:prstGeom>
        </p:spPr>
      </p:pic>
      <p:sp>
        <p:nvSpPr>
          <p:cNvPr id="48" name="CasetăText 47">
            <a:extLst>
              <a:ext uri="{FF2B5EF4-FFF2-40B4-BE49-F238E27FC236}">
                <a16:creationId xmlns:a16="http://schemas.microsoft.com/office/drawing/2014/main" id="{9536D0D0-A356-4EB7-8325-D98C8AF2CD7E}"/>
              </a:ext>
            </a:extLst>
          </p:cNvPr>
          <p:cNvSpPr txBox="1"/>
          <p:nvPr/>
        </p:nvSpPr>
        <p:spPr>
          <a:xfrm>
            <a:off x="9121089" y="412374"/>
            <a:ext cx="2581836" cy="5952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sp>
        <p:nvSpPr>
          <p:cNvPr id="50" name="CasetăText 49">
            <a:extLst>
              <a:ext uri="{FF2B5EF4-FFF2-40B4-BE49-F238E27FC236}">
                <a16:creationId xmlns:a16="http://schemas.microsoft.com/office/drawing/2014/main" id="{CF2B8625-58C8-4F8C-86CE-779E6F7B3A1B}"/>
              </a:ext>
            </a:extLst>
          </p:cNvPr>
          <p:cNvSpPr txBox="1"/>
          <p:nvPr/>
        </p:nvSpPr>
        <p:spPr>
          <a:xfrm>
            <a:off x="9121089" y="460206"/>
            <a:ext cx="2581836" cy="3908762"/>
          </a:xfrm>
          <a:prstGeom prst="rect">
            <a:avLst/>
          </a:prstGeom>
          <a:noFill/>
        </p:spPr>
        <p:txBody>
          <a:bodyPr wrap="square" rtlCol="0">
            <a:spAutoFit/>
          </a:bodyPr>
          <a:lstStyle/>
          <a:p>
            <a:pPr algn="ctr"/>
            <a:r>
              <a:rPr lang="ro-RO" sz="1400" dirty="0">
                <a:solidFill>
                  <a:schemeClr val="bg2">
                    <a:lumMod val="60000"/>
                    <a:lumOff val="40000"/>
                  </a:schemeClr>
                </a:solidFill>
              </a:rPr>
              <a:t>Proiecte naționale și internaționale : </a:t>
            </a:r>
          </a:p>
          <a:p>
            <a:pPr marL="171450" indent="-171450" algn="ctr">
              <a:buFont typeface="Wingdings" panose="05000000000000000000" pitchFamily="2" charset="2"/>
              <a:buChar char="ü"/>
            </a:pPr>
            <a:r>
              <a:rPr lang="ro-RO" sz="1100" dirty="0">
                <a:solidFill>
                  <a:schemeClr val="bg2">
                    <a:lumMod val="60000"/>
                    <a:lumOff val="40000"/>
                  </a:schemeClr>
                </a:solidFill>
              </a:rPr>
              <a:t>Școala Ambasador a Parlamentului European</a:t>
            </a:r>
          </a:p>
          <a:p>
            <a:pPr marL="171450" indent="-171450" algn="ctr">
              <a:buFont typeface="Wingdings" panose="05000000000000000000" pitchFamily="2" charset="2"/>
              <a:buChar char="ü"/>
            </a:pPr>
            <a:r>
              <a:rPr lang="ro-RO" sz="1100" dirty="0">
                <a:solidFill>
                  <a:schemeClr val="bg2">
                    <a:lumMod val="60000"/>
                    <a:lumOff val="40000"/>
                  </a:schemeClr>
                </a:solidFill>
              </a:rPr>
              <a:t>”Fizica altfel”</a:t>
            </a:r>
          </a:p>
          <a:p>
            <a:pPr marL="171450" indent="-171450" algn="ctr">
              <a:buFont typeface="Wingdings" panose="05000000000000000000" pitchFamily="2" charset="2"/>
              <a:buChar char="ü"/>
            </a:pPr>
            <a:r>
              <a:rPr lang="ro-RO" sz="1100" dirty="0">
                <a:solidFill>
                  <a:schemeClr val="bg2">
                    <a:lumMod val="60000"/>
                    <a:lumOff val="40000"/>
                  </a:schemeClr>
                </a:solidFill>
              </a:rPr>
              <a:t>”Under </a:t>
            </a:r>
            <a:r>
              <a:rPr lang="ro-RO" sz="1100" dirty="0" err="1">
                <a:solidFill>
                  <a:schemeClr val="bg2">
                    <a:lumMod val="60000"/>
                    <a:lumOff val="40000"/>
                  </a:schemeClr>
                </a:solidFill>
              </a:rPr>
              <a:t>the</a:t>
            </a:r>
            <a:r>
              <a:rPr lang="ro-RO" sz="1100" dirty="0">
                <a:solidFill>
                  <a:schemeClr val="bg2">
                    <a:lumMod val="60000"/>
                    <a:lumOff val="40000"/>
                  </a:schemeClr>
                </a:solidFill>
              </a:rPr>
              <a:t> Same </a:t>
            </a:r>
            <a:r>
              <a:rPr lang="ro-RO" sz="1100" dirty="0" err="1">
                <a:solidFill>
                  <a:schemeClr val="bg2">
                    <a:lumMod val="60000"/>
                    <a:lumOff val="40000"/>
                  </a:schemeClr>
                </a:solidFill>
              </a:rPr>
              <a:t>Umbrella</a:t>
            </a:r>
            <a:endParaRPr lang="ro-RO" sz="1100" dirty="0">
              <a:solidFill>
                <a:schemeClr val="bg2">
                  <a:lumMod val="60000"/>
                  <a:lumOff val="40000"/>
                </a:schemeClr>
              </a:solidFill>
            </a:endParaRPr>
          </a:p>
          <a:p>
            <a:pPr marL="171450" indent="-171450" algn="ctr">
              <a:buFont typeface="Wingdings" panose="05000000000000000000" pitchFamily="2" charset="2"/>
              <a:buChar char="ü"/>
            </a:pPr>
            <a:r>
              <a:rPr lang="ro-RO" sz="1100" dirty="0">
                <a:solidFill>
                  <a:schemeClr val="bg2">
                    <a:lumMod val="60000"/>
                    <a:lumOff val="40000"/>
                  </a:schemeClr>
                </a:solidFill>
              </a:rPr>
              <a:t>”</a:t>
            </a:r>
            <a:r>
              <a:rPr lang="ro-RO" sz="1100" dirty="0" err="1">
                <a:solidFill>
                  <a:schemeClr val="bg2">
                    <a:lumMod val="60000"/>
                    <a:lumOff val="40000"/>
                  </a:schemeClr>
                </a:solidFill>
              </a:rPr>
              <a:t>BESTeachers</a:t>
            </a:r>
            <a:r>
              <a:rPr lang="ro-RO" sz="1100" dirty="0">
                <a:solidFill>
                  <a:schemeClr val="bg2">
                    <a:lumMod val="60000"/>
                    <a:lumOff val="40000"/>
                  </a:schemeClr>
                </a:solidFill>
              </a:rPr>
              <a:t>- </a:t>
            </a:r>
            <a:r>
              <a:rPr lang="ro-RO" sz="1100" dirty="0" err="1">
                <a:solidFill>
                  <a:schemeClr val="bg2">
                    <a:lumMod val="60000"/>
                    <a:lumOff val="40000"/>
                  </a:schemeClr>
                </a:solidFill>
              </a:rPr>
              <a:t>BESTudents</a:t>
            </a:r>
            <a:endParaRPr lang="ro-RO" sz="1100" dirty="0">
              <a:solidFill>
                <a:schemeClr val="bg2">
                  <a:lumMod val="60000"/>
                  <a:lumOff val="40000"/>
                </a:schemeClr>
              </a:solidFill>
            </a:endParaRPr>
          </a:p>
          <a:p>
            <a:pPr marL="171450" indent="-171450" algn="ctr">
              <a:buFont typeface="Wingdings" panose="05000000000000000000" pitchFamily="2" charset="2"/>
              <a:buChar char="ü"/>
            </a:pPr>
            <a:r>
              <a:rPr lang="ro-RO" sz="1100" dirty="0" err="1">
                <a:solidFill>
                  <a:schemeClr val="bg2">
                    <a:lumMod val="60000"/>
                    <a:lumOff val="40000"/>
                  </a:schemeClr>
                </a:solidFill>
              </a:rPr>
              <a:t>Greenovation</a:t>
            </a:r>
            <a:r>
              <a:rPr lang="ro-RO" sz="1100" dirty="0">
                <a:solidFill>
                  <a:schemeClr val="bg2">
                    <a:lumMod val="60000"/>
                    <a:lumOff val="40000"/>
                  </a:schemeClr>
                </a:solidFill>
              </a:rPr>
              <a:t> </a:t>
            </a:r>
            <a:r>
              <a:rPr lang="ro-RO" sz="1100" dirty="0" err="1">
                <a:solidFill>
                  <a:schemeClr val="bg2">
                    <a:lumMod val="60000"/>
                    <a:lumOff val="40000"/>
                  </a:schemeClr>
                </a:solidFill>
              </a:rPr>
              <a:t>Challenge</a:t>
            </a:r>
            <a:r>
              <a:rPr lang="ro-RO" sz="1100" dirty="0">
                <a:solidFill>
                  <a:schemeClr val="bg2">
                    <a:lumMod val="60000"/>
                    <a:lumOff val="40000"/>
                  </a:schemeClr>
                </a:solidFill>
              </a:rPr>
              <a:t>” </a:t>
            </a:r>
          </a:p>
          <a:p>
            <a:pPr marL="171450" indent="-171450" algn="ctr">
              <a:buFont typeface="Wingdings" panose="05000000000000000000" pitchFamily="2" charset="2"/>
              <a:buChar char="ü"/>
            </a:pPr>
            <a:r>
              <a:rPr lang="ro-RO" sz="1100" dirty="0">
                <a:solidFill>
                  <a:schemeClr val="bg2">
                    <a:lumMod val="60000"/>
                    <a:lumOff val="40000"/>
                  </a:schemeClr>
                </a:solidFill>
              </a:rPr>
              <a:t>Junior </a:t>
            </a:r>
            <a:r>
              <a:rPr lang="ro-RO" sz="1100" dirty="0" err="1">
                <a:solidFill>
                  <a:schemeClr val="bg2">
                    <a:lumMod val="60000"/>
                    <a:lumOff val="40000"/>
                  </a:schemeClr>
                </a:solidFill>
              </a:rPr>
              <a:t>Achievement</a:t>
            </a:r>
            <a:endParaRPr lang="ro-RO" sz="1100" dirty="0">
              <a:solidFill>
                <a:schemeClr val="bg2">
                  <a:lumMod val="60000"/>
                  <a:lumOff val="40000"/>
                </a:schemeClr>
              </a:solidFill>
            </a:endParaRPr>
          </a:p>
          <a:p>
            <a:pPr marL="171450" indent="-171450" algn="ctr">
              <a:buFont typeface="Wingdings" panose="05000000000000000000" pitchFamily="2" charset="2"/>
              <a:buChar char="ü"/>
            </a:pPr>
            <a:r>
              <a:rPr lang="ro-RO" sz="1100" dirty="0">
                <a:solidFill>
                  <a:schemeClr val="bg2">
                    <a:lumMod val="60000"/>
                    <a:lumOff val="40000"/>
                  </a:schemeClr>
                </a:solidFill>
              </a:rPr>
              <a:t> </a:t>
            </a:r>
            <a:r>
              <a:rPr lang="ro-RO" sz="1100" dirty="0" err="1">
                <a:solidFill>
                  <a:schemeClr val="bg2">
                    <a:lumMod val="60000"/>
                    <a:lumOff val="40000"/>
                  </a:schemeClr>
                </a:solidFill>
              </a:rPr>
              <a:t>Lex</a:t>
            </a:r>
            <a:r>
              <a:rPr lang="ro-RO" sz="1100" dirty="0">
                <a:solidFill>
                  <a:schemeClr val="bg2">
                    <a:lumMod val="60000"/>
                    <a:lumOff val="40000"/>
                  </a:schemeClr>
                </a:solidFill>
              </a:rPr>
              <a:t> </a:t>
            </a:r>
            <a:r>
              <a:rPr lang="ro-RO" sz="1100" dirty="0" err="1">
                <a:solidFill>
                  <a:schemeClr val="bg2">
                    <a:lumMod val="60000"/>
                    <a:lumOff val="40000"/>
                  </a:schemeClr>
                </a:solidFill>
              </a:rPr>
              <a:t>prix</a:t>
            </a:r>
            <a:r>
              <a:rPr lang="ro-RO" sz="1100" dirty="0">
                <a:solidFill>
                  <a:schemeClr val="bg2">
                    <a:lumMod val="60000"/>
                    <a:lumOff val="40000"/>
                  </a:schemeClr>
                </a:solidFill>
              </a:rPr>
              <a:t> des </a:t>
            </a:r>
            <a:r>
              <a:rPr lang="ro-RO" sz="1100" dirty="0" err="1">
                <a:solidFill>
                  <a:schemeClr val="bg2">
                    <a:lumMod val="60000"/>
                    <a:lumOff val="40000"/>
                  </a:schemeClr>
                </a:solidFill>
              </a:rPr>
              <a:t>clubs</a:t>
            </a:r>
            <a:r>
              <a:rPr lang="ro-RO" sz="1100" dirty="0">
                <a:solidFill>
                  <a:schemeClr val="bg2">
                    <a:lumMod val="60000"/>
                    <a:lumOff val="40000"/>
                  </a:schemeClr>
                </a:solidFill>
              </a:rPr>
              <a:t> </a:t>
            </a:r>
            <a:r>
              <a:rPr lang="ro-RO" sz="1100" dirty="0" err="1">
                <a:solidFill>
                  <a:schemeClr val="bg2">
                    <a:lumMod val="60000"/>
                    <a:lumOff val="40000"/>
                  </a:schemeClr>
                </a:solidFill>
              </a:rPr>
              <a:t>francophone</a:t>
            </a:r>
            <a:r>
              <a:rPr lang="ro-RO" sz="1100" dirty="0">
                <a:solidFill>
                  <a:schemeClr val="bg2">
                    <a:lumMod val="60000"/>
                    <a:lumOff val="40000"/>
                  </a:schemeClr>
                </a:solidFill>
              </a:rPr>
              <a:t> d</a:t>
            </a:r>
            <a:r>
              <a:rPr lang="en-US" sz="1100" dirty="0">
                <a:solidFill>
                  <a:schemeClr val="bg2">
                    <a:lumMod val="60000"/>
                    <a:lumOff val="40000"/>
                  </a:schemeClr>
                </a:solidFill>
              </a:rPr>
              <a:t>’</a:t>
            </a:r>
            <a:r>
              <a:rPr lang="ro-RO" sz="1100" dirty="0" err="1">
                <a:solidFill>
                  <a:schemeClr val="bg2">
                    <a:lumMod val="60000"/>
                    <a:lumOff val="40000"/>
                  </a:schemeClr>
                </a:solidFill>
              </a:rPr>
              <a:t>affaire</a:t>
            </a:r>
            <a:endParaRPr lang="ro-RO" sz="1100" dirty="0">
              <a:solidFill>
                <a:schemeClr val="bg2">
                  <a:lumMod val="60000"/>
                  <a:lumOff val="40000"/>
                </a:schemeClr>
              </a:solidFill>
            </a:endParaRPr>
          </a:p>
          <a:p>
            <a:pPr marL="171450" indent="-171450" algn="ctr">
              <a:buFont typeface="Wingdings" panose="05000000000000000000" pitchFamily="2" charset="2"/>
              <a:buChar char="ü"/>
            </a:pPr>
            <a:r>
              <a:rPr lang="ro-RO" sz="1100" dirty="0">
                <a:solidFill>
                  <a:schemeClr val="bg2">
                    <a:lumMod val="60000"/>
                    <a:lumOff val="40000"/>
                  </a:schemeClr>
                </a:solidFill>
              </a:rPr>
              <a:t>AWARD - (The Duke of </a:t>
            </a:r>
            <a:r>
              <a:rPr lang="ro-RO" sz="1100" dirty="0" err="1">
                <a:solidFill>
                  <a:schemeClr val="bg2">
                    <a:lumMod val="60000"/>
                    <a:lumOff val="40000"/>
                  </a:schemeClr>
                </a:solidFill>
              </a:rPr>
              <a:t>Edinburgh’s</a:t>
            </a:r>
            <a:r>
              <a:rPr lang="ro-RO" sz="1100" dirty="0">
                <a:solidFill>
                  <a:schemeClr val="bg2">
                    <a:lumMod val="60000"/>
                    <a:lumOff val="40000"/>
                  </a:schemeClr>
                </a:solidFill>
              </a:rPr>
              <a:t> INTERNATIONAL AWARD</a:t>
            </a:r>
          </a:p>
          <a:p>
            <a:pPr marL="171450" indent="-171450" algn="ctr">
              <a:buFont typeface="Wingdings" panose="05000000000000000000" pitchFamily="2" charset="2"/>
              <a:buChar char="ü"/>
            </a:pPr>
            <a:r>
              <a:rPr lang="ro-RO" sz="1100" dirty="0">
                <a:solidFill>
                  <a:schemeClr val="bg2">
                    <a:lumMod val="60000"/>
                    <a:lumOff val="40000"/>
                  </a:schemeClr>
                </a:solidFill>
              </a:rPr>
              <a:t>ROSE</a:t>
            </a:r>
          </a:p>
          <a:p>
            <a:pPr marL="171450" indent="-171450" algn="ctr">
              <a:buFont typeface="Wingdings" panose="05000000000000000000" pitchFamily="2" charset="2"/>
              <a:buChar char="ü"/>
            </a:pPr>
            <a:r>
              <a:rPr lang="ro-RO" sz="1100" dirty="0">
                <a:solidFill>
                  <a:schemeClr val="bg2">
                    <a:lumMod val="60000"/>
                    <a:lumOff val="40000"/>
                  </a:schemeClr>
                </a:solidFill>
              </a:rPr>
              <a:t>Re- SET ”Investim în școală, investim în viitor”:  dotare a unității de învățământ</a:t>
            </a:r>
          </a:p>
          <a:p>
            <a:pPr marL="228600" indent="-228600" algn="ctr">
              <a:buFont typeface="Wingdings" panose="05000000000000000000" pitchFamily="2" charset="2"/>
              <a:buChar char="ü"/>
            </a:pPr>
            <a:r>
              <a:rPr lang="ro-RO" sz="1100" dirty="0">
                <a:solidFill>
                  <a:schemeClr val="bg2">
                    <a:lumMod val="60000"/>
                    <a:lumOff val="40000"/>
                  </a:schemeClr>
                </a:solidFill>
              </a:rPr>
              <a:t>GAL – </a:t>
            </a:r>
            <a:r>
              <a:rPr lang="ro-RO" sz="1100" dirty="0" err="1">
                <a:solidFill>
                  <a:schemeClr val="bg2">
                    <a:lumMod val="60000"/>
                    <a:lumOff val="40000"/>
                  </a:schemeClr>
                </a:solidFill>
              </a:rPr>
              <a:t>eria</a:t>
            </a:r>
            <a:r>
              <a:rPr lang="ro-RO" sz="1100" dirty="0">
                <a:solidFill>
                  <a:schemeClr val="bg2">
                    <a:lumMod val="60000"/>
                    <a:lumOff val="40000"/>
                  </a:schemeClr>
                </a:solidFill>
              </a:rPr>
              <a:t> eficienței în educație : dotare a unității de învățământ International </a:t>
            </a:r>
            <a:r>
              <a:rPr lang="ro-RO" sz="1100" dirty="0" err="1">
                <a:solidFill>
                  <a:schemeClr val="bg2">
                    <a:lumMod val="60000"/>
                    <a:lumOff val="40000"/>
                  </a:schemeClr>
                </a:solidFill>
              </a:rPr>
              <a:t>School</a:t>
            </a:r>
            <a:r>
              <a:rPr lang="ro-RO" sz="1100" dirty="0">
                <a:solidFill>
                  <a:schemeClr val="bg2">
                    <a:lumMod val="60000"/>
                    <a:lumOff val="40000"/>
                  </a:schemeClr>
                </a:solidFill>
              </a:rPr>
              <a:t> </a:t>
            </a:r>
            <a:r>
              <a:rPr lang="ro-RO" sz="1100" dirty="0" err="1">
                <a:solidFill>
                  <a:schemeClr val="bg2">
                    <a:lumMod val="60000"/>
                    <a:lumOff val="40000"/>
                  </a:schemeClr>
                </a:solidFill>
              </a:rPr>
              <a:t>Library</a:t>
            </a:r>
            <a:r>
              <a:rPr lang="ro-RO" sz="1100" dirty="0">
                <a:solidFill>
                  <a:schemeClr val="bg2">
                    <a:lumMod val="60000"/>
                    <a:lumOff val="40000"/>
                  </a:schemeClr>
                </a:solidFill>
              </a:rPr>
              <a:t> </a:t>
            </a:r>
            <a:r>
              <a:rPr lang="ro-RO" sz="1100" dirty="0" err="1">
                <a:solidFill>
                  <a:schemeClr val="bg2">
                    <a:lumMod val="60000"/>
                    <a:lumOff val="40000"/>
                  </a:schemeClr>
                </a:solidFill>
              </a:rPr>
              <a:t>Month</a:t>
            </a:r>
            <a:r>
              <a:rPr lang="ro-RO" sz="1100" dirty="0">
                <a:solidFill>
                  <a:schemeClr val="bg2">
                    <a:lumMod val="60000"/>
                    <a:lumOff val="40000"/>
                  </a:schemeClr>
                </a:solidFill>
              </a:rPr>
              <a:t> (ISLM)</a:t>
            </a:r>
          </a:p>
          <a:p>
            <a:pPr marL="171450" indent="-171450" algn="ctr">
              <a:buFont typeface="Wingdings" panose="05000000000000000000" pitchFamily="2" charset="2"/>
              <a:buChar char="ü"/>
            </a:pPr>
            <a:r>
              <a:rPr lang="ro-RO" sz="1100" dirty="0">
                <a:solidFill>
                  <a:schemeClr val="bg2">
                    <a:lumMod val="60000"/>
                    <a:lumOff val="40000"/>
                  </a:schemeClr>
                </a:solidFill>
              </a:rPr>
              <a:t>LETTERS &amp; CULTURES</a:t>
            </a:r>
          </a:p>
          <a:p>
            <a:pPr marL="171450" indent="-171450" algn="ctr">
              <a:buFont typeface="Wingdings" panose="05000000000000000000" pitchFamily="2" charset="2"/>
              <a:buChar char="ü"/>
            </a:pPr>
            <a:r>
              <a:rPr lang="en-US" sz="1100" dirty="0">
                <a:solidFill>
                  <a:schemeClr val="bg2">
                    <a:lumMod val="60000"/>
                    <a:lumOff val="40000"/>
                  </a:schemeClr>
                </a:solidFill>
              </a:rPr>
              <a:t>Hour of Code</a:t>
            </a:r>
            <a:endParaRPr lang="ro-RO" dirty="0">
              <a:solidFill>
                <a:schemeClr val="bg2">
                  <a:lumMod val="60000"/>
                  <a:lumOff val="40000"/>
                </a:schemeClr>
              </a:solidFill>
            </a:endParaRPr>
          </a:p>
        </p:txBody>
      </p:sp>
      <p:sp>
        <p:nvSpPr>
          <p:cNvPr id="51" name="CasetăText 50">
            <a:extLst>
              <a:ext uri="{FF2B5EF4-FFF2-40B4-BE49-F238E27FC236}">
                <a16:creationId xmlns:a16="http://schemas.microsoft.com/office/drawing/2014/main" id="{53D1C38A-CED2-4B59-9D75-469F9C935528}"/>
              </a:ext>
            </a:extLst>
          </p:cNvPr>
          <p:cNvSpPr txBox="1"/>
          <p:nvPr/>
        </p:nvSpPr>
        <p:spPr>
          <a:xfrm>
            <a:off x="9402591" y="4408425"/>
            <a:ext cx="2192055" cy="1323439"/>
          </a:xfrm>
          <a:prstGeom prst="rect">
            <a:avLst/>
          </a:prstGeom>
          <a:noFill/>
        </p:spPr>
        <p:txBody>
          <a:bodyPr wrap="square" rtlCol="0">
            <a:spAutoFit/>
          </a:bodyPr>
          <a:lstStyle/>
          <a:p>
            <a:pPr algn="just"/>
            <a:r>
              <a:rPr lang="ro-RO" sz="1000" dirty="0">
                <a:solidFill>
                  <a:srgbClr val="C00000"/>
                </a:solidFill>
              </a:rPr>
              <a:t>Pentru performanțele deosebite obținute în activitatea de cooperare europeană și pentru contribuțiile aduse la promovarea și dezvoltarea dimensiuni europene a educației, Liceul Teoretic</a:t>
            </a:r>
            <a:r>
              <a:rPr lang="en-US" sz="1000" dirty="0">
                <a:solidFill>
                  <a:srgbClr val="C00000"/>
                </a:solidFill>
              </a:rPr>
              <a:t> “Mircea Eliade” a </a:t>
            </a:r>
            <a:r>
              <a:rPr lang="en-US" sz="1000" dirty="0" err="1">
                <a:solidFill>
                  <a:srgbClr val="C00000"/>
                </a:solidFill>
              </a:rPr>
              <a:t>primit</a:t>
            </a:r>
            <a:r>
              <a:rPr lang="en-US" sz="1000" dirty="0">
                <a:solidFill>
                  <a:srgbClr val="C00000"/>
                </a:solidFill>
              </a:rPr>
              <a:t> </a:t>
            </a:r>
            <a:r>
              <a:rPr lang="en-US" sz="1000" dirty="0" err="1">
                <a:solidFill>
                  <a:srgbClr val="C00000"/>
                </a:solidFill>
              </a:rPr>
              <a:t>titlul</a:t>
            </a:r>
            <a:r>
              <a:rPr lang="en-US" sz="1000" dirty="0">
                <a:solidFill>
                  <a:srgbClr val="C00000"/>
                </a:solidFill>
              </a:rPr>
              <a:t> </a:t>
            </a:r>
            <a:r>
              <a:rPr lang="en-US" sz="1000" dirty="0" err="1">
                <a:solidFill>
                  <a:srgbClr val="C00000"/>
                </a:solidFill>
              </a:rPr>
              <a:t>si</a:t>
            </a:r>
            <a:r>
              <a:rPr lang="en-US" sz="1000" dirty="0">
                <a:solidFill>
                  <a:srgbClr val="C00000"/>
                </a:solidFill>
              </a:rPr>
              <a:t> </a:t>
            </a:r>
            <a:r>
              <a:rPr lang="en-US" sz="1000" dirty="0" err="1">
                <a:solidFill>
                  <a:srgbClr val="C00000"/>
                </a:solidFill>
              </a:rPr>
              <a:t>trofeul</a:t>
            </a:r>
            <a:r>
              <a:rPr lang="en-US" sz="1000" dirty="0">
                <a:solidFill>
                  <a:srgbClr val="C00000"/>
                </a:solidFill>
              </a:rPr>
              <a:t> de </a:t>
            </a:r>
            <a:r>
              <a:rPr lang="ro-RO" sz="1000" dirty="0">
                <a:solidFill>
                  <a:srgbClr val="C00000"/>
                </a:solidFill>
              </a:rPr>
              <a:t>Școală Europeană 2019.</a:t>
            </a:r>
          </a:p>
        </p:txBody>
      </p:sp>
      <p:sp>
        <p:nvSpPr>
          <p:cNvPr id="53" name="CasetăText 52">
            <a:extLst>
              <a:ext uri="{FF2B5EF4-FFF2-40B4-BE49-F238E27FC236}">
                <a16:creationId xmlns:a16="http://schemas.microsoft.com/office/drawing/2014/main" id="{477B1EEB-F672-4770-B2E8-01AB0DFD536F}"/>
              </a:ext>
            </a:extLst>
          </p:cNvPr>
          <p:cNvSpPr txBox="1"/>
          <p:nvPr/>
        </p:nvSpPr>
        <p:spPr>
          <a:xfrm>
            <a:off x="6229764" y="432816"/>
            <a:ext cx="2600448" cy="59146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sp>
        <p:nvSpPr>
          <p:cNvPr id="16" name="CasetăText 15">
            <a:extLst>
              <a:ext uri="{FF2B5EF4-FFF2-40B4-BE49-F238E27FC236}">
                <a16:creationId xmlns:a16="http://schemas.microsoft.com/office/drawing/2014/main" id="{AC5B4F0C-97F9-4A49-8E6D-8F31579E137A}"/>
              </a:ext>
            </a:extLst>
          </p:cNvPr>
          <p:cNvSpPr txBox="1"/>
          <p:nvPr/>
        </p:nvSpPr>
        <p:spPr>
          <a:xfrm>
            <a:off x="6231342" y="412375"/>
            <a:ext cx="2581836" cy="57554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ro-RO" sz="900" b="1" dirty="0">
                <a:solidFill>
                  <a:schemeClr val="bg2">
                    <a:lumMod val="60000"/>
                    <a:lumOff val="40000"/>
                  </a:schemeClr>
                </a:solidFill>
              </a:rPr>
              <a:t>Liceul Teoretic ”Mircea Eliade” din orașul Întorsura Buzăului, județul Covasna este singurul liceu teoretic din zonă și școlarizează tinerii din zona </a:t>
            </a:r>
            <a:r>
              <a:rPr lang="ro-RO" sz="900" b="1" dirty="0" err="1">
                <a:solidFill>
                  <a:schemeClr val="bg2">
                    <a:lumMod val="60000"/>
                    <a:lumOff val="40000"/>
                  </a:schemeClr>
                </a:solidFill>
              </a:rPr>
              <a:t>Buzaielor</a:t>
            </a:r>
            <a:r>
              <a:rPr lang="ro-RO" sz="900" b="1" dirty="0">
                <a:solidFill>
                  <a:schemeClr val="bg2">
                    <a:lumMod val="60000"/>
                    <a:lumOff val="40000"/>
                  </a:schemeClr>
                </a:solidFill>
              </a:rPr>
              <a:t>. </a:t>
            </a:r>
            <a:r>
              <a:rPr lang="ro-RO" sz="900" b="1" dirty="0" err="1">
                <a:solidFill>
                  <a:schemeClr val="bg2">
                    <a:lumMod val="60000"/>
                    <a:lumOff val="40000"/>
                  </a:schemeClr>
                </a:solidFill>
              </a:rPr>
              <a:t>Inființat</a:t>
            </a:r>
            <a:r>
              <a:rPr lang="ro-RO" sz="900" b="1" dirty="0">
                <a:solidFill>
                  <a:schemeClr val="bg2">
                    <a:lumMod val="60000"/>
                    <a:lumOff val="40000"/>
                  </a:schemeClr>
                </a:solidFill>
              </a:rPr>
              <a:t> in anul 2008, după o scindare din Grup Școlar ”Nicolae Bălcescu”, liceul a obținut , în scurt timp, renumele de unul dintre cele mai bune licee.</a:t>
            </a:r>
            <a:endParaRPr lang="en-US" sz="900" b="1" dirty="0">
              <a:solidFill>
                <a:schemeClr val="bg2">
                  <a:lumMod val="60000"/>
                  <a:lumOff val="40000"/>
                </a:schemeClr>
              </a:solidFill>
            </a:endParaRPr>
          </a:p>
          <a:p>
            <a:pPr algn="just"/>
            <a:endParaRPr lang="en-US" sz="800" b="1" dirty="0">
              <a:solidFill>
                <a:schemeClr val="bg2">
                  <a:lumMod val="60000"/>
                  <a:lumOff val="40000"/>
                </a:schemeClr>
              </a:solidFill>
            </a:endParaRPr>
          </a:p>
          <a:p>
            <a:pPr algn="just"/>
            <a:r>
              <a:rPr lang="ro-RO" sz="900" b="1" dirty="0">
                <a:solidFill>
                  <a:schemeClr val="bg2">
                    <a:lumMod val="60000"/>
                    <a:lumOff val="40000"/>
                  </a:schemeClr>
                </a:solidFill>
              </a:rPr>
              <a:t>Cultura organizațională se caracterizează prin:</a:t>
            </a:r>
          </a:p>
          <a:p>
            <a:pPr lvl="0" algn="just"/>
            <a:r>
              <a:rPr lang="ro-RO" sz="900" b="1" i="1" dirty="0">
                <a:solidFill>
                  <a:schemeClr val="bg2">
                    <a:lumMod val="60000"/>
                    <a:lumOff val="40000"/>
                  </a:schemeClr>
                </a:solidFill>
              </a:rPr>
              <a:t>munca în echipă, respectul reciproc, atașamentul față de copii și de profesie, entuziasm și dorință de afirmare.</a:t>
            </a:r>
            <a:endParaRPr lang="ro-RO" sz="900" b="1" dirty="0">
              <a:solidFill>
                <a:schemeClr val="bg2">
                  <a:lumMod val="60000"/>
                  <a:lumOff val="40000"/>
                </a:schemeClr>
              </a:solidFill>
            </a:endParaRPr>
          </a:p>
          <a:p>
            <a:pPr algn="just"/>
            <a:r>
              <a:rPr lang="ro-RO" sz="900" b="1" dirty="0">
                <a:solidFill>
                  <a:schemeClr val="bg2">
                    <a:lumMod val="60000"/>
                    <a:lumOff val="40000"/>
                  </a:schemeClr>
                </a:solidFill>
              </a:rPr>
              <a:t>Valorile noastre pot fi considerate constituenți ai viziunii în care forma de management coordonează activitățile din grup:</a:t>
            </a:r>
          </a:p>
          <a:p>
            <a:pPr lvl="0" algn="just"/>
            <a:r>
              <a:rPr lang="ro-RO" sz="900" b="1" i="1" dirty="0">
                <a:solidFill>
                  <a:schemeClr val="bg2">
                    <a:lumMod val="60000"/>
                    <a:lumOff val="40000"/>
                  </a:schemeClr>
                </a:solidFill>
              </a:rPr>
              <a:t>credința de a fi/a deveni cel mai bun-atașament față de profesie, credința în importanța fiecărui individ, credința că fiecare trebuie să fie creativ și inovator, că fiecare contribuie la succesul colectiv, importanța comunicării eficiente.</a:t>
            </a:r>
            <a:endParaRPr lang="ro-RO" sz="900" b="1" dirty="0">
              <a:solidFill>
                <a:schemeClr val="bg2">
                  <a:lumMod val="60000"/>
                  <a:lumOff val="40000"/>
                </a:schemeClr>
              </a:solidFill>
            </a:endParaRPr>
          </a:p>
          <a:p>
            <a:pPr algn="just"/>
            <a:r>
              <a:rPr lang="ro-RO" sz="900" b="1" dirty="0">
                <a:solidFill>
                  <a:schemeClr val="bg2">
                    <a:lumMod val="60000"/>
                    <a:lumOff val="40000"/>
                  </a:schemeClr>
                </a:solidFill>
              </a:rPr>
              <a:t>Ritualurile marchează, la nivelul școlii noastre, etape în procesul educațional, dar se caracterizează prin repetabilitate: există interes în cadrul întregii echipe didactice de formare profesională continuă și dezvoltare personală. </a:t>
            </a:r>
          </a:p>
          <a:p>
            <a:pPr algn="just"/>
            <a:r>
              <a:rPr lang="ro-RO" sz="900" b="1" dirty="0">
                <a:solidFill>
                  <a:schemeClr val="bg2">
                    <a:lumMod val="60000"/>
                    <a:lumOff val="40000"/>
                  </a:schemeClr>
                </a:solidFill>
              </a:rPr>
              <a:t>Poveștile, istorioarele și eroii școlii mențin în prezent trecutul, pe cei care au activat în cadrul ei, descriu instituția și o plasează în unicitate.  </a:t>
            </a:r>
          </a:p>
          <a:p>
            <a:pPr algn="just"/>
            <a:r>
              <a:rPr lang="ro-RO" sz="900" b="1" dirty="0">
                <a:solidFill>
                  <a:schemeClr val="bg2">
                    <a:lumMod val="60000"/>
                    <a:lumOff val="40000"/>
                  </a:schemeClr>
                </a:solidFill>
              </a:rPr>
              <a:t>Așadar, suntem un colectiv cu un tip de cultură organizațională pozitivă care promovează motivarea, ale cărei concepții de bază sunt cooperarea, consultarea echipei, managementul participativ, o organizație cu o cultură de tip rețea, în care se susține capacitatea profesională a oamenilor. </a:t>
            </a:r>
          </a:p>
          <a:p>
            <a:pPr algn="just"/>
            <a:r>
              <a:rPr lang="ro-RO" sz="900" b="1" dirty="0">
                <a:solidFill>
                  <a:schemeClr val="bg2">
                    <a:lumMod val="60000"/>
                    <a:lumOff val="40000"/>
                  </a:schemeClr>
                </a:solidFill>
              </a:rPr>
              <a:t>Dimensiunea europeană în educație este un obiectiv prioritar al liceului oglindit în toate țintele strategice ale școlii.</a:t>
            </a:r>
            <a:endParaRPr lang="en-US" sz="900" b="1" dirty="0">
              <a:solidFill>
                <a:schemeClr val="bg2">
                  <a:lumMod val="60000"/>
                  <a:lumOff val="40000"/>
                </a:schemeClr>
              </a:solidFill>
            </a:endParaRPr>
          </a:p>
          <a:p>
            <a:endParaRPr lang="en-US" sz="900" b="1" dirty="0"/>
          </a:p>
          <a:p>
            <a:endParaRPr lang="en-US" sz="900" b="1" dirty="0"/>
          </a:p>
          <a:p>
            <a:endParaRPr lang="ro-RO" sz="900" b="1" dirty="0"/>
          </a:p>
        </p:txBody>
      </p:sp>
      <p:pic>
        <p:nvPicPr>
          <p:cNvPr id="54" name="Imagine 53" descr="O imagine care conține desen&#10;&#10;Descriere generată automat">
            <a:extLst>
              <a:ext uri="{FF2B5EF4-FFF2-40B4-BE49-F238E27FC236}">
                <a16:creationId xmlns:a16="http://schemas.microsoft.com/office/drawing/2014/main" id="{54B858BD-7B84-48AB-B9B9-5292784517FA}"/>
              </a:ext>
            </a:extLst>
          </p:cNvPr>
          <p:cNvPicPr/>
          <p:nvPr/>
        </p:nvPicPr>
        <p:blipFill>
          <a:blip r:embed="rId3">
            <a:extLst>
              <a:ext uri="{28A0092B-C50C-407E-A947-70E740481C1C}">
                <a14:useLocalDpi xmlns:a14="http://schemas.microsoft.com/office/drawing/2010/main" val="0"/>
              </a:ext>
            </a:extLst>
          </a:blip>
          <a:stretch>
            <a:fillRect/>
          </a:stretch>
        </p:blipFill>
        <p:spPr>
          <a:xfrm>
            <a:off x="8178950" y="5982445"/>
            <a:ext cx="624921" cy="364972"/>
          </a:xfrm>
          <a:prstGeom prst="rect">
            <a:avLst/>
          </a:prstGeom>
        </p:spPr>
      </p:pic>
      <p:pic>
        <p:nvPicPr>
          <p:cNvPr id="56" name="Imagine 55">
            <a:extLst>
              <a:ext uri="{FF2B5EF4-FFF2-40B4-BE49-F238E27FC236}">
                <a16:creationId xmlns:a16="http://schemas.microsoft.com/office/drawing/2014/main" id="{28350289-6C84-43B3-B0A9-DDF3EAF1DA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8123" y="1126136"/>
            <a:ext cx="385264" cy="337474"/>
          </a:xfrm>
          <a:prstGeom prst="rect">
            <a:avLst/>
          </a:prstGeom>
        </p:spPr>
      </p:pic>
      <p:pic>
        <p:nvPicPr>
          <p:cNvPr id="58" name="Imagine 57" descr="O imagine care conține captură de ecran&#10;&#10;Descriere generată automat">
            <a:extLst>
              <a:ext uri="{FF2B5EF4-FFF2-40B4-BE49-F238E27FC236}">
                <a16:creationId xmlns:a16="http://schemas.microsoft.com/office/drawing/2014/main" id="{C24F15F5-E2E5-46A0-A540-F2E9C8EFC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2591" y="5697206"/>
            <a:ext cx="759879" cy="633074"/>
          </a:xfrm>
          <a:prstGeom prst="rect">
            <a:avLst/>
          </a:prstGeom>
        </p:spPr>
      </p:pic>
      <p:pic>
        <p:nvPicPr>
          <p:cNvPr id="60" name="Imagine 59" descr="O imagine care conține persoană, interior, postură, în picioare&#10;&#10;Descriere generată automat">
            <a:extLst>
              <a:ext uri="{FF2B5EF4-FFF2-40B4-BE49-F238E27FC236}">
                <a16:creationId xmlns:a16="http://schemas.microsoft.com/office/drawing/2014/main" id="{71451253-5702-4F27-8FBA-AF41F3D81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6623" y="5693651"/>
            <a:ext cx="1129744" cy="633075"/>
          </a:xfrm>
          <a:prstGeom prst="rect">
            <a:avLst/>
          </a:prstGeom>
        </p:spPr>
      </p:pic>
      <p:pic>
        <p:nvPicPr>
          <p:cNvPr id="62" name="Imagine 61" descr="O imagine care conține exterior, drum, persoană, persoane&#10;&#10;Descriere generată automat">
            <a:extLst>
              <a:ext uri="{FF2B5EF4-FFF2-40B4-BE49-F238E27FC236}">
                <a16:creationId xmlns:a16="http://schemas.microsoft.com/office/drawing/2014/main" id="{BE010CBA-E20D-4898-A5DF-64B91F2728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9325" y="412374"/>
            <a:ext cx="2602026" cy="2694081"/>
          </a:xfrm>
          <a:prstGeom prst="rect">
            <a:avLst/>
          </a:prstGeom>
        </p:spPr>
      </p:pic>
      <p:pic>
        <p:nvPicPr>
          <p:cNvPr id="64" name="Imagine 63" descr="O imagine care conține persoană, exterior, clădire, persoane&#10;&#10;Descriere generată automat">
            <a:extLst>
              <a:ext uri="{FF2B5EF4-FFF2-40B4-BE49-F238E27FC236}">
                <a16:creationId xmlns:a16="http://schemas.microsoft.com/office/drawing/2014/main" id="{6309F5F5-B695-436D-89CD-A05B309044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0884" y="5683619"/>
            <a:ext cx="806688" cy="632695"/>
          </a:xfrm>
          <a:prstGeom prst="rect">
            <a:avLst/>
          </a:prstGeom>
        </p:spPr>
      </p:pic>
    </p:spTree>
    <p:extLst>
      <p:ext uri="{BB962C8B-B14F-4D97-AF65-F5344CB8AC3E}">
        <p14:creationId xmlns:p14="http://schemas.microsoft.com/office/powerpoint/2010/main" val="32052544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wdDnDiag">
          <a:fgClr>
            <a:srgbClr val="000099"/>
          </a:fgClr>
          <a:bgClr>
            <a:schemeClr val="bg1"/>
          </a:bgClr>
        </a:pattFill>
        <a:effectLst/>
      </p:bgPr>
    </p:bg>
    <p:spTree>
      <p:nvGrpSpPr>
        <p:cNvPr id="1" name=""/>
        <p:cNvGrpSpPr/>
        <p:nvPr/>
      </p:nvGrpSpPr>
      <p:grpSpPr>
        <a:xfrm>
          <a:off x="0" y="0"/>
          <a:ext cx="0" cy="0"/>
          <a:chOff x="0" y="0"/>
          <a:chExt cx="0" cy="0"/>
        </a:xfrm>
      </p:grpSpPr>
      <p:sp>
        <p:nvSpPr>
          <p:cNvPr id="10" name="CasetăText 9">
            <a:extLst>
              <a:ext uri="{FF2B5EF4-FFF2-40B4-BE49-F238E27FC236}">
                <a16:creationId xmlns:a16="http://schemas.microsoft.com/office/drawing/2014/main" id="{8C33E5E6-B780-46A0-BEDF-4B1CBF17DAA1}"/>
              </a:ext>
            </a:extLst>
          </p:cNvPr>
          <p:cNvSpPr txBox="1"/>
          <p:nvPr/>
        </p:nvSpPr>
        <p:spPr>
          <a:xfrm>
            <a:off x="9121089" y="412375"/>
            <a:ext cx="2581836" cy="5952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sp>
        <p:nvSpPr>
          <p:cNvPr id="16" name="CasetăText 15">
            <a:extLst>
              <a:ext uri="{FF2B5EF4-FFF2-40B4-BE49-F238E27FC236}">
                <a16:creationId xmlns:a16="http://schemas.microsoft.com/office/drawing/2014/main" id="{AC5B4F0C-97F9-4A49-8E6D-8F31579E137A}"/>
              </a:ext>
            </a:extLst>
          </p:cNvPr>
          <p:cNvSpPr txBox="1"/>
          <p:nvPr/>
        </p:nvSpPr>
        <p:spPr>
          <a:xfrm>
            <a:off x="6231342" y="367054"/>
            <a:ext cx="2581836" cy="5952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pic>
        <p:nvPicPr>
          <p:cNvPr id="19" name="Imagine 18" descr="O imagine care conține desen&#10;&#10;Descriere generată automat">
            <a:extLst>
              <a:ext uri="{FF2B5EF4-FFF2-40B4-BE49-F238E27FC236}">
                <a16:creationId xmlns:a16="http://schemas.microsoft.com/office/drawing/2014/main" id="{0BB0F84B-C843-4EC1-AF36-0161458F51CD}"/>
              </a:ext>
            </a:extLst>
          </p:cNvPr>
          <p:cNvPicPr/>
          <p:nvPr/>
        </p:nvPicPr>
        <p:blipFill>
          <a:blip r:embed="rId2">
            <a:extLst>
              <a:ext uri="{28A0092B-C50C-407E-A947-70E740481C1C}">
                <a14:useLocalDpi xmlns:a14="http://schemas.microsoft.com/office/drawing/2010/main" val="0"/>
              </a:ext>
            </a:extLst>
          </a:blip>
          <a:stretch>
            <a:fillRect/>
          </a:stretch>
        </p:blipFill>
        <p:spPr>
          <a:xfrm>
            <a:off x="8455068" y="5999967"/>
            <a:ext cx="358110" cy="364972"/>
          </a:xfrm>
          <a:prstGeom prst="rect">
            <a:avLst/>
          </a:prstGeom>
        </p:spPr>
      </p:pic>
      <p:sp>
        <p:nvSpPr>
          <p:cNvPr id="21" name="CasetăText 20">
            <a:extLst>
              <a:ext uri="{FF2B5EF4-FFF2-40B4-BE49-F238E27FC236}">
                <a16:creationId xmlns:a16="http://schemas.microsoft.com/office/drawing/2014/main" id="{32BC590C-7A82-4E91-9408-58864A102E4A}"/>
              </a:ext>
            </a:extLst>
          </p:cNvPr>
          <p:cNvSpPr txBox="1"/>
          <p:nvPr/>
        </p:nvSpPr>
        <p:spPr>
          <a:xfrm>
            <a:off x="3360208" y="412375"/>
            <a:ext cx="2581836" cy="5952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sp>
        <p:nvSpPr>
          <p:cNvPr id="23" name="CasetăText 22">
            <a:extLst>
              <a:ext uri="{FF2B5EF4-FFF2-40B4-BE49-F238E27FC236}">
                <a16:creationId xmlns:a16="http://schemas.microsoft.com/office/drawing/2014/main" id="{C3AC2C75-F27A-4A6C-8921-7CA5BFF257EF}"/>
              </a:ext>
            </a:extLst>
          </p:cNvPr>
          <p:cNvSpPr txBox="1"/>
          <p:nvPr/>
        </p:nvSpPr>
        <p:spPr>
          <a:xfrm>
            <a:off x="436907" y="412375"/>
            <a:ext cx="2581836" cy="595256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dirty="0"/>
          </a:p>
        </p:txBody>
      </p:sp>
      <p:pic>
        <p:nvPicPr>
          <p:cNvPr id="25" name="Imagine 24" descr="O imagine care conține desen&#10;&#10;Descriere generată automat">
            <a:extLst>
              <a:ext uri="{FF2B5EF4-FFF2-40B4-BE49-F238E27FC236}">
                <a16:creationId xmlns:a16="http://schemas.microsoft.com/office/drawing/2014/main" id="{373978B8-625D-4B65-AFBF-44D96EA25B0E}"/>
              </a:ext>
            </a:extLst>
          </p:cNvPr>
          <p:cNvPicPr/>
          <p:nvPr/>
        </p:nvPicPr>
        <p:blipFill>
          <a:blip r:embed="rId2">
            <a:extLst>
              <a:ext uri="{28A0092B-C50C-407E-A947-70E740481C1C}">
                <a14:useLocalDpi xmlns:a14="http://schemas.microsoft.com/office/drawing/2010/main" val="0"/>
              </a:ext>
            </a:extLst>
          </a:blip>
          <a:stretch>
            <a:fillRect/>
          </a:stretch>
        </p:blipFill>
        <p:spPr>
          <a:xfrm>
            <a:off x="11199043" y="5999967"/>
            <a:ext cx="465492" cy="364972"/>
          </a:xfrm>
          <a:prstGeom prst="rect">
            <a:avLst/>
          </a:prstGeom>
        </p:spPr>
      </p:pic>
      <p:sp>
        <p:nvSpPr>
          <p:cNvPr id="35" name="CasetăText 34">
            <a:extLst>
              <a:ext uri="{FF2B5EF4-FFF2-40B4-BE49-F238E27FC236}">
                <a16:creationId xmlns:a16="http://schemas.microsoft.com/office/drawing/2014/main" id="{7D11C229-59B6-4C7D-9AB4-F93D898C99D7}"/>
              </a:ext>
            </a:extLst>
          </p:cNvPr>
          <p:cNvSpPr txBox="1"/>
          <p:nvPr/>
        </p:nvSpPr>
        <p:spPr>
          <a:xfrm>
            <a:off x="9121089" y="412375"/>
            <a:ext cx="2581836" cy="32316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ro-RO" sz="900" b="1" dirty="0"/>
          </a:p>
          <a:p>
            <a:endParaRPr lang="ro-RO" sz="900" b="1" dirty="0">
              <a:solidFill>
                <a:schemeClr val="bg2">
                  <a:lumMod val="40000"/>
                  <a:lumOff val="60000"/>
                </a:schemeClr>
              </a:solidFill>
            </a:endParaRPr>
          </a:p>
          <a:p>
            <a:pPr algn="ctr"/>
            <a:r>
              <a:rPr lang="ro-RO" sz="1200" b="1" dirty="0">
                <a:solidFill>
                  <a:schemeClr val="bg2">
                    <a:lumMod val="60000"/>
                    <a:lumOff val="40000"/>
                  </a:schemeClr>
                </a:solidFill>
              </a:rPr>
              <a:t>De ce Intensiv Informatică, de ce Intensiv Limba engleză?:</a:t>
            </a:r>
            <a:endParaRPr lang="ro-RO" sz="1200" dirty="0">
              <a:solidFill>
                <a:schemeClr val="bg2">
                  <a:lumMod val="60000"/>
                  <a:lumOff val="40000"/>
                </a:schemeClr>
              </a:solidFill>
            </a:endParaRPr>
          </a:p>
          <a:p>
            <a:r>
              <a:rPr lang="ro-RO" sz="900" dirty="0">
                <a:solidFill>
                  <a:schemeClr val="bg2">
                    <a:lumMod val="60000"/>
                    <a:lumOff val="40000"/>
                  </a:schemeClr>
                </a:solidFill>
              </a:rPr>
              <a:t> </a:t>
            </a:r>
          </a:p>
          <a:p>
            <a:pPr algn="just"/>
            <a:r>
              <a:rPr lang="ro-RO" sz="900" b="1" dirty="0">
                <a:solidFill>
                  <a:schemeClr val="bg2">
                    <a:lumMod val="60000"/>
                    <a:lumOff val="40000"/>
                  </a:schemeClr>
                </a:solidFill>
              </a:rPr>
              <a:t> </a:t>
            </a:r>
          </a:p>
          <a:p>
            <a:pPr algn="just"/>
            <a:r>
              <a:rPr lang="ro-RO" sz="900" b="1" dirty="0">
                <a:solidFill>
                  <a:schemeClr val="bg2">
                    <a:lumMod val="60000"/>
                    <a:lumOff val="40000"/>
                  </a:schemeClr>
                </a:solidFill>
              </a:rPr>
              <a:t>Intensivele sunt create pentru elevii care </a:t>
            </a:r>
            <a:r>
              <a:rPr lang="ro-RO" sz="900" b="1" dirty="0" err="1">
                <a:solidFill>
                  <a:schemeClr val="bg2">
                    <a:lumMod val="60000"/>
                    <a:lumOff val="40000"/>
                  </a:schemeClr>
                </a:solidFill>
              </a:rPr>
              <a:t>iși</a:t>
            </a:r>
            <a:r>
              <a:rPr lang="ro-RO" sz="900" b="1" dirty="0">
                <a:solidFill>
                  <a:schemeClr val="bg2">
                    <a:lumMod val="60000"/>
                    <a:lumOff val="40000"/>
                  </a:schemeClr>
                </a:solidFill>
              </a:rPr>
              <a:t> doresc sa evolueze, să lucreze suplimentar, să dedice timp, atenție și efort pentru a dobândi competențe lingvistice și digitale, necesare atât în prezent, cât și în viitor.</a:t>
            </a:r>
          </a:p>
          <a:p>
            <a:pPr algn="just"/>
            <a:r>
              <a:rPr lang="ro-RO" sz="900" b="1" dirty="0">
                <a:solidFill>
                  <a:schemeClr val="bg2">
                    <a:lumMod val="60000"/>
                    <a:lumOff val="40000"/>
                  </a:schemeClr>
                </a:solidFill>
              </a:rPr>
              <a:t>Program: în clasele a IX-a și a X-a,  două ore după-amiaza, o dată pe săptămână, într-un grup restrâns de elevi astfel încât fiecare își poate aduce contribuția la buna desfășurare a orelor si la atingerea obiectivelor propuse. Este un program pentru </a:t>
            </a:r>
            <a:r>
              <a:rPr lang="ro-RO" sz="900" b="1" dirty="0" err="1">
                <a:solidFill>
                  <a:schemeClr val="bg2">
                    <a:lumMod val="60000"/>
                    <a:lumOff val="40000"/>
                  </a:schemeClr>
                </a:solidFill>
              </a:rPr>
              <a:t>pasionatii</a:t>
            </a:r>
            <a:r>
              <a:rPr lang="ro-RO" sz="900" b="1" dirty="0">
                <a:solidFill>
                  <a:schemeClr val="bg2">
                    <a:lumMod val="60000"/>
                    <a:lumOff val="40000"/>
                  </a:schemeClr>
                </a:solidFill>
              </a:rPr>
              <a:t> de Informatică și Limba engleza, pentru cei care își doresc să fie și mai bine pregătiți pentru accederea în învățământul universitar și implicit, pentru ocuparea unui loc de muncă. </a:t>
            </a:r>
          </a:p>
          <a:p>
            <a:pPr algn="just"/>
            <a:r>
              <a:rPr lang="ro-RO" sz="900" dirty="0"/>
              <a:t> </a:t>
            </a:r>
          </a:p>
        </p:txBody>
      </p:sp>
      <p:sp>
        <p:nvSpPr>
          <p:cNvPr id="39" name="CasetăText 38">
            <a:extLst>
              <a:ext uri="{FF2B5EF4-FFF2-40B4-BE49-F238E27FC236}">
                <a16:creationId xmlns:a16="http://schemas.microsoft.com/office/drawing/2014/main" id="{00D370FD-9E91-4ABA-A2BE-C05153D4E2CF}"/>
              </a:ext>
            </a:extLst>
          </p:cNvPr>
          <p:cNvSpPr txBox="1"/>
          <p:nvPr/>
        </p:nvSpPr>
        <p:spPr>
          <a:xfrm>
            <a:off x="436907" y="412375"/>
            <a:ext cx="2581836" cy="3785652"/>
          </a:xfrm>
          <a:prstGeom prst="rect">
            <a:avLst/>
          </a:prstGeom>
          <a:noFill/>
        </p:spPr>
        <p:txBody>
          <a:bodyPr wrap="square" rtlCol="0">
            <a:spAutoFit/>
          </a:bodyPr>
          <a:lstStyle/>
          <a:p>
            <a:r>
              <a:rPr lang="ro-RO" sz="1000" dirty="0" err="1">
                <a:solidFill>
                  <a:schemeClr val="bg2">
                    <a:lumMod val="60000"/>
                    <a:lumOff val="40000"/>
                  </a:schemeClr>
                </a:solidFill>
              </a:rPr>
              <a:t>Şcoala</a:t>
            </a:r>
            <a:r>
              <a:rPr lang="ro-RO" sz="1000" dirty="0">
                <a:solidFill>
                  <a:schemeClr val="bg2">
                    <a:lumMod val="60000"/>
                    <a:lumOff val="40000"/>
                  </a:schemeClr>
                </a:solidFill>
              </a:rPr>
              <a:t> dispune de următoarea bază materială :</a:t>
            </a:r>
          </a:p>
          <a:p>
            <a:pPr marL="285750" lvl="0" indent="-285750">
              <a:buFont typeface="Wingdings" panose="05000000000000000000" pitchFamily="2" charset="2"/>
              <a:buChar char="Ø"/>
            </a:pPr>
            <a:r>
              <a:rPr lang="ro-RO" sz="1000" dirty="0">
                <a:solidFill>
                  <a:schemeClr val="bg2">
                    <a:lumMod val="60000"/>
                    <a:lumOff val="40000"/>
                  </a:schemeClr>
                </a:solidFill>
              </a:rPr>
              <a:t>19 cabinete</a:t>
            </a:r>
          </a:p>
          <a:p>
            <a:pPr marL="285750" lvl="0" indent="-285750">
              <a:buFont typeface="Wingdings" panose="05000000000000000000" pitchFamily="2" charset="2"/>
              <a:buChar char="Ø"/>
            </a:pPr>
            <a:r>
              <a:rPr lang="ro-RO" sz="1000" dirty="0">
                <a:solidFill>
                  <a:schemeClr val="bg2">
                    <a:lumMod val="60000"/>
                    <a:lumOff val="40000"/>
                  </a:schemeClr>
                </a:solidFill>
              </a:rPr>
              <a:t>6 laboratoare: fonetic, chimie, fizică, biologie, informatică (2),</a:t>
            </a:r>
          </a:p>
          <a:p>
            <a:pPr marL="285750" lvl="0" indent="-285750">
              <a:buFont typeface="Wingdings" panose="05000000000000000000" pitchFamily="2" charset="2"/>
              <a:buChar char="Ø"/>
            </a:pPr>
            <a:r>
              <a:rPr lang="ro-RO" sz="1000" dirty="0">
                <a:solidFill>
                  <a:schemeClr val="bg2">
                    <a:lumMod val="60000"/>
                    <a:lumOff val="40000"/>
                  </a:schemeClr>
                </a:solidFill>
              </a:rPr>
              <a:t>Centru de Documentare și Informare</a:t>
            </a:r>
          </a:p>
          <a:p>
            <a:pPr marL="285750" lvl="0" indent="-285750">
              <a:buFont typeface="Wingdings" panose="05000000000000000000" pitchFamily="2" charset="2"/>
              <a:buChar char="Ø"/>
            </a:pPr>
            <a:r>
              <a:rPr lang="ro-RO" sz="1000" dirty="0">
                <a:solidFill>
                  <a:schemeClr val="bg2">
                    <a:lumMod val="60000"/>
                    <a:lumOff val="40000"/>
                  </a:schemeClr>
                </a:solidFill>
              </a:rPr>
              <a:t> sală de sport</a:t>
            </a:r>
          </a:p>
          <a:p>
            <a:pPr marL="285750" lvl="0" indent="-285750">
              <a:buFont typeface="Wingdings" panose="05000000000000000000" pitchFamily="2" charset="2"/>
              <a:buChar char="Ø"/>
            </a:pPr>
            <a:r>
              <a:rPr lang="ro-RO" sz="1000" dirty="0">
                <a:solidFill>
                  <a:schemeClr val="bg2">
                    <a:lumMod val="60000"/>
                    <a:lumOff val="40000"/>
                  </a:schemeClr>
                </a:solidFill>
              </a:rPr>
              <a:t>2 cancelarii </a:t>
            </a:r>
          </a:p>
          <a:p>
            <a:pPr marL="285750" lvl="0" indent="-285750">
              <a:buFont typeface="Wingdings" panose="05000000000000000000" pitchFamily="2" charset="2"/>
              <a:buChar char="Ø"/>
            </a:pPr>
            <a:r>
              <a:rPr lang="ro-RO" sz="1000" dirty="0">
                <a:solidFill>
                  <a:schemeClr val="bg2">
                    <a:lumMod val="60000"/>
                    <a:lumOff val="40000"/>
                  </a:schemeClr>
                </a:solidFill>
              </a:rPr>
              <a:t>1 cabinet medical</a:t>
            </a:r>
          </a:p>
          <a:p>
            <a:pPr marL="285750" lvl="0" indent="-285750">
              <a:buFont typeface="Wingdings" panose="05000000000000000000" pitchFamily="2" charset="2"/>
              <a:buChar char="Ø"/>
            </a:pPr>
            <a:r>
              <a:rPr lang="ro-RO" sz="1000" dirty="0">
                <a:solidFill>
                  <a:schemeClr val="bg2">
                    <a:lumMod val="60000"/>
                    <a:lumOff val="40000"/>
                  </a:schemeClr>
                </a:solidFill>
              </a:rPr>
              <a:t>1 cabinet psihologic</a:t>
            </a:r>
          </a:p>
          <a:p>
            <a:pPr marL="285750" lvl="0" indent="-285750">
              <a:buFont typeface="Wingdings" panose="05000000000000000000" pitchFamily="2" charset="2"/>
              <a:buChar char="Ø"/>
            </a:pPr>
            <a:r>
              <a:rPr lang="ro-RO" sz="1000" dirty="0">
                <a:solidFill>
                  <a:schemeClr val="bg2">
                    <a:lumMod val="60000"/>
                    <a:lumOff val="40000"/>
                  </a:schemeClr>
                </a:solidFill>
              </a:rPr>
              <a:t>1 birou direcțiune</a:t>
            </a:r>
          </a:p>
          <a:p>
            <a:pPr marL="285750" lvl="0" indent="-285750">
              <a:buFont typeface="Wingdings" panose="05000000000000000000" pitchFamily="2" charset="2"/>
              <a:buChar char="Ø"/>
            </a:pPr>
            <a:r>
              <a:rPr lang="ro-RO" sz="1000" dirty="0">
                <a:solidFill>
                  <a:schemeClr val="bg2">
                    <a:lumMod val="60000"/>
                    <a:lumOff val="40000"/>
                  </a:schemeClr>
                </a:solidFill>
              </a:rPr>
              <a:t>1 arhivă</a:t>
            </a:r>
          </a:p>
          <a:p>
            <a:pPr marL="285750" lvl="0" indent="-285750">
              <a:buFont typeface="Wingdings" panose="05000000000000000000" pitchFamily="2" charset="2"/>
              <a:buChar char="Ø"/>
            </a:pPr>
            <a:r>
              <a:rPr lang="ro-RO" sz="1000" dirty="0">
                <a:solidFill>
                  <a:schemeClr val="bg2">
                    <a:lumMod val="60000"/>
                    <a:lumOff val="40000"/>
                  </a:schemeClr>
                </a:solidFill>
              </a:rPr>
              <a:t>1 punct termic</a:t>
            </a:r>
          </a:p>
          <a:p>
            <a:pPr marL="285750" lvl="0" indent="-285750">
              <a:buFont typeface="Wingdings" panose="05000000000000000000" pitchFamily="2" charset="2"/>
              <a:buChar char="Ø"/>
            </a:pPr>
            <a:r>
              <a:rPr lang="ro-RO" sz="1000" dirty="0">
                <a:solidFill>
                  <a:schemeClr val="bg2">
                    <a:lumMod val="60000"/>
                    <a:lumOff val="40000"/>
                  </a:schemeClr>
                </a:solidFill>
              </a:rPr>
              <a:t>1 punct de pază</a:t>
            </a:r>
          </a:p>
          <a:p>
            <a:pPr marL="285750" lvl="0" indent="-285750">
              <a:buFont typeface="Wingdings" panose="05000000000000000000" pitchFamily="2" charset="2"/>
              <a:buChar char="Ø"/>
            </a:pPr>
            <a:r>
              <a:rPr lang="ro-RO" sz="1000" dirty="0">
                <a:solidFill>
                  <a:schemeClr val="bg2">
                    <a:lumMod val="60000"/>
                    <a:lumOff val="40000"/>
                  </a:schemeClr>
                </a:solidFill>
              </a:rPr>
              <a:t>Sală de festivități</a:t>
            </a:r>
          </a:p>
          <a:p>
            <a:pPr marL="285750" lvl="0" indent="-285750">
              <a:buFont typeface="Wingdings" panose="05000000000000000000" pitchFamily="2" charset="2"/>
              <a:buChar char="Ø"/>
            </a:pPr>
            <a:r>
              <a:rPr lang="ro-RO" sz="1000" dirty="0">
                <a:solidFill>
                  <a:schemeClr val="bg2">
                    <a:lumMod val="60000"/>
                    <a:lumOff val="40000"/>
                  </a:schemeClr>
                </a:solidFill>
              </a:rPr>
              <a:t>Table interactive în toate sălile de clase</a:t>
            </a:r>
          </a:p>
          <a:p>
            <a:pPr marL="285750" indent="-285750">
              <a:buFont typeface="Wingdings" panose="05000000000000000000" pitchFamily="2" charset="2"/>
              <a:buChar char="Ø"/>
            </a:pPr>
            <a:r>
              <a:rPr lang="ro-RO" sz="1000" dirty="0">
                <a:solidFill>
                  <a:schemeClr val="bg2">
                    <a:lumMod val="60000"/>
                    <a:lumOff val="40000"/>
                  </a:schemeClr>
                </a:solidFill>
              </a:rPr>
              <a:t>Conexiune la internet pe tot perimetru interior si exterior al școli</a:t>
            </a:r>
          </a:p>
          <a:p>
            <a:pPr marL="285750" lvl="0" indent="-285750">
              <a:buFont typeface="Wingdings" panose="05000000000000000000" pitchFamily="2" charset="2"/>
              <a:buChar char="Ø"/>
            </a:pPr>
            <a:r>
              <a:rPr lang="ro-RO" sz="1000" dirty="0">
                <a:solidFill>
                  <a:schemeClr val="bg2">
                    <a:lumMod val="60000"/>
                    <a:lumOff val="40000"/>
                  </a:schemeClr>
                </a:solidFill>
              </a:rPr>
              <a:t>Mobilier modern la standarde europene</a:t>
            </a:r>
          </a:p>
          <a:p>
            <a:pPr marL="285750" lvl="0" indent="-285750">
              <a:buFont typeface="Wingdings" panose="05000000000000000000" pitchFamily="2" charset="2"/>
              <a:buChar char="Ø"/>
            </a:pPr>
            <a:r>
              <a:rPr lang="ro-RO" sz="1000" dirty="0">
                <a:solidFill>
                  <a:schemeClr val="bg2">
                    <a:lumMod val="60000"/>
                    <a:lumOff val="40000"/>
                  </a:schemeClr>
                </a:solidFill>
              </a:rPr>
              <a:t>Dulapuri individuale pentru depozitare obiecte personale și materiale didactice</a:t>
            </a:r>
          </a:p>
          <a:p>
            <a:pPr marL="285750" lvl="0" indent="-285750">
              <a:buFont typeface="Wingdings" panose="05000000000000000000" pitchFamily="2" charset="2"/>
              <a:buChar char="Ø"/>
            </a:pPr>
            <a:r>
              <a:rPr lang="ro-RO" sz="1000" dirty="0">
                <a:solidFill>
                  <a:schemeClr val="bg2">
                    <a:lumMod val="60000"/>
                    <a:lumOff val="40000"/>
                  </a:schemeClr>
                </a:solidFill>
              </a:rPr>
              <a:t>În curtea școli există un chioșc alimentare modern care oferă o paletă diversificată de alimente sănătoase</a:t>
            </a:r>
          </a:p>
        </p:txBody>
      </p:sp>
      <p:pic>
        <p:nvPicPr>
          <p:cNvPr id="43" name="Imagine 42" descr="O imagine care conține interior, persoană, bărbat, în picioare&#10;&#10;Descriere generată automat">
            <a:extLst>
              <a:ext uri="{FF2B5EF4-FFF2-40B4-BE49-F238E27FC236}">
                <a16:creationId xmlns:a16="http://schemas.microsoft.com/office/drawing/2014/main" id="{79C09203-4396-4ADC-B7E7-6D13DBFC1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94" y="4250774"/>
            <a:ext cx="811077" cy="767714"/>
          </a:xfrm>
          <a:prstGeom prst="rect">
            <a:avLst/>
          </a:prstGeom>
        </p:spPr>
      </p:pic>
      <p:pic>
        <p:nvPicPr>
          <p:cNvPr id="48" name="Imagine 47" descr="O imagine care conține interior, bibliotecă, scenă, cameră&#10;&#10;Descriere generată automat">
            <a:extLst>
              <a:ext uri="{FF2B5EF4-FFF2-40B4-BE49-F238E27FC236}">
                <a16:creationId xmlns:a16="http://schemas.microsoft.com/office/drawing/2014/main" id="{2DC34BE1-0CB8-44C7-A9F2-E41284F03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229" y="4250774"/>
            <a:ext cx="811077" cy="767714"/>
          </a:xfrm>
          <a:prstGeom prst="rect">
            <a:avLst/>
          </a:prstGeom>
        </p:spPr>
      </p:pic>
      <p:pic>
        <p:nvPicPr>
          <p:cNvPr id="49" name="Imagine 48" descr="O imagine care conține plafon, interior, persoană, cameră&#10;&#10;Descriere generată automat">
            <a:extLst>
              <a:ext uri="{FF2B5EF4-FFF2-40B4-BE49-F238E27FC236}">
                <a16:creationId xmlns:a16="http://schemas.microsoft.com/office/drawing/2014/main" id="{3BE7581E-FAF3-49CD-94CC-A2F987A3D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023" y="4250774"/>
            <a:ext cx="766177" cy="767714"/>
          </a:xfrm>
          <a:prstGeom prst="rect">
            <a:avLst/>
          </a:prstGeom>
        </p:spPr>
      </p:pic>
      <p:pic>
        <p:nvPicPr>
          <p:cNvPr id="50" name="Imagine 49" descr="O imagine care conține clădire, iarbă, masă, persoane&#10;&#10;Descriere generată automat">
            <a:extLst>
              <a:ext uri="{FF2B5EF4-FFF2-40B4-BE49-F238E27FC236}">
                <a16:creationId xmlns:a16="http://schemas.microsoft.com/office/drawing/2014/main" id="{7C6427F7-74F3-436C-8979-F4EE0D5A0A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94" y="5263912"/>
            <a:ext cx="792422" cy="767714"/>
          </a:xfrm>
          <a:prstGeom prst="rect">
            <a:avLst/>
          </a:prstGeom>
        </p:spPr>
      </p:pic>
      <p:pic>
        <p:nvPicPr>
          <p:cNvPr id="51" name="Imagine 50" descr="O imagine care conține interior, plafon, în picioare, persoană&#10;&#10;Descriere generată automat">
            <a:extLst>
              <a:ext uri="{FF2B5EF4-FFF2-40B4-BE49-F238E27FC236}">
                <a16:creationId xmlns:a16="http://schemas.microsoft.com/office/drawing/2014/main" id="{BCBDC35E-C097-41FC-ABDB-9094FAF37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4488" y="5252694"/>
            <a:ext cx="777491" cy="767714"/>
          </a:xfrm>
          <a:prstGeom prst="rect">
            <a:avLst/>
          </a:prstGeom>
        </p:spPr>
      </p:pic>
      <p:pic>
        <p:nvPicPr>
          <p:cNvPr id="52" name="Imagine 51" descr="O imagine care conține interior, persoană, așezat, femeie&#10;&#10;Descriere generată automat">
            <a:extLst>
              <a:ext uri="{FF2B5EF4-FFF2-40B4-BE49-F238E27FC236}">
                <a16:creationId xmlns:a16="http://schemas.microsoft.com/office/drawing/2014/main" id="{BF08D1FB-F9BA-4B6A-BAEC-17ADF576E0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9484" y="5245133"/>
            <a:ext cx="766177" cy="775275"/>
          </a:xfrm>
          <a:prstGeom prst="rect">
            <a:avLst/>
          </a:prstGeom>
        </p:spPr>
      </p:pic>
      <p:pic>
        <p:nvPicPr>
          <p:cNvPr id="53" name="Imagine 52" descr="O imagine care conține desen&#10;&#10;Descriere generată automat">
            <a:extLst>
              <a:ext uri="{FF2B5EF4-FFF2-40B4-BE49-F238E27FC236}">
                <a16:creationId xmlns:a16="http://schemas.microsoft.com/office/drawing/2014/main" id="{7928180D-82F6-4E81-824B-BF4FCF6A257A}"/>
              </a:ext>
            </a:extLst>
          </p:cNvPr>
          <p:cNvPicPr/>
          <p:nvPr/>
        </p:nvPicPr>
        <p:blipFill>
          <a:blip r:embed="rId2">
            <a:extLst>
              <a:ext uri="{28A0092B-C50C-407E-A947-70E740481C1C}">
                <a14:useLocalDpi xmlns:a14="http://schemas.microsoft.com/office/drawing/2010/main" val="0"/>
              </a:ext>
            </a:extLst>
          </a:blip>
          <a:stretch>
            <a:fillRect/>
          </a:stretch>
        </p:blipFill>
        <p:spPr>
          <a:xfrm>
            <a:off x="2604498" y="6022918"/>
            <a:ext cx="414245" cy="364972"/>
          </a:xfrm>
          <a:prstGeom prst="rect">
            <a:avLst/>
          </a:prstGeom>
        </p:spPr>
      </p:pic>
      <p:sp>
        <p:nvSpPr>
          <p:cNvPr id="2" name="CasetăText 1">
            <a:extLst>
              <a:ext uri="{FF2B5EF4-FFF2-40B4-BE49-F238E27FC236}">
                <a16:creationId xmlns:a16="http://schemas.microsoft.com/office/drawing/2014/main" id="{ACB53296-7A8D-48B0-B0F2-E351C729D63F}"/>
              </a:ext>
            </a:extLst>
          </p:cNvPr>
          <p:cNvSpPr txBox="1"/>
          <p:nvPr/>
        </p:nvSpPr>
        <p:spPr>
          <a:xfrm>
            <a:off x="3557392" y="626301"/>
            <a:ext cx="2167003" cy="1200329"/>
          </a:xfrm>
          <a:prstGeom prst="rect">
            <a:avLst/>
          </a:prstGeom>
          <a:noFill/>
        </p:spPr>
        <p:txBody>
          <a:bodyPr wrap="square" rtlCol="0">
            <a:spAutoFit/>
          </a:bodyPr>
          <a:lstStyle/>
          <a:p>
            <a:pPr algn="ctr"/>
            <a:r>
              <a:rPr lang="ro-RO" b="1" dirty="0">
                <a:solidFill>
                  <a:schemeClr val="bg2">
                    <a:lumMod val="60000"/>
                    <a:lumOff val="40000"/>
                  </a:schemeClr>
                </a:solidFill>
              </a:rPr>
              <a:t>Oferta Educațională 2020 – 2021</a:t>
            </a:r>
          </a:p>
          <a:p>
            <a:pPr algn="ctr"/>
            <a:endParaRPr lang="ro-RO" b="1" dirty="0">
              <a:solidFill>
                <a:schemeClr val="bg2">
                  <a:lumMod val="60000"/>
                  <a:lumOff val="40000"/>
                </a:schemeClr>
              </a:solidFill>
            </a:endParaRPr>
          </a:p>
          <a:p>
            <a:pPr algn="ctr"/>
            <a:endParaRPr lang="ro-RO" b="1" dirty="0">
              <a:solidFill>
                <a:schemeClr val="bg2">
                  <a:lumMod val="60000"/>
                  <a:lumOff val="40000"/>
                </a:schemeClr>
              </a:solidFill>
            </a:endParaRPr>
          </a:p>
        </p:txBody>
      </p:sp>
      <p:graphicFrame>
        <p:nvGraphicFramePr>
          <p:cNvPr id="9" name="Tabel 10">
            <a:extLst>
              <a:ext uri="{FF2B5EF4-FFF2-40B4-BE49-F238E27FC236}">
                <a16:creationId xmlns:a16="http://schemas.microsoft.com/office/drawing/2014/main" id="{21DDF766-0C54-4E8C-AFF3-C7DCBD0858FC}"/>
              </a:ext>
            </a:extLst>
          </p:cNvPr>
          <p:cNvGraphicFramePr>
            <a:graphicFrameLocks noGrp="1"/>
          </p:cNvGraphicFramePr>
          <p:nvPr>
            <p:extLst>
              <p:ext uri="{D42A27DB-BD31-4B8C-83A1-F6EECF244321}">
                <p14:modId xmlns:p14="http://schemas.microsoft.com/office/powerpoint/2010/main" val="273272864"/>
              </p:ext>
            </p:extLst>
          </p:nvPr>
        </p:nvGraphicFramePr>
        <p:xfrm>
          <a:off x="3360207" y="3002222"/>
          <a:ext cx="2581836" cy="3266440"/>
        </p:xfrm>
        <a:graphic>
          <a:graphicData uri="http://schemas.openxmlformats.org/drawingml/2006/table">
            <a:tbl>
              <a:tblPr firstRow="1" bandRow="1">
                <a:tableStyleId>{5C22544A-7EE6-4342-B048-85BDC9FD1C3A}</a:tableStyleId>
              </a:tblPr>
              <a:tblGrid>
                <a:gridCol w="684548">
                  <a:extLst>
                    <a:ext uri="{9D8B030D-6E8A-4147-A177-3AD203B41FA5}">
                      <a16:colId xmlns:a16="http://schemas.microsoft.com/office/drawing/2014/main" val="3016538044"/>
                    </a:ext>
                  </a:extLst>
                </a:gridCol>
                <a:gridCol w="555147">
                  <a:extLst>
                    <a:ext uri="{9D8B030D-6E8A-4147-A177-3AD203B41FA5}">
                      <a16:colId xmlns:a16="http://schemas.microsoft.com/office/drawing/2014/main" val="1676570376"/>
                    </a:ext>
                  </a:extLst>
                </a:gridCol>
                <a:gridCol w="845338">
                  <a:extLst>
                    <a:ext uri="{9D8B030D-6E8A-4147-A177-3AD203B41FA5}">
                      <a16:colId xmlns:a16="http://schemas.microsoft.com/office/drawing/2014/main" val="2131204155"/>
                    </a:ext>
                  </a:extLst>
                </a:gridCol>
                <a:gridCol w="496803">
                  <a:extLst>
                    <a:ext uri="{9D8B030D-6E8A-4147-A177-3AD203B41FA5}">
                      <a16:colId xmlns:a16="http://schemas.microsoft.com/office/drawing/2014/main" val="932241807"/>
                    </a:ext>
                  </a:extLst>
                </a:gridCol>
              </a:tblGrid>
              <a:tr h="370840">
                <a:tc>
                  <a:txBody>
                    <a:bodyPr/>
                    <a:lstStyle/>
                    <a:p>
                      <a:pPr algn="ctr"/>
                      <a:r>
                        <a:rPr lang="ro-RO" sz="900" dirty="0"/>
                        <a:t>Filiera</a:t>
                      </a:r>
                    </a:p>
                  </a:txBody>
                  <a:tcPr/>
                </a:tc>
                <a:tc>
                  <a:txBody>
                    <a:bodyPr/>
                    <a:lstStyle/>
                    <a:p>
                      <a:pPr algn="ctr"/>
                      <a:r>
                        <a:rPr lang="ro-RO" sz="900" dirty="0"/>
                        <a:t>Profilul</a:t>
                      </a:r>
                    </a:p>
                  </a:txBody>
                  <a:tcPr/>
                </a:tc>
                <a:tc>
                  <a:txBody>
                    <a:bodyPr/>
                    <a:lstStyle/>
                    <a:p>
                      <a:pPr algn="ctr"/>
                      <a:r>
                        <a:rPr lang="ro-RO" sz="900" dirty="0"/>
                        <a:t>Specializarea</a:t>
                      </a:r>
                    </a:p>
                  </a:txBody>
                  <a:tcPr/>
                </a:tc>
                <a:tc>
                  <a:txBody>
                    <a:bodyPr/>
                    <a:lstStyle/>
                    <a:p>
                      <a:pPr algn="ctr"/>
                      <a:r>
                        <a:rPr lang="ro-RO" sz="900" dirty="0"/>
                        <a:t>Nr de locuri</a:t>
                      </a:r>
                    </a:p>
                  </a:txBody>
                  <a:tcPr/>
                </a:tc>
                <a:extLst>
                  <a:ext uri="{0D108BD9-81ED-4DB2-BD59-A6C34878D82A}">
                    <a16:rowId xmlns:a16="http://schemas.microsoft.com/office/drawing/2014/main" val="4022909589"/>
                  </a:ext>
                </a:extLst>
              </a:tr>
              <a:tr h="370840">
                <a:tc>
                  <a:txBody>
                    <a:bodyPr/>
                    <a:lstStyle/>
                    <a:p>
                      <a:pPr algn="ctr"/>
                      <a:r>
                        <a:rPr lang="ro-RO" sz="900" dirty="0"/>
                        <a:t>Teoretică</a:t>
                      </a:r>
                    </a:p>
                  </a:txBody>
                  <a:tcPr/>
                </a:tc>
                <a:tc>
                  <a:txBody>
                    <a:bodyPr/>
                    <a:lstStyle/>
                    <a:p>
                      <a:pPr algn="ctr"/>
                      <a:r>
                        <a:rPr lang="ro-RO" sz="900" dirty="0"/>
                        <a:t>Uman</a:t>
                      </a:r>
                    </a:p>
                  </a:txBody>
                  <a:tcPr/>
                </a:tc>
                <a:tc>
                  <a:txBody>
                    <a:bodyPr/>
                    <a:lstStyle/>
                    <a:p>
                      <a:pPr algn="ctr"/>
                      <a:r>
                        <a:rPr lang="ro-RO" sz="900" dirty="0"/>
                        <a:t>Științe sociale</a:t>
                      </a:r>
                    </a:p>
                  </a:txBody>
                  <a:tcPr/>
                </a:tc>
                <a:tc>
                  <a:txBody>
                    <a:bodyPr/>
                    <a:lstStyle/>
                    <a:p>
                      <a:pPr algn="ctr"/>
                      <a:r>
                        <a:rPr lang="ro-RO" sz="900" dirty="0"/>
                        <a:t>28</a:t>
                      </a:r>
                    </a:p>
                  </a:txBody>
                  <a:tcPr/>
                </a:tc>
                <a:extLst>
                  <a:ext uri="{0D108BD9-81ED-4DB2-BD59-A6C34878D82A}">
                    <a16:rowId xmlns:a16="http://schemas.microsoft.com/office/drawing/2014/main" val="3016103512"/>
                  </a:ext>
                </a:extLst>
              </a:tr>
              <a:tr h="4588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Teoretică</a:t>
                      </a:r>
                    </a:p>
                    <a:p>
                      <a:pPr algn="ctr"/>
                      <a:endParaRPr lang="ro-RO" sz="900" dirty="0"/>
                    </a:p>
                  </a:txBody>
                  <a:tcPr/>
                </a:tc>
                <a:tc>
                  <a:txBody>
                    <a:bodyPr/>
                    <a:lstStyle/>
                    <a:p>
                      <a:pPr algn="ctr"/>
                      <a:r>
                        <a:rPr lang="ro-RO" sz="900" dirty="0"/>
                        <a:t>Real</a:t>
                      </a:r>
                    </a:p>
                  </a:txBody>
                  <a:tcPr/>
                </a:tc>
                <a:tc>
                  <a:txBody>
                    <a:bodyPr/>
                    <a:lstStyle/>
                    <a:p>
                      <a:pPr algn="ctr"/>
                      <a:r>
                        <a:rPr lang="ro-RO" sz="900" dirty="0"/>
                        <a:t>Matematică</a:t>
                      </a:r>
                    </a:p>
                    <a:p>
                      <a:pPr algn="ctr"/>
                      <a:r>
                        <a:rPr lang="ro-RO" sz="900" dirty="0"/>
                        <a:t>Informatică</a:t>
                      </a:r>
                    </a:p>
                    <a:p>
                      <a:pPr algn="ctr"/>
                      <a:r>
                        <a:rPr lang="ro-RO" sz="900" dirty="0"/>
                        <a:t>Intensiv </a:t>
                      </a:r>
                    </a:p>
                    <a:p>
                      <a:pPr algn="ctr"/>
                      <a:r>
                        <a:rPr lang="ro-RO" sz="900" dirty="0"/>
                        <a:t>Informatică</a:t>
                      </a:r>
                    </a:p>
                  </a:txBody>
                  <a:tcPr/>
                </a:tc>
                <a:tc>
                  <a:txBody>
                    <a:bodyPr/>
                    <a:lstStyle/>
                    <a:p>
                      <a:pPr algn="ctr"/>
                      <a:r>
                        <a:rPr lang="ro-RO" sz="900" dirty="0"/>
                        <a:t>14</a:t>
                      </a:r>
                    </a:p>
                  </a:txBody>
                  <a:tcPr/>
                </a:tc>
                <a:extLst>
                  <a:ext uri="{0D108BD9-81ED-4DB2-BD59-A6C34878D82A}">
                    <a16:rowId xmlns:a16="http://schemas.microsoft.com/office/drawing/2014/main" val="345834089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Teoretică</a:t>
                      </a:r>
                    </a:p>
                    <a:p>
                      <a:pPr algn="ctr"/>
                      <a:endParaRPr lang="ro-RO" sz="900" dirty="0"/>
                    </a:p>
                  </a:txBody>
                  <a:tcPr/>
                </a:tc>
                <a:tc>
                  <a:txBody>
                    <a:bodyPr/>
                    <a:lstStyle/>
                    <a:p>
                      <a:pPr algn="ctr"/>
                      <a:r>
                        <a:rPr lang="ro-RO" sz="900" dirty="0"/>
                        <a:t>Real</a:t>
                      </a:r>
                    </a:p>
                  </a:txBody>
                  <a:tcPr/>
                </a:tc>
                <a:tc>
                  <a:txBody>
                    <a:bodyPr/>
                    <a:lstStyle/>
                    <a:p>
                      <a:pPr algn="ctr"/>
                      <a:r>
                        <a:rPr lang="ro-RO" sz="900" dirty="0"/>
                        <a:t>Matematică Informatică</a:t>
                      </a:r>
                    </a:p>
                  </a:txBody>
                  <a:tcPr/>
                </a:tc>
                <a:tc>
                  <a:txBody>
                    <a:bodyPr/>
                    <a:lstStyle/>
                    <a:p>
                      <a:pPr algn="ctr"/>
                      <a:r>
                        <a:rPr lang="ro-RO" sz="900" dirty="0"/>
                        <a:t>14</a:t>
                      </a:r>
                    </a:p>
                  </a:txBody>
                  <a:tcPr/>
                </a:tc>
                <a:extLst>
                  <a:ext uri="{0D108BD9-81ED-4DB2-BD59-A6C34878D82A}">
                    <a16:rowId xmlns:a16="http://schemas.microsoft.com/office/drawing/2014/main" val="37340741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Teoretică</a:t>
                      </a:r>
                    </a:p>
                    <a:p>
                      <a:pPr algn="ctr"/>
                      <a:endParaRPr lang="ro-RO" sz="900" dirty="0"/>
                    </a:p>
                  </a:txBody>
                  <a:tcPr/>
                </a:tc>
                <a:tc>
                  <a:txBody>
                    <a:bodyPr/>
                    <a:lstStyle/>
                    <a:p>
                      <a:pPr algn="ctr"/>
                      <a:r>
                        <a:rPr lang="ro-RO" sz="900" dirty="0"/>
                        <a:t>Real</a:t>
                      </a:r>
                    </a:p>
                  </a:txBody>
                  <a:tcPr/>
                </a:tc>
                <a:tc>
                  <a:txBody>
                    <a:bodyPr/>
                    <a:lstStyle/>
                    <a:p>
                      <a:pPr algn="ctr"/>
                      <a:r>
                        <a:rPr lang="ro-RO" sz="900" dirty="0"/>
                        <a:t>Științe ale naturi</a:t>
                      </a:r>
                    </a:p>
                    <a:p>
                      <a:pPr algn="ctr"/>
                      <a:r>
                        <a:rPr lang="ro-RO" sz="900" dirty="0"/>
                        <a:t>Intensiv limba Engleză</a:t>
                      </a:r>
                    </a:p>
                  </a:txBody>
                  <a:tcPr/>
                </a:tc>
                <a:tc>
                  <a:txBody>
                    <a:bodyPr/>
                    <a:lstStyle/>
                    <a:p>
                      <a:pPr algn="ctr"/>
                      <a:r>
                        <a:rPr lang="ro-RO" sz="900" dirty="0"/>
                        <a:t>14</a:t>
                      </a:r>
                    </a:p>
                  </a:txBody>
                  <a:tcPr/>
                </a:tc>
                <a:extLst>
                  <a:ext uri="{0D108BD9-81ED-4DB2-BD59-A6C34878D82A}">
                    <a16:rowId xmlns:a16="http://schemas.microsoft.com/office/drawing/2014/main" val="34410458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Teoretică</a:t>
                      </a:r>
                    </a:p>
                    <a:p>
                      <a:pPr algn="ctr"/>
                      <a:endParaRPr lang="ro-RO" sz="900" dirty="0"/>
                    </a:p>
                  </a:txBody>
                  <a:tcPr/>
                </a:tc>
                <a:tc>
                  <a:txBody>
                    <a:bodyPr/>
                    <a:lstStyle/>
                    <a:p>
                      <a:pPr algn="ctr"/>
                      <a:r>
                        <a:rPr lang="ro-RO" sz="900" dirty="0"/>
                        <a:t>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Științe ale naturi</a:t>
                      </a:r>
                    </a:p>
                    <a:p>
                      <a:pPr algn="ctr"/>
                      <a:endParaRPr lang="ro-RO" sz="900" dirty="0"/>
                    </a:p>
                  </a:txBody>
                  <a:tcPr/>
                </a:tc>
                <a:tc>
                  <a:txBody>
                    <a:bodyPr/>
                    <a:lstStyle/>
                    <a:p>
                      <a:pPr algn="ctr"/>
                      <a:r>
                        <a:rPr lang="ro-RO" sz="900" dirty="0"/>
                        <a:t>14</a:t>
                      </a:r>
                    </a:p>
                  </a:txBody>
                  <a:tcPr/>
                </a:tc>
                <a:extLst>
                  <a:ext uri="{0D108BD9-81ED-4DB2-BD59-A6C34878D82A}">
                    <a16:rowId xmlns:a16="http://schemas.microsoft.com/office/drawing/2014/main" val="345142458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900" dirty="0"/>
                        <a:t>Teoretică</a:t>
                      </a:r>
                    </a:p>
                    <a:p>
                      <a:pPr algn="ctr"/>
                      <a:endParaRPr lang="ro-RO" sz="900" dirty="0"/>
                    </a:p>
                  </a:txBody>
                  <a:tcPr/>
                </a:tc>
                <a:tc>
                  <a:txBody>
                    <a:bodyPr/>
                    <a:lstStyle/>
                    <a:p>
                      <a:pPr algn="ctr"/>
                      <a:r>
                        <a:rPr lang="ro-RO" sz="900" dirty="0"/>
                        <a:t>Uman</a:t>
                      </a:r>
                    </a:p>
                  </a:txBody>
                  <a:tcPr/>
                </a:tc>
                <a:tc>
                  <a:txBody>
                    <a:bodyPr/>
                    <a:lstStyle/>
                    <a:p>
                      <a:pPr algn="ctr"/>
                      <a:r>
                        <a:rPr lang="ro-RO" sz="900" dirty="0"/>
                        <a:t>Filologie</a:t>
                      </a:r>
                    </a:p>
                  </a:txBody>
                  <a:tcPr/>
                </a:tc>
                <a:tc>
                  <a:txBody>
                    <a:bodyPr/>
                    <a:lstStyle/>
                    <a:p>
                      <a:pPr algn="ctr"/>
                      <a:r>
                        <a:rPr lang="ro-RO" sz="900" dirty="0"/>
                        <a:t>28</a:t>
                      </a:r>
                    </a:p>
                  </a:txBody>
                  <a:tcPr/>
                </a:tc>
                <a:extLst>
                  <a:ext uri="{0D108BD9-81ED-4DB2-BD59-A6C34878D82A}">
                    <a16:rowId xmlns:a16="http://schemas.microsoft.com/office/drawing/2014/main" val="12438321"/>
                  </a:ext>
                </a:extLst>
              </a:tr>
            </a:tbl>
          </a:graphicData>
        </a:graphic>
      </p:graphicFrame>
      <p:sp>
        <p:nvSpPr>
          <p:cNvPr id="12" name="CasetăText 11">
            <a:extLst>
              <a:ext uri="{FF2B5EF4-FFF2-40B4-BE49-F238E27FC236}">
                <a16:creationId xmlns:a16="http://schemas.microsoft.com/office/drawing/2014/main" id="{783E8B87-5925-4548-AB51-25BE0E1A7DBD}"/>
              </a:ext>
            </a:extLst>
          </p:cNvPr>
          <p:cNvSpPr txBox="1"/>
          <p:nvPr/>
        </p:nvSpPr>
        <p:spPr>
          <a:xfrm>
            <a:off x="3360209" y="1365337"/>
            <a:ext cx="2451868" cy="1615827"/>
          </a:xfrm>
          <a:prstGeom prst="rect">
            <a:avLst/>
          </a:prstGeom>
          <a:noFill/>
        </p:spPr>
        <p:txBody>
          <a:bodyPr wrap="square" rtlCol="0">
            <a:spAutoFit/>
          </a:bodyPr>
          <a:lstStyle/>
          <a:p>
            <a:pPr algn="just"/>
            <a:r>
              <a:rPr lang="ro-RO" sz="1100" b="1" dirty="0">
                <a:solidFill>
                  <a:schemeClr val="bg2">
                    <a:lumMod val="60000"/>
                    <a:lumOff val="40000"/>
                  </a:schemeClr>
                </a:solidFill>
              </a:rPr>
              <a:t>Școala noastră urmărește formarea unui absolvent autonom, responsabil, competent profesional care să corespundă standardelor cetățeanului european prin promovarea valorilor europene și valorizare a propriilor experiențe profesionale în parteneriat deschis  cu toți factorii sociali implicați în educație și formare profesională.  </a:t>
            </a:r>
            <a:endParaRPr lang="ro-RO" sz="1100" dirty="0">
              <a:solidFill>
                <a:schemeClr val="bg2">
                  <a:lumMod val="60000"/>
                  <a:lumOff val="40000"/>
                </a:schemeClr>
              </a:solidFill>
            </a:endParaRPr>
          </a:p>
        </p:txBody>
      </p:sp>
      <p:sp>
        <p:nvSpPr>
          <p:cNvPr id="13" name="CasetăText 12">
            <a:extLst>
              <a:ext uri="{FF2B5EF4-FFF2-40B4-BE49-F238E27FC236}">
                <a16:creationId xmlns:a16="http://schemas.microsoft.com/office/drawing/2014/main" id="{C486A0DE-2F1E-45C8-8117-1CCDCBA92C44}"/>
              </a:ext>
            </a:extLst>
          </p:cNvPr>
          <p:cNvSpPr txBox="1"/>
          <p:nvPr/>
        </p:nvSpPr>
        <p:spPr>
          <a:xfrm>
            <a:off x="6393685" y="429076"/>
            <a:ext cx="2167003" cy="6340197"/>
          </a:xfrm>
          <a:prstGeom prst="rect">
            <a:avLst/>
          </a:prstGeom>
          <a:noFill/>
        </p:spPr>
        <p:txBody>
          <a:bodyPr wrap="square" rtlCol="0">
            <a:spAutoFit/>
          </a:bodyPr>
          <a:lstStyle/>
          <a:p>
            <a:pPr algn="ctr"/>
            <a:r>
              <a:rPr lang="ro-RO" sz="1400" b="1" dirty="0">
                <a:solidFill>
                  <a:schemeClr val="bg2">
                    <a:lumMod val="60000"/>
                    <a:lumOff val="40000"/>
                  </a:schemeClr>
                </a:solidFill>
              </a:rPr>
              <a:t>De ce să alegi </a:t>
            </a:r>
            <a:r>
              <a:rPr lang="en-US" sz="1400" b="1" dirty="0">
                <a:solidFill>
                  <a:schemeClr val="bg2">
                    <a:lumMod val="60000"/>
                    <a:lumOff val="40000"/>
                  </a:schemeClr>
                </a:solidFill>
              </a:rPr>
              <a:t>“</a:t>
            </a:r>
            <a:r>
              <a:rPr lang="ro-RO" sz="1400" b="1" dirty="0">
                <a:solidFill>
                  <a:schemeClr val="bg2">
                    <a:lumMod val="60000"/>
                    <a:lumOff val="40000"/>
                  </a:schemeClr>
                </a:solidFill>
              </a:rPr>
              <a:t>Mircea Eliade</a:t>
            </a:r>
            <a:r>
              <a:rPr lang="en-US" sz="1400" b="1" dirty="0">
                <a:solidFill>
                  <a:schemeClr val="bg2">
                    <a:lumMod val="60000"/>
                    <a:lumOff val="40000"/>
                  </a:schemeClr>
                </a:solidFill>
              </a:rPr>
              <a:t>”</a:t>
            </a:r>
            <a:r>
              <a:rPr lang="ro-RO" sz="1400" b="1" dirty="0">
                <a:solidFill>
                  <a:schemeClr val="bg2">
                    <a:lumMod val="60000"/>
                    <a:lumOff val="40000"/>
                  </a:schemeClr>
                </a:solidFill>
              </a:rPr>
              <a:t> ?</a:t>
            </a:r>
          </a:p>
          <a:p>
            <a:pPr algn="ctr"/>
            <a:endParaRPr lang="en-US" sz="1200" b="1" dirty="0">
              <a:solidFill>
                <a:schemeClr val="bg2">
                  <a:lumMod val="60000"/>
                  <a:lumOff val="40000"/>
                </a:schemeClr>
              </a:solidFill>
            </a:endParaRPr>
          </a:p>
          <a:p>
            <a:pPr algn="ctr"/>
            <a:endParaRPr lang="en-US" sz="1200" b="1" dirty="0">
              <a:solidFill>
                <a:schemeClr val="bg2">
                  <a:lumMod val="60000"/>
                  <a:lumOff val="40000"/>
                </a:schemeClr>
              </a:solidFill>
            </a:endParaRPr>
          </a:p>
          <a:p>
            <a:pPr algn="ctr"/>
            <a:endParaRPr lang="ro-RO" sz="1200" b="1" dirty="0">
              <a:solidFill>
                <a:schemeClr val="bg2">
                  <a:lumMod val="60000"/>
                  <a:lumOff val="40000"/>
                </a:schemeClr>
              </a:solidFill>
            </a:endParaRPr>
          </a:p>
          <a:p>
            <a:pPr algn="ctr"/>
            <a:r>
              <a:rPr lang="ro-RO" sz="1200" b="1" dirty="0">
                <a:solidFill>
                  <a:schemeClr val="bg2">
                    <a:lumMod val="60000"/>
                    <a:lumOff val="40000"/>
                  </a:schemeClr>
                </a:solidFill>
              </a:rPr>
              <a:t>Iată ce spun elevii : </a:t>
            </a:r>
          </a:p>
          <a:p>
            <a:pPr algn="just"/>
            <a:endParaRPr lang="ro-RO" sz="900" b="1" dirty="0">
              <a:solidFill>
                <a:schemeClr val="bg2">
                  <a:lumMod val="60000"/>
                  <a:lumOff val="40000"/>
                </a:schemeClr>
              </a:solidFill>
            </a:endParaRPr>
          </a:p>
          <a:p>
            <a:pPr algn="just"/>
            <a:r>
              <a:rPr lang="en-US" sz="900" b="1" dirty="0">
                <a:solidFill>
                  <a:schemeClr val="bg2">
                    <a:lumMod val="60000"/>
                    <a:lumOff val="40000"/>
                  </a:schemeClr>
                </a:solidFill>
              </a:rPr>
              <a:t>“</a:t>
            </a:r>
            <a:r>
              <a:rPr lang="ro-RO" sz="900" b="1" dirty="0">
                <a:solidFill>
                  <a:schemeClr val="bg2">
                    <a:lumMod val="60000"/>
                    <a:lumOff val="40000"/>
                  </a:schemeClr>
                </a:solidFill>
              </a:rPr>
              <a:t>LTME este locul ideal unde te poți dezvolta, deoarece este acel loc unde, dacă îți dorești, iți poți depăși cu adevărat limitele Aici</a:t>
            </a:r>
            <a:r>
              <a:rPr lang="en-US" sz="900" b="1" dirty="0">
                <a:solidFill>
                  <a:schemeClr val="bg2">
                    <a:lumMod val="60000"/>
                    <a:lumOff val="40000"/>
                  </a:schemeClr>
                </a:solidFill>
              </a:rPr>
              <a:t> </a:t>
            </a:r>
            <a:r>
              <a:rPr lang="ro-RO" sz="900" b="1" dirty="0">
                <a:solidFill>
                  <a:schemeClr val="bg2">
                    <a:lumMod val="60000"/>
                    <a:lumOff val="40000"/>
                  </a:schemeClr>
                </a:solidFill>
              </a:rPr>
              <a:t>dincolo de programa aceea stufoasă, înveți să colaborezi, să încerci lucruri noi, înveți ce înseamnă cu adevărat viața, căci aceasta nu constă doar în memorat lecții și formule . La Eliade intri un copil si ieși un matur responsabil, datorită posibilităților pe care ți le oferă acest liceu.</a:t>
            </a:r>
            <a:r>
              <a:rPr lang="en-US" sz="900" b="1" dirty="0">
                <a:solidFill>
                  <a:schemeClr val="bg2">
                    <a:lumMod val="60000"/>
                    <a:lumOff val="40000"/>
                  </a:schemeClr>
                </a:solidFill>
              </a:rPr>
              <a:t>”</a:t>
            </a:r>
            <a:endParaRPr lang="ro-RO" sz="900" b="1" dirty="0">
              <a:solidFill>
                <a:schemeClr val="bg2">
                  <a:lumMod val="60000"/>
                  <a:lumOff val="40000"/>
                </a:schemeClr>
              </a:solidFill>
            </a:endParaRPr>
          </a:p>
          <a:p>
            <a:pPr algn="ctr"/>
            <a:r>
              <a:rPr lang="ro-RO" sz="900" b="1" dirty="0">
                <a:solidFill>
                  <a:schemeClr val="bg2">
                    <a:lumMod val="60000"/>
                    <a:lumOff val="40000"/>
                  </a:schemeClr>
                </a:solidFill>
              </a:rPr>
              <a:t>Bularca David Leonard cls. a XI – a B</a:t>
            </a:r>
            <a:endParaRPr lang="en-US" sz="900" b="1" dirty="0">
              <a:solidFill>
                <a:schemeClr val="bg2">
                  <a:lumMod val="60000"/>
                  <a:lumOff val="40000"/>
                </a:schemeClr>
              </a:solidFill>
            </a:endParaRPr>
          </a:p>
          <a:p>
            <a:pPr algn="ctr"/>
            <a:endParaRPr lang="en-US" sz="900" b="1" dirty="0">
              <a:solidFill>
                <a:schemeClr val="bg2">
                  <a:lumMod val="60000"/>
                  <a:lumOff val="40000"/>
                </a:schemeClr>
              </a:solidFill>
            </a:endParaRPr>
          </a:p>
          <a:p>
            <a:pPr algn="just"/>
            <a:r>
              <a:rPr lang="ro-RO" sz="900" b="1" dirty="0">
                <a:solidFill>
                  <a:schemeClr val="bg2">
                    <a:lumMod val="60000"/>
                    <a:lumOff val="40000"/>
                  </a:schemeClr>
                </a:solidFill>
              </a:rPr>
              <a:t>Trebuie să alegi LTME dacă dorești să ajungi cât mai sus, dacă ai planuri mărețe,  dacă îți dorești performanță, dacă îți dorești ca liceul în care vrei să înveți să fie liceul din filmele copilăriei și dacă îți dorești să ai o amintire frumoasă despre anii adolescenței într-un liceu foarte bun.</a:t>
            </a:r>
          </a:p>
          <a:p>
            <a:pPr algn="ctr"/>
            <a:r>
              <a:rPr lang="ro-RO" sz="900" b="1" dirty="0">
                <a:solidFill>
                  <a:schemeClr val="bg2">
                    <a:lumMod val="60000"/>
                    <a:lumOff val="40000"/>
                  </a:schemeClr>
                </a:solidFill>
              </a:rPr>
              <a:t> </a:t>
            </a:r>
            <a:r>
              <a:rPr lang="en-US" sz="900" b="1" dirty="0">
                <a:solidFill>
                  <a:schemeClr val="bg2">
                    <a:lumMod val="60000"/>
                    <a:lumOff val="40000"/>
                  </a:schemeClr>
                </a:solidFill>
              </a:rPr>
              <a:t>Dragomir </a:t>
            </a:r>
            <a:r>
              <a:rPr lang="en-US" sz="900" b="1" dirty="0" err="1">
                <a:solidFill>
                  <a:schemeClr val="bg2">
                    <a:lumMod val="60000"/>
                    <a:lumOff val="40000"/>
                  </a:schemeClr>
                </a:solidFill>
              </a:rPr>
              <a:t>Denisa</a:t>
            </a:r>
            <a:r>
              <a:rPr lang="en-US" sz="900" b="1" dirty="0">
                <a:solidFill>
                  <a:schemeClr val="bg2">
                    <a:lumMod val="60000"/>
                    <a:lumOff val="40000"/>
                  </a:schemeClr>
                </a:solidFill>
              </a:rPr>
              <a:t> </a:t>
            </a:r>
            <a:r>
              <a:rPr lang="en-US" sz="900" b="1" dirty="0" err="1">
                <a:solidFill>
                  <a:schemeClr val="bg2">
                    <a:lumMod val="60000"/>
                    <a:lumOff val="40000"/>
                  </a:schemeClr>
                </a:solidFill>
              </a:rPr>
              <a:t>cls</a:t>
            </a:r>
            <a:r>
              <a:rPr lang="en-US" sz="900" b="1" dirty="0">
                <a:solidFill>
                  <a:schemeClr val="bg2">
                    <a:lumMod val="60000"/>
                    <a:lumOff val="40000"/>
                  </a:schemeClr>
                </a:solidFill>
              </a:rPr>
              <a:t>. a XII – a C</a:t>
            </a:r>
            <a:br>
              <a:rPr lang="ro-RO" sz="900" b="1" dirty="0">
                <a:solidFill>
                  <a:schemeClr val="bg2">
                    <a:lumMod val="60000"/>
                    <a:lumOff val="40000"/>
                  </a:schemeClr>
                </a:solidFill>
              </a:rPr>
            </a:br>
            <a:endParaRPr lang="ro-RO" sz="900" b="1" dirty="0">
              <a:solidFill>
                <a:schemeClr val="bg2">
                  <a:lumMod val="60000"/>
                  <a:lumOff val="40000"/>
                </a:schemeClr>
              </a:solidFill>
            </a:endParaRPr>
          </a:p>
          <a:p>
            <a:pPr algn="ctr"/>
            <a:r>
              <a:rPr lang="ro-RO" sz="1200" b="1" dirty="0">
                <a:solidFill>
                  <a:schemeClr val="bg2">
                    <a:lumMod val="60000"/>
                    <a:lumOff val="40000"/>
                  </a:schemeClr>
                </a:solidFill>
              </a:rPr>
              <a:t>Iată ce spun </a:t>
            </a:r>
            <a:r>
              <a:rPr lang="en-US" sz="1200" b="1" dirty="0" err="1">
                <a:solidFill>
                  <a:schemeClr val="bg2">
                    <a:lumMod val="60000"/>
                    <a:lumOff val="40000"/>
                  </a:schemeClr>
                </a:solidFill>
              </a:rPr>
              <a:t>profesori</a:t>
            </a:r>
            <a:r>
              <a:rPr lang="ro-RO" sz="1200" b="1" dirty="0">
                <a:solidFill>
                  <a:schemeClr val="bg2">
                    <a:lumMod val="60000"/>
                    <a:lumOff val="40000"/>
                  </a:schemeClr>
                </a:solidFill>
              </a:rPr>
              <a:t>i : </a:t>
            </a:r>
            <a:endParaRPr lang="en-US" sz="1200" b="1" dirty="0">
              <a:solidFill>
                <a:schemeClr val="bg2">
                  <a:lumMod val="60000"/>
                  <a:lumOff val="40000"/>
                </a:schemeClr>
              </a:solidFill>
            </a:endParaRPr>
          </a:p>
          <a:p>
            <a:pPr algn="just"/>
            <a:r>
              <a:rPr lang="it-IT" sz="800" b="1" dirty="0">
                <a:solidFill>
                  <a:schemeClr val="bg2">
                    <a:lumMod val="60000"/>
                    <a:lumOff val="40000"/>
                  </a:schemeClr>
                </a:solidFill>
              </a:rPr>
              <a:t>O scoala in care proiectele si oportunitățile au devenit din ideal o realitate, performanța academica  competitiva si dotarile de ultima generatie ne  recomanda!</a:t>
            </a:r>
          </a:p>
          <a:p>
            <a:pPr algn="ctr"/>
            <a:endParaRPr lang="it-IT" sz="800" b="1" dirty="0">
              <a:solidFill>
                <a:schemeClr val="bg2">
                  <a:lumMod val="60000"/>
                  <a:lumOff val="40000"/>
                </a:schemeClr>
              </a:solidFill>
            </a:endParaRPr>
          </a:p>
          <a:p>
            <a:pPr algn="just"/>
            <a:r>
              <a:rPr lang="ro-RO" sz="800" b="1" dirty="0">
                <a:solidFill>
                  <a:schemeClr val="bg2">
                    <a:lumMod val="60000"/>
                    <a:lumOff val="40000"/>
                  </a:schemeClr>
                </a:solidFill>
              </a:rPr>
              <a:t>Datorită dotărilor existente în liceu, performanțelor academice, care reies din rezultatele bune ale elevilor, activităților extrașcolare și prezenței unui colectiv primitor.</a:t>
            </a:r>
          </a:p>
          <a:p>
            <a:pPr algn="ctr"/>
            <a:endParaRPr lang="ro-RO" b="1" dirty="0">
              <a:solidFill>
                <a:schemeClr val="bg2">
                  <a:lumMod val="60000"/>
                  <a:lumOff val="40000"/>
                </a:schemeClr>
              </a:solidFill>
            </a:endParaRPr>
          </a:p>
        </p:txBody>
      </p:sp>
      <p:pic>
        <p:nvPicPr>
          <p:cNvPr id="56" name="Imagine 55" descr="O imagine care conține persoane, așezat, grup, masă&#10;&#10;Descriere generată automat">
            <a:extLst>
              <a:ext uri="{FF2B5EF4-FFF2-40B4-BE49-F238E27FC236}">
                <a16:creationId xmlns:a16="http://schemas.microsoft.com/office/drawing/2014/main" id="{79005C4B-8306-4457-B592-7D19C840C1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6279" y="956283"/>
            <a:ext cx="576122" cy="509471"/>
          </a:xfrm>
          <a:prstGeom prst="rect">
            <a:avLst/>
          </a:prstGeom>
        </p:spPr>
      </p:pic>
      <p:pic>
        <p:nvPicPr>
          <p:cNvPr id="4" name="Imagine 3" descr="O imagine care conține persoană, masă, interior, grup&#10;&#10;Descriere generată automat">
            <a:extLst>
              <a:ext uri="{FF2B5EF4-FFF2-40B4-BE49-F238E27FC236}">
                <a16:creationId xmlns:a16="http://schemas.microsoft.com/office/drawing/2014/main" id="{301750E8-0BC2-44EC-9706-62BEF8335C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9748" y="3846137"/>
            <a:ext cx="1351636" cy="1816152"/>
          </a:xfrm>
          <a:prstGeom prst="rect">
            <a:avLst/>
          </a:prstGeom>
        </p:spPr>
      </p:pic>
    </p:spTree>
    <p:extLst>
      <p:ext uri="{BB962C8B-B14F-4D97-AF65-F5344CB8AC3E}">
        <p14:creationId xmlns:p14="http://schemas.microsoft.com/office/powerpoint/2010/main" val="272205299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848</Words>
  <Application>Microsoft Office PowerPoint</Application>
  <PresentationFormat>Ecran lat</PresentationFormat>
  <Paragraphs>110</Paragraphs>
  <Slides>2</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vt:i4>
      </vt:variant>
    </vt:vector>
  </HeadingPairs>
  <TitlesOfParts>
    <vt:vector size="7" baseType="lpstr">
      <vt:lpstr>Arial</vt:lpstr>
      <vt:lpstr>Calibri</vt:lpstr>
      <vt:lpstr>Calibri Light</vt:lpstr>
      <vt:lpstr>Wingdings</vt:lpstr>
      <vt:lpstr>Temă Office</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Secretar LTME</dc:creator>
  <cp:lastModifiedBy>Director LTME</cp:lastModifiedBy>
  <cp:revision>31</cp:revision>
  <dcterms:created xsi:type="dcterms:W3CDTF">2020-05-15T07:28:54Z</dcterms:created>
  <dcterms:modified xsi:type="dcterms:W3CDTF">2020-05-20T10:49:15Z</dcterms:modified>
</cp:coreProperties>
</file>