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0" r:id="rId3"/>
    <p:sldId id="259" r:id="rId4"/>
    <p:sldId id="262" r:id="rId5"/>
    <p:sldId id="263" r:id="rId6"/>
    <p:sldId id="303" r:id="rId7"/>
    <p:sldId id="264" r:id="rId8"/>
    <p:sldId id="265" r:id="rId9"/>
    <p:sldId id="267" r:id="rId10"/>
    <p:sldId id="305" r:id="rId11"/>
    <p:sldId id="268" r:id="rId12"/>
    <p:sldId id="336" r:id="rId13"/>
    <p:sldId id="335" r:id="rId14"/>
    <p:sldId id="272" r:id="rId15"/>
    <p:sldId id="274" r:id="rId16"/>
    <p:sldId id="280" r:id="rId17"/>
    <p:sldId id="281" r:id="rId18"/>
    <p:sldId id="282" r:id="rId19"/>
    <p:sldId id="283" r:id="rId20"/>
    <p:sldId id="284" r:id="rId21"/>
    <p:sldId id="307" r:id="rId22"/>
    <p:sldId id="269" r:id="rId23"/>
    <p:sldId id="285" r:id="rId24"/>
    <p:sldId id="287" r:id="rId25"/>
    <p:sldId id="288" r:id="rId26"/>
    <p:sldId id="289" r:id="rId27"/>
    <p:sldId id="290" r:id="rId28"/>
    <p:sldId id="295" r:id="rId29"/>
    <p:sldId id="347" r:id="rId30"/>
    <p:sldId id="337" r:id="rId31"/>
    <p:sldId id="299" r:id="rId32"/>
    <p:sldId id="300" r:id="rId33"/>
    <p:sldId id="301" r:id="rId34"/>
    <p:sldId id="302" r:id="rId35"/>
    <p:sldId id="310" r:id="rId36"/>
    <p:sldId id="338" r:id="rId37"/>
    <p:sldId id="311" r:id="rId38"/>
    <p:sldId id="312" r:id="rId39"/>
    <p:sldId id="309" r:id="rId40"/>
    <p:sldId id="316" r:id="rId41"/>
    <p:sldId id="317" r:id="rId42"/>
    <p:sldId id="320" r:id="rId43"/>
    <p:sldId id="328" r:id="rId44"/>
    <p:sldId id="339" r:id="rId45"/>
    <p:sldId id="325" r:id="rId46"/>
    <p:sldId id="326" r:id="rId47"/>
    <p:sldId id="327" r:id="rId48"/>
    <p:sldId id="329" r:id="rId49"/>
    <p:sldId id="341" r:id="rId50"/>
    <p:sldId id="342" r:id="rId51"/>
    <p:sldId id="343" r:id="rId52"/>
    <p:sldId id="344" r:id="rId53"/>
    <p:sldId id="345" r:id="rId54"/>
    <p:sldId id="346" r:id="rId55"/>
    <p:sldId id="330" r:id="rId56"/>
    <p:sldId id="333" r:id="rId57"/>
    <p:sldId id="334" r:id="rId58"/>
  </p:sldIdLst>
  <p:sldSz cx="9144000" cy="6858000" type="screen4x3"/>
  <p:notesSz cx="9947275" cy="6858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E60DA"/>
    <a:srgbClr val="F39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Stil întunecat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l întunecat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l întunecat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 întunecat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il tematic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 tematic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il tematic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 tematic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Stil luminos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 luminos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 luminos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 luminos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Proba_D_Competente%20digita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Statistica%20BAC_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Statistica%20BAC_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Statistica%20BAC_fina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Statistica%20BAC_fin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Statistica%20BAC_fin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BAC_export_fin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BAC_export_fina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BAC_export_fina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BAC_export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Proba_D_Competente%20digita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Rezultate_iunie-iulie\Szilard\BAC_export_fina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Info\Atestat\2013-2014\Rezultate\COVASNA_Rezultate_Atestat_2014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Info\Atestat\2013-2014\Rezultate\COVASNA_Rezultate_Atestat_2014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Info\Atestat\2013-2014\Rezultate\COVASNA_Rezultate_Atestat_201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Proba_D_Competente%20digita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Proba_D_Competente%20digita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Proba_D_Competente%20digita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%202014\Proba_D_Competente%20digita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Simulare_Bac_EN\Simulare_2014\Bac_2014\Simulare_MEN_Martie%202014\Rezultate\CV_%20Simulare%20bacalaureat_catalog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Simulare_Bac_EN\Simulare_2014\Bac_2014\Simulare_MEN_Martie%202014\Rezultate\CV_%20Simulare%20bacalaureat_catalo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o-RO" sz="1800" b="1" i="0" baseline="0" dirty="0">
                <a:effectLst/>
              </a:rPr>
              <a:t>Rezultatele procentuale </a:t>
            </a:r>
            <a:r>
              <a:rPr lang="ro-RO" sz="1800" b="1" i="0" baseline="0" dirty="0" smtClean="0">
                <a:effectLst/>
              </a:rPr>
              <a:t>și numerice </a:t>
            </a:r>
            <a:r>
              <a:rPr lang="en-US" sz="1800" b="1" i="0" baseline="0" dirty="0" err="1" smtClean="0">
                <a:effectLst/>
              </a:rPr>
              <a:t>ob</a:t>
            </a:r>
            <a:r>
              <a:rPr lang="ro-RO" sz="1800" b="1" i="0" baseline="0" dirty="0">
                <a:effectLst/>
              </a:rPr>
              <a:t>ținute de candidații înscriși la examenul de competente digitale</a:t>
            </a:r>
            <a:endParaRPr lang="ro-RO" sz="18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022913964548204E-2"/>
          <c:y val="0.17312679215205926"/>
          <c:w val="0.96195417207090361"/>
          <c:h val="0.62874965430151109"/>
        </c:manualLayout>
      </c:layout>
      <c:lineChart>
        <c:grouping val="standard"/>
        <c:varyColors val="0"/>
        <c:ser>
          <c:idx val="0"/>
          <c:order val="0"/>
          <c:tx>
            <c:v>Sesiunea iunie-iulie 2014</c:v>
          </c:tx>
          <c:dLbls>
            <c:dLbl>
              <c:idx val="0"/>
              <c:layout>
                <c:manualLayout>
                  <c:x val="-3.4587116299178555E-3"/>
                  <c:y val="-0.15277777777777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Sheet3!$E$17:$J$18</c:f>
              <c:multiLvlStrCache>
                <c:ptCount val="6"/>
                <c:lvl>
                  <c:pt idx="0">
                    <c:v>CERTIFICAT</c:v>
                  </c:pt>
                  <c:pt idx="1">
                    <c:v>FARA NIVEL</c:v>
                  </c:pt>
                  <c:pt idx="2">
                    <c:v>INCEPATOR</c:v>
                  </c:pt>
                  <c:pt idx="3">
                    <c:v>MEDIU</c:v>
                  </c:pt>
                  <c:pt idx="4">
                    <c:v>AVANSAT</c:v>
                  </c:pt>
                  <c:pt idx="5">
                    <c:v>EXPERIMENTAT</c:v>
                  </c:pt>
                </c:lvl>
                <c:lvl>
                  <c:pt idx="0">
                    <c:v>77</c:v>
                  </c:pt>
                  <c:pt idx="1">
                    <c:v>14</c:v>
                  </c:pt>
                  <c:pt idx="2">
                    <c:v>152</c:v>
                  </c:pt>
                  <c:pt idx="3">
                    <c:v>436</c:v>
                  </c:pt>
                  <c:pt idx="4">
                    <c:v>447</c:v>
                  </c:pt>
                  <c:pt idx="5">
                    <c:v>366</c:v>
                  </c:pt>
                </c:lvl>
              </c:multiLvlStrCache>
            </c:multiLvlStrRef>
          </c:cat>
          <c:val>
            <c:numRef>
              <c:f>Sheet3!$E$23:$J$23</c:f>
              <c:numCache>
                <c:formatCode>0.00%</c:formatCode>
                <c:ptCount val="6"/>
                <c:pt idx="0">
                  <c:v>5.160857908847185E-2</c:v>
                </c:pt>
                <c:pt idx="1">
                  <c:v>9.3833780160857902E-3</c:v>
                </c:pt>
                <c:pt idx="2">
                  <c:v>0.10187667560321716</c:v>
                </c:pt>
                <c:pt idx="3">
                  <c:v>0.29222520107238603</c:v>
                </c:pt>
                <c:pt idx="4">
                  <c:v>0.29959785522788202</c:v>
                </c:pt>
                <c:pt idx="5">
                  <c:v>0.2453083109919571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885824"/>
        <c:axId val="196141632"/>
      </c:lineChart>
      <c:catAx>
        <c:axId val="2078858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o-RO"/>
          </a:p>
        </c:txPr>
        <c:crossAx val="196141632"/>
        <c:crosses val="autoZero"/>
        <c:auto val="1"/>
        <c:lblAlgn val="ctr"/>
        <c:lblOffset val="100"/>
        <c:noMultiLvlLbl val="0"/>
      </c:catAx>
      <c:valAx>
        <c:axId val="19614163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7885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050379402963742E-2"/>
          <c:y val="0.18910063632776433"/>
          <c:w val="0.37920687383941459"/>
          <c:h val="0.13863569756617081"/>
        </c:manualLayout>
      </c:layout>
      <c:overlay val="0"/>
      <c:txPr>
        <a:bodyPr/>
        <a:lstStyle/>
        <a:p>
          <a:pPr>
            <a:defRPr sz="16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83094952207389E-3"/>
          <c:y val="6.6067199093944803E-2"/>
          <c:w val="0.99447169050477924"/>
          <c:h val="0.93393280090605535"/>
        </c:manualLayout>
      </c:layout>
      <c:pie3DChart>
        <c:varyColors val="1"/>
        <c:ser>
          <c:idx val="0"/>
          <c:order val="0"/>
          <c:tx>
            <c:v>Participare la examen (candidați înscrisși: 1523)</c:v>
          </c:tx>
          <c:explosion val="25"/>
          <c:dPt>
            <c:idx val="1"/>
            <c:bubble3D val="0"/>
            <c:spPr>
              <a:solidFill>
                <a:srgbClr val="F391E5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o-RO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917585235613968"/>
                  <c:y val="1.65952818613681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o-R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C000"/>
                  </a:solidFill>
                </a:ln>
              </c:spPr>
            </c:leaderLines>
          </c:dLbls>
          <c:cat>
            <c:strRef>
              <c:f>DEFALCAT!$D$4:$F$4</c:f>
              <c:strCache>
                <c:ptCount val="3"/>
                <c:pt idx="0">
                  <c:v>Prezenți</c:v>
                </c:pt>
                <c:pt idx="1">
                  <c:v>Neprezentați</c:v>
                </c:pt>
                <c:pt idx="2">
                  <c:v>Eliminați</c:v>
                </c:pt>
              </c:strCache>
            </c:strRef>
          </c:cat>
          <c:val>
            <c:numRef>
              <c:f>DEFALCAT!$D$8:$F$8</c:f>
              <c:numCache>
                <c:formatCode>General</c:formatCode>
                <c:ptCount val="3"/>
                <c:pt idx="0">
                  <c:v>1441</c:v>
                </c:pt>
                <c:pt idx="1">
                  <c:v>82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3323045661493544"/>
          <c:y val="0.7928241416969658"/>
          <c:w val="0.54279183384133411"/>
          <c:h val="0.14608994036035469"/>
        </c:manualLayout>
      </c:layout>
      <c:overlay val="0"/>
      <c:txPr>
        <a:bodyPr/>
        <a:lstStyle/>
        <a:p>
          <a:pPr rtl="0">
            <a:defRPr sz="14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Starea candidaților </a:t>
            </a:r>
          </a:p>
        </c:rich>
      </c:tx>
      <c:layout>
        <c:manualLayout>
          <c:xMode val="edge"/>
          <c:yMode val="edge"/>
          <c:x val="0.26439316332469809"/>
          <c:y val="3.423867780222113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60718928897054E-2"/>
          <c:y val="0.12092433231467564"/>
          <c:w val="0.88734130667635047"/>
          <c:h val="0.7993540897281478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EE60DA"/>
              </a:solidFill>
            </c:spPr>
          </c:dPt>
          <c:dLbls>
            <c:dLbl>
              <c:idx val="1"/>
              <c:layout>
                <c:manualLayout>
                  <c:x val="-7.3203055557718055E-2"/>
                  <c:y val="-9.64381820775971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o-R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DEFALCAT!$H$3:$J$4</c:f>
              <c:multiLvlStrCache>
                <c:ptCount val="3"/>
                <c:lvl>
                  <c:pt idx="0">
                    <c:v> - Respinși cu medii &lt;5</c:v>
                  </c:pt>
                  <c:pt idx="1">
                    <c:v>- Respinși cu medii între 5,00-5,99</c:v>
                  </c:pt>
                  <c:pt idx="2">
                    <c:v>- Reușiți</c:v>
                  </c:pt>
                </c:lvl>
                <c:lvl>
                  <c:pt idx="0">
                    <c:v>38,24%</c:v>
                  </c:pt>
                  <c:pt idx="1">
                    <c:v>4,44%</c:v>
                  </c:pt>
                  <c:pt idx="2">
                    <c:v>57,25%</c:v>
                  </c:pt>
                </c:lvl>
              </c:multiLvlStrCache>
            </c:multiLvlStrRef>
          </c:cat>
          <c:val>
            <c:numRef>
              <c:f>DEFALCAT!$H$8:$J$8</c:f>
              <c:numCache>
                <c:formatCode>General</c:formatCode>
                <c:ptCount val="3"/>
                <c:pt idx="0">
                  <c:v>551</c:v>
                </c:pt>
                <c:pt idx="1">
                  <c:v>64</c:v>
                </c:pt>
                <c:pt idx="2">
                  <c:v>825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6609477614298305E-3"/>
          <c:y val="0.75721231215388041"/>
          <c:w val="0.85875899222097607"/>
          <c:h val="0.22223369732925871"/>
        </c:manualLayout>
      </c:layout>
      <c:overlay val="0"/>
      <c:txPr>
        <a:bodyPr/>
        <a:lstStyle/>
        <a:p>
          <a:pPr rtl="0">
            <a:defRPr sz="14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/>
              <a:t>Procent de promovare pe </a:t>
            </a:r>
            <a:r>
              <a:rPr lang="ro-RO"/>
              <a:t>forme de învăţământ</a:t>
            </a:r>
            <a:r>
              <a:rPr lang="vi-VN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8985507246376812E-2"/>
          <c:y val="0.16297783482217967"/>
          <c:w val="0.89392824197984733"/>
          <c:h val="0.65265326669949708"/>
        </c:manualLayout>
      </c:layout>
      <c:barChart>
        <c:barDir val="col"/>
        <c:grouping val="clustered"/>
        <c:varyColors val="0"/>
        <c:ser>
          <c:idx val="0"/>
          <c:order val="0"/>
          <c:tx>
            <c:v>Procent de promovare pe forme de învăţământ</c:v>
          </c:tx>
          <c:invertIfNegative val="0"/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DEFALCAT!$A$24:$B$26</c:f>
              <c:multiLvlStrCache>
                <c:ptCount val="3"/>
                <c:lvl>
                  <c:pt idx="0">
                    <c:v>813</c:v>
                  </c:pt>
                  <c:pt idx="1">
                    <c:v>9</c:v>
                  </c:pt>
                  <c:pt idx="2">
                    <c:v>3</c:v>
                  </c:pt>
                </c:lvl>
                <c:lvl>
                  <c:pt idx="0">
                    <c:v>Zi</c:v>
                  </c:pt>
                  <c:pt idx="1">
                    <c:v>Seral</c:v>
                  </c:pt>
                  <c:pt idx="2">
                    <c:v>Frecvență redusă</c:v>
                  </c:pt>
                </c:lvl>
              </c:multiLvlStrCache>
            </c:multiLvlStrRef>
          </c:cat>
          <c:val>
            <c:numRef>
              <c:f>DEFALCAT!$P$24:$P$26</c:f>
              <c:numCache>
                <c:formatCode>0.00%</c:formatCode>
                <c:ptCount val="3"/>
                <c:pt idx="0">
                  <c:v>0.59473299195318219</c:v>
                </c:pt>
                <c:pt idx="1">
                  <c:v>0.6</c:v>
                </c:pt>
                <c:pt idx="2">
                  <c:v>5.0847457627118647E-2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199296"/>
        <c:axId val="209198400"/>
      </c:barChart>
      <c:catAx>
        <c:axId val="19819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09198400"/>
        <c:crosses val="autoZero"/>
        <c:auto val="1"/>
        <c:lblAlgn val="ctr"/>
        <c:lblOffset val="100"/>
        <c:noMultiLvlLbl val="0"/>
      </c:catAx>
      <c:valAx>
        <c:axId val="2091984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98199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vi-VN" sz="1800"/>
              <a:t>Procent de promovare în funcție de promoții </a:t>
            </a:r>
          </a:p>
        </c:rich>
      </c:tx>
      <c:layout>
        <c:manualLayout>
          <c:xMode val="edge"/>
          <c:yMode val="edge"/>
          <c:x val="0.15706255468066491"/>
          <c:y val="3.70370370370370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23976432516276222"/>
          <c:w val="0.97444444444444445"/>
          <c:h val="0.51680826946012171"/>
        </c:manualLayout>
      </c:layout>
      <c:barChart>
        <c:barDir val="col"/>
        <c:grouping val="clustered"/>
        <c:varyColors val="0"/>
        <c:ser>
          <c:idx val="0"/>
          <c:order val="0"/>
          <c:tx>
            <c:v>Procent de promovare în funcție de promoții după contestații</c:v>
          </c:tx>
          <c:spPr>
            <a:solidFill>
              <a:srgbClr val="F391E5"/>
            </a:solidFill>
          </c:spPr>
          <c:invertIfNegative val="0"/>
          <c:dLbls>
            <c:dLbl>
              <c:idx val="0"/>
              <c:layout>
                <c:manualLayout>
                  <c:x val="-2.387117235345582E-2"/>
                  <c:y val="-6.4713635857771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36439195100612E-2"/>
                  <c:y val="1.129684630794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DEFALCAT!$A$12:$B$13</c:f>
              <c:multiLvlStrCache>
                <c:ptCount val="2"/>
                <c:lvl>
                  <c:pt idx="0">
                    <c:v>758</c:v>
                  </c:pt>
                  <c:pt idx="1">
                    <c:v>67</c:v>
                  </c:pt>
                </c:lvl>
                <c:lvl>
                  <c:pt idx="0">
                    <c:v>Curentă</c:v>
                  </c:pt>
                  <c:pt idx="1">
                    <c:v>Anterioară</c:v>
                  </c:pt>
                </c:lvl>
              </c:multiLvlStrCache>
            </c:multiLvlStrRef>
          </c:cat>
          <c:val>
            <c:numRef>
              <c:f>DEFALCAT!$P$12:$P$13</c:f>
              <c:numCache>
                <c:formatCode>0.00%</c:formatCode>
                <c:ptCount val="2"/>
                <c:pt idx="0">
                  <c:v>0.62644628099173549</c:v>
                </c:pt>
                <c:pt idx="1">
                  <c:v>0.29004329004329005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199808"/>
        <c:axId val="209601664"/>
      </c:barChart>
      <c:catAx>
        <c:axId val="198199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09601664"/>
        <c:crosses val="autoZero"/>
        <c:auto val="1"/>
        <c:lblAlgn val="ctr"/>
        <c:lblOffset val="100"/>
        <c:noMultiLvlLbl val="0"/>
      </c:catAx>
      <c:valAx>
        <c:axId val="2096016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9819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/>
              <a:t>Procent de promovare pe filiere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1621947566220059E-2"/>
          <c:y val="0.19768516917205883"/>
          <c:w val="0.97158097327390724"/>
          <c:h val="0.64401051740568682"/>
        </c:manualLayout>
      </c:layout>
      <c:barChart>
        <c:barDir val="col"/>
        <c:grouping val="clustered"/>
        <c:varyColors val="0"/>
        <c:ser>
          <c:idx val="0"/>
          <c:order val="0"/>
          <c:tx>
            <c:v>Procent de promovare pe filiere după contestații</c:v>
          </c:tx>
          <c:spPr>
            <a:solidFill>
              <a:srgbClr val="EE60DA"/>
            </a:soli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DEFALCAT!$A$5:$B$7</c:f>
              <c:multiLvlStrCache>
                <c:ptCount val="3"/>
                <c:lvl>
                  <c:pt idx="0">
                    <c:v>94</c:v>
                  </c:pt>
                  <c:pt idx="1">
                    <c:v>604</c:v>
                  </c:pt>
                  <c:pt idx="2">
                    <c:v>127</c:v>
                  </c:pt>
                </c:lvl>
                <c:lvl>
                  <c:pt idx="0">
                    <c:v>Tehnologică</c:v>
                  </c:pt>
                  <c:pt idx="1">
                    <c:v>Teoretică</c:v>
                  </c:pt>
                  <c:pt idx="2">
                    <c:v>Vocatională</c:v>
                  </c:pt>
                </c:lvl>
              </c:multiLvlStrCache>
            </c:multiLvlStrRef>
          </c:cat>
          <c:val>
            <c:numRef>
              <c:f>DEFALCAT!$P$5:$P$7</c:f>
              <c:numCache>
                <c:formatCode>0.00%</c:formatCode>
                <c:ptCount val="3"/>
                <c:pt idx="0">
                  <c:v>0.23558897243107768</c:v>
                </c:pt>
                <c:pt idx="1">
                  <c:v>0.74019607843137258</c:v>
                </c:pt>
                <c:pt idx="2">
                  <c:v>0.56194690265486724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58528"/>
        <c:axId val="209603968"/>
      </c:barChart>
      <c:catAx>
        <c:axId val="209558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09603968"/>
        <c:crosses val="autoZero"/>
        <c:auto val="1"/>
        <c:lblAlgn val="ctr"/>
        <c:lblOffset val="100"/>
        <c:noMultiLvlLbl val="0"/>
      </c:catAx>
      <c:valAx>
        <c:axId val="2096039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9558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vi-VN"/>
              <a:t>Promovabilitate pe sectii de predare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3993129348602096E-2"/>
          <c:y val="0.17243880454694621"/>
          <c:w val="0.9320137413027958"/>
          <c:h val="0.6880374200476419"/>
        </c:manualLayout>
      </c:layout>
      <c:barChart>
        <c:barDir val="col"/>
        <c:grouping val="clustered"/>
        <c:varyColors val="0"/>
        <c:ser>
          <c:idx val="0"/>
          <c:order val="0"/>
          <c:tx>
            <c:v>Promovabilitate pe sectii de predare după contestatii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DEFALCAT!$A$18:$B$19</c:f>
              <c:multiLvlStrCache>
                <c:ptCount val="2"/>
                <c:lvl>
                  <c:pt idx="0">
                    <c:v>299</c:v>
                  </c:pt>
                  <c:pt idx="1">
                    <c:v>526</c:v>
                  </c:pt>
                </c:lvl>
                <c:lvl>
                  <c:pt idx="0">
                    <c:v>Română</c:v>
                  </c:pt>
                  <c:pt idx="1">
                    <c:v>Maghiară</c:v>
                  </c:pt>
                </c:lvl>
              </c:multiLvlStrCache>
            </c:multiLvlStrRef>
          </c:cat>
          <c:val>
            <c:numRef>
              <c:f>DEFALCAT!$P$18:$P$19</c:f>
              <c:numCache>
                <c:formatCode>0.00%</c:formatCode>
                <c:ptCount val="2"/>
                <c:pt idx="0">
                  <c:v>0.64163090128755362</c:v>
                </c:pt>
                <c:pt idx="1">
                  <c:v>0.5394871794871795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69280"/>
        <c:axId val="209605696"/>
      </c:barChart>
      <c:catAx>
        <c:axId val="20956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09605696"/>
        <c:crosses val="autoZero"/>
        <c:auto val="1"/>
        <c:lblAlgn val="ctr"/>
        <c:lblOffset val="100"/>
        <c:noMultiLvlLbl val="0"/>
      </c:catAx>
      <c:valAx>
        <c:axId val="2096056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956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1.9124322332307622E-2"/>
          <c:y val="0.16352391783405126"/>
          <c:w val="0.96175135533538481"/>
          <c:h val="0.67877788415596774"/>
        </c:manualLayout>
      </c:layout>
      <c:barChart>
        <c:barDir val="col"/>
        <c:grouping val="clustered"/>
        <c:varyColors val="0"/>
        <c:ser>
          <c:idx val="0"/>
          <c:order val="0"/>
          <c:tx>
            <c:v>Promovabilitate pe probe de examen</c:v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/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Probe_Discipline!$A$32:$B$35</c:f>
              <c:multiLvlStrCache>
                <c:ptCount val="4"/>
                <c:lvl>
                  <c:pt idx="0">
                    <c:v>993</c:v>
                  </c:pt>
                  <c:pt idx="1">
                    <c:v>913</c:v>
                  </c:pt>
                  <c:pt idx="2">
                    <c:v>1173</c:v>
                  </c:pt>
                  <c:pt idx="3">
                    <c:v>1234</c:v>
                  </c:pt>
                </c:lvl>
                <c:lvl>
                  <c:pt idx="0">
                    <c:v>Proba Ea)</c:v>
                  </c:pt>
                  <c:pt idx="1">
                    <c:v>Proba Eb)</c:v>
                  </c:pt>
                  <c:pt idx="2">
                    <c:v>Proba Ec)</c:v>
                  </c:pt>
                  <c:pt idx="3">
                    <c:v>Proba Ed)</c:v>
                  </c:pt>
                </c:lvl>
              </c:multiLvlStrCache>
            </c:multiLvlStrRef>
          </c:cat>
          <c:val>
            <c:numRef>
              <c:f>Probe_Discipline!$I$32:$I$35</c:f>
              <c:numCache>
                <c:formatCode>0.00%</c:formatCode>
                <c:ptCount val="4"/>
                <c:pt idx="0">
                  <c:v>0.67920656634746923</c:v>
                </c:pt>
                <c:pt idx="1">
                  <c:v>0.919436052366566</c:v>
                </c:pt>
                <c:pt idx="2">
                  <c:v>0.80896551724137933</c:v>
                </c:pt>
                <c:pt idx="3">
                  <c:v>0.84462696783025326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804800"/>
        <c:axId val="209608000"/>
      </c:barChart>
      <c:catAx>
        <c:axId val="20980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o-RO"/>
          </a:p>
        </c:txPr>
        <c:crossAx val="209608000"/>
        <c:crosses val="autoZero"/>
        <c:auto val="1"/>
        <c:lblAlgn val="ctr"/>
        <c:lblOffset val="100"/>
        <c:noMultiLvlLbl val="0"/>
      </c:catAx>
      <c:valAx>
        <c:axId val="2096080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9804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dirty="0"/>
              <a:t>Promovabilitate pe discipline  Proba Ec</a:t>
            </a:r>
            <a:r>
              <a:rPr lang="it-IT" dirty="0" smtClean="0"/>
              <a:t>)</a:t>
            </a:r>
            <a:r>
              <a:rPr lang="ro-RO" dirty="0" smtClean="0"/>
              <a:t> (80,90%)</a:t>
            </a:r>
            <a:endParaRPr lang="it-IT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6422583283096048"/>
          <c:w val="1"/>
          <c:h val="0.65418095621433681"/>
        </c:manualLayout>
      </c:layout>
      <c:barChart>
        <c:barDir val="col"/>
        <c:grouping val="clustered"/>
        <c:varyColors val="0"/>
        <c:ser>
          <c:idx val="0"/>
          <c:order val="0"/>
          <c:tx>
            <c:v>Promovabilitate pe discipline  Proba Ec)</c:v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EC!$A$21:$B$22</c:f>
              <c:multiLvlStrCache>
                <c:ptCount val="2"/>
                <c:lvl>
                  <c:pt idx="0">
                    <c:v>451</c:v>
                  </c:pt>
                  <c:pt idx="1">
                    <c:v>722</c:v>
                  </c:pt>
                </c:lvl>
                <c:lvl>
                  <c:pt idx="0">
                    <c:v>Istorie</c:v>
                  </c:pt>
                  <c:pt idx="1">
                    <c:v>Matematică</c:v>
                  </c:pt>
                </c:lvl>
              </c:multiLvlStrCache>
            </c:multiLvlStrRef>
          </c:cat>
          <c:val>
            <c:numRef>
              <c:f>EC!$I$21:$I$22</c:f>
              <c:numCache>
                <c:formatCode>0.00%</c:formatCode>
                <c:ptCount val="2"/>
                <c:pt idx="0">
                  <c:v>0.91111111111111109</c:v>
                </c:pt>
                <c:pt idx="1">
                  <c:v>0.75602094240837692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844224"/>
        <c:axId val="210052800"/>
      </c:barChart>
      <c:catAx>
        <c:axId val="209844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10052800"/>
        <c:crosses val="autoZero"/>
        <c:auto val="1"/>
        <c:lblAlgn val="ctr"/>
        <c:lblOffset val="100"/>
        <c:noMultiLvlLbl val="0"/>
      </c:catAx>
      <c:valAx>
        <c:axId val="2100528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984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o-RO"/>
        </a:p>
      </c:txPr>
    </c:title>
    <c:autoTitleDeleted val="0"/>
    <c:plotArea>
      <c:layout>
        <c:manualLayout>
          <c:layoutTarget val="inner"/>
          <c:xMode val="edge"/>
          <c:yMode val="edge"/>
          <c:x val="2.3758578106706098E-2"/>
          <c:y val="0.24667727659023064"/>
          <c:w val="0.96465020319369743"/>
          <c:h val="0.53067285709067058"/>
        </c:manualLayout>
      </c:layout>
      <c:barChart>
        <c:barDir val="col"/>
        <c:grouping val="clustered"/>
        <c:varyColors val="0"/>
        <c:ser>
          <c:idx val="0"/>
          <c:order val="0"/>
          <c:tx>
            <c:v>Promovabilitate Matematică pe tip de subiect  (procent de promovare general: 75,60%)</c:v>
          </c:tx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EC!$A$4:$B$7</c:f>
              <c:multiLvlStrCache>
                <c:ptCount val="4"/>
                <c:lvl>
                  <c:pt idx="0">
                    <c:v>230</c:v>
                  </c:pt>
                  <c:pt idx="1">
                    <c:v>219</c:v>
                  </c:pt>
                  <c:pt idx="2">
                    <c:v>54</c:v>
                  </c:pt>
                  <c:pt idx="3">
                    <c:v>219</c:v>
                  </c:pt>
                </c:lvl>
                <c:lvl>
                  <c:pt idx="0">
                    <c:v>Matematică ST-NAT</c:v>
                  </c:pt>
                  <c:pt idx="1">
                    <c:v>Matematică MATE-INFO</c:v>
                  </c:pt>
                  <c:pt idx="2">
                    <c:v>Matematică PED</c:v>
                  </c:pt>
                  <c:pt idx="3">
                    <c:v>Matematică TEHN</c:v>
                  </c:pt>
                </c:lvl>
              </c:multiLvlStrCache>
            </c:multiLvlStrRef>
          </c:cat>
          <c:val>
            <c:numRef>
              <c:f>EC!$I$4:$I$7</c:f>
              <c:numCache>
                <c:formatCode>0.00%</c:formatCode>
                <c:ptCount val="4"/>
                <c:pt idx="0">
                  <c:v>0.92741935483870963</c:v>
                </c:pt>
                <c:pt idx="1">
                  <c:v>0.90871369294605808</c:v>
                </c:pt>
                <c:pt idx="2">
                  <c:v>0.87096774193548387</c:v>
                </c:pt>
                <c:pt idx="3">
                  <c:v>0.54207920792079212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844736"/>
        <c:axId val="210054528"/>
      </c:barChart>
      <c:catAx>
        <c:axId val="209844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10054528"/>
        <c:crosses val="autoZero"/>
        <c:auto val="1"/>
        <c:lblAlgn val="ctr"/>
        <c:lblOffset val="100"/>
        <c:noMultiLvlLbl val="0"/>
      </c:catAx>
      <c:valAx>
        <c:axId val="2100545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9844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it-IT" dirty="0"/>
              <a:t>Promovabilitate pe discipline - Proba Ed</a:t>
            </a:r>
            <a:r>
              <a:rPr lang="it-IT" dirty="0" smtClean="0"/>
              <a:t>)</a:t>
            </a:r>
            <a:r>
              <a:rPr lang="ro-RO" dirty="0" smtClean="0"/>
              <a:t> (84,46%)</a:t>
            </a:r>
            <a:endParaRPr lang="it-IT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Promovabilitate pe discipline - Proba Ed)</c:v>
          </c:tx>
          <c:spPr>
            <a:ln>
              <a:solidFill>
                <a:schemeClr val="tx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Probe_Discipline!$A$44:$B$52</c:f>
              <c:multiLvlStrCache>
                <c:ptCount val="9"/>
                <c:lvl>
                  <c:pt idx="0">
                    <c:v>4</c:v>
                  </c:pt>
                  <c:pt idx="1">
                    <c:v>35</c:v>
                  </c:pt>
                  <c:pt idx="2">
                    <c:v>6</c:v>
                  </c:pt>
                  <c:pt idx="3">
                    <c:v>34</c:v>
                  </c:pt>
                  <c:pt idx="4">
                    <c:v>102</c:v>
                  </c:pt>
                  <c:pt idx="5">
                    <c:v>613</c:v>
                  </c:pt>
                  <c:pt idx="6">
                    <c:v>382</c:v>
                  </c:pt>
                  <c:pt idx="7">
                    <c:v>48</c:v>
                  </c:pt>
                  <c:pt idx="8">
                    <c:v>10</c:v>
                  </c:pt>
                </c:lvl>
                <c:lvl>
                  <c:pt idx="0">
                    <c:v>Economie</c:v>
                  </c:pt>
                  <c:pt idx="1">
                    <c:v>Filosofie</c:v>
                  </c:pt>
                  <c:pt idx="2">
                    <c:v>Logică</c:v>
                  </c:pt>
                  <c:pt idx="3">
                    <c:v>Informatică</c:v>
                  </c:pt>
                  <c:pt idx="4">
                    <c:v>Chimie</c:v>
                  </c:pt>
                  <c:pt idx="5">
                    <c:v>Geografie</c:v>
                  </c:pt>
                  <c:pt idx="6">
                    <c:v>Biologie</c:v>
                  </c:pt>
                  <c:pt idx="7">
                    <c:v>Fizică</c:v>
                  </c:pt>
                  <c:pt idx="8">
                    <c:v>Psihologie</c:v>
                  </c:pt>
                </c:lvl>
              </c:multiLvlStrCache>
            </c:multiLvlStrRef>
          </c:cat>
          <c:val>
            <c:numRef>
              <c:f>Probe_Discipline!$I$44:$I$52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0.97142857142857142</c:v>
                </c:pt>
                <c:pt idx="4">
                  <c:v>0.95327102803738317</c:v>
                </c:pt>
                <c:pt idx="5">
                  <c:v>0.89619883040935677</c:v>
                </c:pt>
                <c:pt idx="6">
                  <c:v>0.76095617529880477</c:v>
                </c:pt>
                <c:pt idx="7">
                  <c:v>0.66666666666666663</c:v>
                </c:pt>
                <c:pt idx="8">
                  <c:v>0.625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08768"/>
        <c:axId val="210056832"/>
      </c:barChart>
      <c:catAx>
        <c:axId val="21020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10056832"/>
        <c:crosses val="autoZero"/>
        <c:auto val="1"/>
        <c:lblAlgn val="ctr"/>
        <c:lblOffset val="100"/>
        <c:noMultiLvlLbl val="0"/>
      </c:catAx>
      <c:valAx>
        <c:axId val="2100568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020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o-RO" sz="2000" b="1" i="0" baseline="0">
                <a:effectLst/>
              </a:rPr>
              <a:t>Situaţia comparativă a rezultatelor obţinute</a:t>
            </a:r>
            <a:endParaRPr lang="ro-RO" sz="2000">
              <a:effectLst/>
            </a:endParaRP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39030385512721"/>
          <c:y val="0.1111111111111111"/>
          <c:w val="0.83301924786134884"/>
          <c:h val="0.6813774722866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Sheet3!$A$12</c:f>
              <c:strCache>
                <c:ptCount val="1"/>
                <c:pt idx="0">
                  <c:v>Județul Covasna</c:v>
                </c:pt>
              </c:strCache>
            </c:strRef>
          </c:tx>
          <c:invertIfNegative val="0"/>
          <c:dLbls>
            <c:dLbl>
              <c:idx val="0"/>
              <c:spPr>
                <a:solidFill>
                  <a:schemeClr val="tx2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tx2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tx2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chemeClr val="tx2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chemeClr val="tx2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Sheet3!$B$10:$F$10</c:f>
              <c:strCache>
                <c:ptCount val="5"/>
                <c:pt idx="0">
                  <c:v>FARA NIVEL</c:v>
                </c:pt>
                <c:pt idx="1">
                  <c:v>INCEPATOR</c:v>
                </c:pt>
                <c:pt idx="2">
                  <c:v>MEDIU</c:v>
                </c:pt>
                <c:pt idx="3">
                  <c:v>AVANSAT</c:v>
                </c:pt>
                <c:pt idx="4">
                  <c:v>EXPERIMENTAT</c:v>
                </c:pt>
              </c:strCache>
            </c:strRef>
          </c:cat>
          <c:val>
            <c:numRef>
              <c:f>Sheet3!$B$12:$F$12</c:f>
              <c:numCache>
                <c:formatCode>0.00%</c:formatCode>
                <c:ptCount val="5"/>
                <c:pt idx="0">
                  <c:v>9.3833780160857902E-3</c:v>
                </c:pt>
                <c:pt idx="1">
                  <c:v>0.10187667560321716</c:v>
                </c:pt>
                <c:pt idx="2">
                  <c:v>0.30898123324396781</c:v>
                </c:pt>
                <c:pt idx="3">
                  <c:v>0.29959785522788202</c:v>
                </c:pt>
                <c:pt idx="4">
                  <c:v>0.28016085790884721</c:v>
                </c:pt>
              </c:numCache>
            </c:numRef>
          </c:val>
        </c:ser>
        <c:ser>
          <c:idx val="1"/>
          <c:order val="1"/>
          <c:tx>
            <c:strRef>
              <c:f>Sheet3!$A$13</c:f>
              <c:strCache>
                <c:ptCount val="1"/>
                <c:pt idx="0">
                  <c:v>Nivel național</c:v>
                </c:pt>
              </c:strCache>
            </c:strRef>
          </c:tx>
          <c:spPr>
            <a:solidFill>
              <a:srgbClr val="F391E5"/>
            </a:solidFill>
          </c:spPr>
          <c:invertIfNegative val="0"/>
          <c:cat>
            <c:strRef>
              <c:f>Sheet3!$B$10:$F$10</c:f>
              <c:strCache>
                <c:ptCount val="5"/>
                <c:pt idx="0">
                  <c:v>FARA NIVEL</c:v>
                </c:pt>
                <c:pt idx="1">
                  <c:v>INCEPATOR</c:v>
                </c:pt>
                <c:pt idx="2">
                  <c:v>MEDIU</c:v>
                </c:pt>
                <c:pt idx="3">
                  <c:v>AVANSAT</c:v>
                </c:pt>
                <c:pt idx="4">
                  <c:v>EXPERIMENTAT</c:v>
                </c:pt>
              </c:strCache>
            </c:strRef>
          </c:cat>
          <c:val>
            <c:numRef>
              <c:f>Sheet3!$B$13:$F$13</c:f>
              <c:numCache>
                <c:formatCode>0.00%</c:formatCode>
                <c:ptCount val="5"/>
                <c:pt idx="0">
                  <c:v>4.7999999999999996E-3</c:v>
                </c:pt>
                <c:pt idx="1">
                  <c:v>0.1021</c:v>
                </c:pt>
                <c:pt idx="2">
                  <c:v>0.27710000000000001</c:v>
                </c:pt>
                <c:pt idx="3">
                  <c:v>0.28810000000000002</c:v>
                </c:pt>
                <c:pt idx="4">
                  <c:v>0.29859999999999998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580608"/>
        <c:axId val="196146240"/>
        <c:axId val="0"/>
      </c:bar3DChart>
      <c:catAx>
        <c:axId val="20858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6146240"/>
        <c:crosses val="autoZero"/>
        <c:auto val="1"/>
        <c:lblAlgn val="ctr"/>
        <c:lblOffset val="100"/>
        <c:noMultiLvlLbl val="0"/>
      </c:catAx>
      <c:valAx>
        <c:axId val="1961462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0858060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200" b="1"/>
            </a:pPr>
            <a:endParaRPr lang="ro-RO"/>
          </a:p>
        </c:txPr>
      </c:dTable>
    </c:plotArea>
    <c:legend>
      <c:legendPos val="r"/>
      <c:layout>
        <c:manualLayout>
          <c:xMode val="edge"/>
          <c:yMode val="edge"/>
          <c:x val="3.6987532808398921E-2"/>
          <c:y val="0.22183836395450568"/>
          <c:w val="0.28687830981742768"/>
          <c:h val="0.16743438320209975"/>
        </c:manualLayout>
      </c:layout>
      <c:overlay val="0"/>
      <c:txPr>
        <a:bodyPr/>
        <a:lstStyle/>
        <a:p>
          <a:pPr>
            <a:defRPr sz="14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 dirty="0"/>
              <a:t>Situația opțiunilor candidaților cu specializarea </a:t>
            </a:r>
            <a:r>
              <a:rPr lang="ro-RO" sz="1600" u="sng" dirty="0"/>
              <a:t>matematică-informatică</a:t>
            </a:r>
            <a:r>
              <a:rPr lang="ro-RO" sz="1600" baseline="0" dirty="0"/>
              <a:t> pentru proba </a:t>
            </a:r>
            <a:r>
              <a:rPr lang="ro-RO" sz="1600" baseline="0" dirty="0" err="1"/>
              <a:t>Ed</a:t>
            </a:r>
            <a:r>
              <a:rPr lang="ro-RO" sz="1600" baseline="0" dirty="0"/>
              <a:t>)</a:t>
            </a:r>
            <a:endParaRPr lang="ro-RO" sz="1600" dirty="0"/>
          </a:p>
        </c:rich>
      </c:tx>
      <c:layout>
        <c:manualLayout>
          <c:xMode val="edge"/>
          <c:yMode val="edge"/>
          <c:x val="0.14129826432386355"/>
          <c:y val="1.3341998960124784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95706705258081E-3"/>
          <c:y val="0.20208026926564085"/>
          <c:w val="0.96383580039515016"/>
          <c:h val="0.71450553825360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Info!$B$99</c:f>
              <c:strCache>
                <c:ptCount val="1"/>
                <c:pt idx="0">
                  <c:v>Județul Covasna</c:v>
                </c:pt>
              </c:strCache>
            </c:strRef>
          </c:tx>
          <c:spPr>
            <a:solidFill>
              <a:srgbClr val="EE60DA"/>
            </a:solidFill>
          </c:spPr>
          <c:invertIfNegative val="0"/>
          <c:dLbls>
            <c:dLbl>
              <c:idx val="2"/>
              <c:layout>
                <c:manualLayout>
                  <c:x val="-2.2396105546496937E-2"/>
                  <c:y val="-7.619085709714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96592353184925E-2"/>
                  <c:y val="-1.0158780946286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28575">
                <a:solidFill>
                  <a:srgbClr val="EE60DA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Info!$A$100:$A$103</c:f>
              <c:strCache>
                <c:ptCount val="4"/>
                <c:pt idx="0">
                  <c:v>Informatica</c:v>
                </c:pt>
                <c:pt idx="1">
                  <c:v>Biologie</c:v>
                </c:pt>
                <c:pt idx="2">
                  <c:v>Chimie</c:v>
                </c:pt>
                <c:pt idx="3">
                  <c:v>Fizica</c:v>
                </c:pt>
              </c:strCache>
            </c:strRef>
          </c:cat>
          <c:val>
            <c:numRef>
              <c:f>Info!$B$100:$B$103</c:f>
              <c:numCache>
                <c:formatCode>0.00%</c:formatCode>
                <c:ptCount val="4"/>
                <c:pt idx="0">
                  <c:v>0.14691943127962084</c:v>
                </c:pt>
                <c:pt idx="1">
                  <c:v>0.58293838862559244</c:v>
                </c:pt>
                <c:pt idx="2">
                  <c:v>0.10426540284360189</c:v>
                </c:pt>
                <c:pt idx="3">
                  <c:v>0.16587677725118483</c:v>
                </c:pt>
              </c:numCache>
            </c:numRef>
          </c:val>
        </c:ser>
        <c:ser>
          <c:idx val="1"/>
          <c:order val="1"/>
          <c:tx>
            <c:strRef>
              <c:f>Info!$C$99</c:f>
              <c:strCache>
                <c:ptCount val="1"/>
                <c:pt idx="0">
                  <c:v>Nivel național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802701398938733E-2"/>
                  <c:y val="-1.9811791104474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143011037356307"/>
                  <c:y val="-1.696656401231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575838481755553E-2"/>
                  <c:y val="-3.7621485421750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071699059826472E-2"/>
                  <c:y val="-1.422669279686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Info!$A$100:$A$103</c:f>
              <c:strCache>
                <c:ptCount val="4"/>
                <c:pt idx="0">
                  <c:v>Informatica</c:v>
                </c:pt>
                <c:pt idx="1">
                  <c:v>Biologie</c:v>
                </c:pt>
                <c:pt idx="2">
                  <c:v>Chimie</c:v>
                </c:pt>
                <c:pt idx="3">
                  <c:v>Fizica</c:v>
                </c:pt>
              </c:strCache>
            </c:strRef>
          </c:cat>
          <c:val>
            <c:numRef>
              <c:f>Info!$C$100:$C$103</c:f>
              <c:numCache>
                <c:formatCode>0.00%</c:formatCode>
                <c:ptCount val="4"/>
                <c:pt idx="0">
                  <c:v>0.20069999999999999</c:v>
                </c:pt>
                <c:pt idx="1">
                  <c:v>0.5726</c:v>
                </c:pt>
                <c:pt idx="2">
                  <c:v>9.1999999999999998E-2</c:v>
                </c:pt>
                <c:pt idx="3">
                  <c:v>0.13469999999999999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0368000"/>
        <c:axId val="190816256"/>
        <c:axId val="0"/>
      </c:bar3DChart>
      <c:catAx>
        <c:axId val="21036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o-RO"/>
          </a:p>
        </c:txPr>
        <c:crossAx val="190816256"/>
        <c:crosses val="autoZero"/>
        <c:auto val="1"/>
        <c:lblAlgn val="ctr"/>
        <c:lblOffset val="100"/>
        <c:noMultiLvlLbl val="0"/>
      </c:catAx>
      <c:valAx>
        <c:axId val="1908162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036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994826191011005"/>
          <c:y val="0.37429828420589528"/>
          <c:w val="0.30924613077518082"/>
          <c:h val="0.10071884356479686"/>
        </c:manualLayout>
      </c:layout>
      <c:overlay val="0"/>
      <c:txPr>
        <a:bodyPr/>
        <a:lstStyle/>
        <a:p>
          <a:pPr>
            <a:defRPr sz="11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 dirty="0"/>
              <a:t>Situația opțiunilor candidaților cu specializarea </a:t>
            </a:r>
            <a:r>
              <a:rPr lang="ro-RO" sz="1600" u="sng" dirty="0"/>
              <a:t>științe ale naturii</a:t>
            </a:r>
            <a:r>
              <a:rPr lang="ro-RO" sz="1600" dirty="0"/>
              <a:t> </a:t>
            </a:r>
            <a:r>
              <a:rPr lang="ro-RO" sz="1600" baseline="0" dirty="0"/>
              <a:t>pentru proba </a:t>
            </a:r>
            <a:r>
              <a:rPr lang="ro-RO" sz="1600" baseline="0" dirty="0" err="1"/>
              <a:t>Ed</a:t>
            </a:r>
            <a:r>
              <a:rPr lang="ro-RO" sz="1600" baseline="0" dirty="0"/>
              <a:t>)</a:t>
            </a:r>
            <a:endParaRPr lang="ro-RO" sz="1600" dirty="0"/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95706705258081E-3"/>
          <c:y val="0.20208026926564085"/>
          <c:w val="0.98903137831360077"/>
          <c:h val="0.71450553825360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Sheet3!$B$108</c:f>
              <c:strCache>
                <c:ptCount val="1"/>
                <c:pt idx="0">
                  <c:v>Județul Covasna</c:v>
                </c:pt>
              </c:strCache>
            </c:strRef>
          </c:tx>
          <c:spPr>
            <a:solidFill>
              <a:srgbClr val="EE60DA"/>
            </a:solidFill>
          </c:spPr>
          <c:invertIfNegative val="0"/>
          <c:dLbls>
            <c:spPr>
              <a:ln w="28575">
                <a:solidFill>
                  <a:srgbClr val="EE60DA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Sheet3!$A$109:$A$112</c:f>
              <c:strCache>
                <c:ptCount val="4"/>
                <c:pt idx="0">
                  <c:v>Informatica</c:v>
                </c:pt>
                <c:pt idx="1">
                  <c:v>Biologie</c:v>
                </c:pt>
                <c:pt idx="2">
                  <c:v>Chimie</c:v>
                </c:pt>
                <c:pt idx="3">
                  <c:v>Fizica</c:v>
                </c:pt>
              </c:strCache>
            </c:strRef>
          </c:cat>
          <c:val>
            <c:numRef>
              <c:f>Sheet3!$B$109:$B$112</c:f>
              <c:numCache>
                <c:formatCode>0.00%</c:formatCode>
                <c:ptCount val="4"/>
                <c:pt idx="0">
                  <c:v>4.4247787610619468E-3</c:v>
                </c:pt>
                <c:pt idx="1">
                  <c:v>0.77433628318584069</c:v>
                </c:pt>
                <c:pt idx="2">
                  <c:v>0.19026548672566371</c:v>
                </c:pt>
                <c:pt idx="3">
                  <c:v>3.0973451327433628E-2</c:v>
                </c:pt>
              </c:numCache>
            </c:numRef>
          </c:val>
        </c:ser>
        <c:ser>
          <c:idx val="1"/>
          <c:order val="1"/>
          <c:tx>
            <c:strRef>
              <c:f>Sheet3!$C$108</c:f>
              <c:strCache>
                <c:ptCount val="1"/>
                <c:pt idx="0">
                  <c:v>Nivel național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5680885706896123E-2"/>
                  <c:y val="-6.4266969485760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533265931516614"/>
                  <c:y val="-1.450216561637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03155933319237"/>
                  <c:y val="-3.692882961999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273561245522985E-2"/>
                  <c:y val="-5.0083752266252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Sheet3!$A$109:$A$112</c:f>
              <c:strCache>
                <c:ptCount val="4"/>
                <c:pt idx="0">
                  <c:v>Informatica</c:v>
                </c:pt>
                <c:pt idx="1">
                  <c:v>Biologie</c:v>
                </c:pt>
                <c:pt idx="2">
                  <c:v>Chimie</c:v>
                </c:pt>
                <c:pt idx="3">
                  <c:v>Fizica</c:v>
                </c:pt>
              </c:strCache>
            </c:strRef>
          </c:cat>
          <c:val>
            <c:numRef>
              <c:f>Sheet3!$C$109:$C$112</c:f>
              <c:numCache>
                <c:formatCode>0.00%</c:formatCode>
                <c:ptCount val="4"/>
                <c:pt idx="0">
                  <c:v>5.0000000000000001E-3</c:v>
                </c:pt>
                <c:pt idx="1">
                  <c:v>0.8105</c:v>
                </c:pt>
                <c:pt idx="2">
                  <c:v>0.14580000000000001</c:v>
                </c:pt>
                <c:pt idx="3">
                  <c:v>3.8699999999999998E-2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0368512"/>
        <c:axId val="190817984"/>
        <c:axId val="0"/>
      </c:bar3DChart>
      <c:catAx>
        <c:axId val="210368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o-RO"/>
          </a:p>
        </c:txPr>
        <c:crossAx val="190817984"/>
        <c:crosses val="autoZero"/>
        <c:auto val="1"/>
        <c:lblAlgn val="ctr"/>
        <c:lblOffset val="100"/>
        <c:noMultiLvlLbl val="0"/>
      </c:catAx>
      <c:valAx>
        <c:axId val="1908179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036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7805424278761"/>
          <c:y val="0.38356767152227339"/>
          <c:w val="0.42339680664299761"/>
          <c:h val="0.15291270768841012"/>
        </c:manualLayout>
      </c:layout>
      <c:overlay val="0"/>
      <c:txPr>
        <a:bodyPr/>
        <a:lstStyle/>
        <a:p>
          <a:pPr>
            <a:defRPr sz="11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o-RO" sz="2000" dirty="0"/>
              <a:t>Rezultate</a:t>
            </a:r>
            <a:r>
              <a:rPr lang="ro-RO" sz="2000" baseline="0" dirty="0"/>
              <a:t> numerice pe </a:t>
            </a:r>
            <a:r>
              <a:rPr lang="ro-RO" sz="2000" baseline="0" dirty="0" smtClean="0"/>
              <a:t>tranșe </a:t>
            </a:r>
            <a:r>
              <a:rPr lang="ro-RO" sz="2000" baseline="0" dirty="0"/>
              <a:t>de medii</a:t>
            </a:r>
            <a:endParaRPr lang="ro-RO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75109361329834E-2"/>
          <c:y val="0.18842592592592591"/>
          <c:w val="0.93934755030621175"/>
          <c:h val="0.62756962671332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Probe_Discipline!$A$47</c:f>
              <c:strCache>
                <c:ptCount val="1"/>
                <c:pt idx="0">
                  <c:v>Informatică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EE60DA"/>
              </a:solidFill>
            </c:spPr>
          </c:dPt>
          <c:dPt>
            <c:idx val="8"/>
            <c:invertIfNegative val="0"/>
            <c:bubble3D val="0"/>
            <c:spPr>
              <a:solidFill>
                <a:srgbClr val="EE60DA"/>
              </a:solidFill>
            </c:spPr>
          </c:dPt>
          <c:dPt>
            <c:idx val="9"/>
            <c:invertIfNegative val="0"/>
            <c:bubble3D val="0"/>
            <c:spPr>
              <a:solidFill>
                <a:srgbClr val="EE60DA"/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Probe_Discipline!$J$39:$S$39</c:f>
              <c:strCache>
                <c:ptCount val="10"/>
                <c:pt idx="0">
                  <c:v>1-1,99</c:v>
                </c:pt>
                <c:pt idx="1">
                  <c:v>2-2,99</c:v>
                </c:pt>
                <c:pt idx="2">
                  <c:v>3-3,99</c:v>
                </c:pt>
                <c:pt idx="3">
                  <c:v>4-4,99</c:v>
                </c:pt>
                <c:pt idx="4">
                  <c:v>5-5,99</c:v>
                </c:pt>
                <c:pt idx="5">
                  <c:v>6-6,99</c:v>
                </c:pt>
                <c:pt idx="6">
                  <c:v>7-7,99</c:v>
                </c:pt>
                <c:pt idx="7">
                  <c:v>8-8,99</c:v>
                </c:pt>
                <c:pt idx="8">
                  <c:v>9-9,99</c:v>
                </c:pt>
                <c:pt idx="9">
                  <c:v>10</c:v>
                </c:pt>
              </c:strCache>
            </c:strRef>
          </c:cat>
          <c:val>
            <c:numRef>
              <c:f>Probe_Discipline!$J$47:$S$47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7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670912"/>
        <c:axId val="210104832"/>
        <c:axId val="0"/>
      </c:bar3DChart>
      <c:catAx>
        <c:axId val="357670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10104832"/>
        <c:crosses val="autoZero"/>
        <c:auto val="1"/>
        <c:lblAlgn val="ctr"/>
        <c:lblOffset val="100"/>
        <c:noMultiLvlLbl val="0"/>
      </c:catAx>
      <c:valAx>
        <c:axId val="210104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7670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800" b="1" i="0" baseline="0">
                <a:effectLst/>
              </a:rPr>
              <a:t>Rezultatele obținute pe unităţi de învăţământ</a:t>
            </a:r>
            <a:endParaRPr lang="ro-RO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Sheet3!$L$19</c:f>
              <c:strCache>
                <c:ptCount val="1"/>
                <c:pt idx="0">
                  <c:v>Procent promovare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EE60DA"/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Sheet3!$A$20:$A$29</c:f>
              <c:strCache>
                <c:ptCount val="10"/>
                <c:pt idx="0">
                  <c:v>COLEGIUL NATIONAL "MIHAI VITEAZUL" SF.GHEORGHE</c:v>
                </c:pt>
                <c:pt idx="1">
                  <c:v>LICEUL "KOROSI CSOMA SANDOR" COVASNA</c:v>
                </c:pt>
                <c:pt idx="2">
                  <c:v>LICEUL PEDAGOGIC "BOD PETER" TG.SECUIESC</c:v>
                </c:pt>
                <c:pt idx="3">
                  <c:v>LICEUL TEHNOLOGIC "BAROTI SZABO DAVID" BARAOLT</c:v>
                </c:pt>
                <c:pt idx="4">
                  <c:v>LICEUL TEHNOLOGIC "GABOR ARON" TG.SECUIESC</c:v>
                </c:pt>
                <c:pt idx="5">
                  <c:v>LICEUL TEOLOGIC REFORMAT SF.GHEORGHE</c:v>
                </c:pt>
                <c:pt idx="6">
                  <c:v>LICEUL TEORETIC "MIKES KELEMEN" SF.GHEORGHE</c:v>
                </c:pt>
                <c:pt idx="7">
                  <c:v>LICEUL TEORETIC "MIRCEA ELIADE" INTORSURA BUZAULUI</c:v>
                </c:pt>
                <c:pt idx="8">
                  <c:v>LICEUL TEORETIC "NAGY MOZES" TG.SECUIESC</c:v>
                </c:pt>
                <c:pt idx="9">
                  <c:v>LICEUL TEORETIC "SZEKELY MIKO" SF.GHEORGHE</c:v>
                </c:pt>
              </c:strCache>
            </c:strRef>
          </c:cat>
          <c:val>
            <c:numRef>
              <c:f>Sheet3!$L$20:$L$29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 formatCode="0.00%">
                  <c:v>0.83333333333333337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7671936"/>
        <c:axId val="210106560"/>
      </c:barChart>
      <c:catAx>
        <c:axId val="357671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o-RO"/>
          </a:p>
        </c:txPr>
        <c:crossAx val="210106560"/>
        <c:crosses val="autoZero"/>
        <c:auto val="1"/>
        <c:lblAlgn val="ctr"/>
        <c:lblOffset val="100"/>
        <c:noMultiLvlLbl val="0"/>
      </c:catAx>
      <c:valAx>
        <c:axId val="210106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5767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ln>
          <a:solidFill>
            <a:schemeClr val="tx1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Rezultate pe tranșe de medii</c:v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Ptr.consfatuire!$J$9:$M$9</c:f>
              <c:strCache>
                <c:ptCount val="4"/>
                <c:pt idx="0">
                  <c:v>7-7.99</c:v>
                </c:pt>
                <c:pt idx="1">
                  <c:v>8-8.99</c:v>
                </c:pt>
                <c:pt idx="2">
                  <c:v>9-9.99</c:v>
                </c:pt>
                <c:pt idx="3">
                  <c:v>10</c:v>
                </c:pt>
              </c:strCache>
            </c:strRef>
          </c:cat>
          <c:val>
            <c:numRef>
              <c:f>Ptr.consfatuire!$J$20:$M$20</c:f>
              <c:numCache>
                <c:formatCode>0.00%</c:formatCode>
                <c:ptCount val="4"/>
                <c:pt idx="0">
                  <c:v>0.1437125748502994</c:v>
                </c:pt>
                <c:pt idx="1">
                  <c:v>0.29341317365269459</c:v>
                </c:pt>
                <c:pt idx="2">
                  <c:v>0.41317365269461076</c:v>
                </c:pt>
                <c:pt idx="3">
                  <c:v>0.1497005988023952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0716672"/>
        <c:axId val="190819712"/>
        <c:axId val="0"/>
      </c:bar3DChart>
      <c:catAx>
        <c:axId val="210716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o-RO"/>
          </a:p>
        </c:txPr>
        <c:crossAx val="190819712"/>
        <c:crosses val="autoZero"/>
        <c:auto val="1"/>
        <c:lblAlgn val="ctr"/>
        <c:lblOffset val="100"/>
        <c:noMultiLvlLbl val="0"/>
      </c:catAx>
      <c:valAx>
        <c:axId val="1908197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1071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ro-RO" sz="2000" dirty="0">
                <a:solidFill>
                  <a:schemeClr val="tx1"/>
                </a:solidFill>
              </a:rPr>
              <a:t>Media rezultatelor pe </a:t>
            </a:r>
            <a:r>
              <a:rPr lang="ro-RO" sz="2000" dirty="0" smtClean="0">
                <a:solidFill>
                  <a:schemeClr val="tx1"/>
                </a:solidFill>
              </a:rPr>
              <a:t>probe</a:t>
            </a:r>
            <a:endParaRPr lang="ro-RO" sz="2000" dirty="0">
              <a:solidFill>
                <a:schemeClr val="tx1"/>
              </a:solidFill>
            </a:endParaRPr>
          </a:p>
        </c:rich>
      </c:tx>
      <c:layout/>
      <c:overlay val="1"/>
      <c:spPr>
        <a:ln>
          <a:solidFill>
            <a:schemeClr val="tx1"/>
          </a:solidFill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191488385348489"/>
          <c:y val="0.12490027647217104"/>
          <c:w val="0.56996827244637871"/>
          <c:h val="0.84762166270395134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EE60DA"/>
              </a:solidFill>
            </c:spPr>
          </c:dPt>
          <c:dLbls>
            <c:dLbl>
              <c:idx val="2"/>
              <c:spPr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785073800173574E-2"/>
                  <c:y val="2.4980055294434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'Diagrame pe probe'!$C$4:$H$4</c:f>
              <c:strCache>
                <c:ptCount val="6"/>
                <c:pt idx="0">
                  <c:v>Media Notă proiect</c:v>
                </c:pt>
                <c:pt idx="1">
                  <c:v>Baze de date</c:v>
                </c:pt>
                <c:pt idx="2">
                  <c:v>Programare</c:v>
                </c:pt>
                <c:pt idx="3">
                  <c:v>Sisteme de operare si Office</c:v>
                </c:pt>
                <c:pt idx="4">
                  <c:v>Media proba practica</c:v>
                </c:pt>
                <c:pt idx="5">
                  <c:v>Media finală</c:v>
                </c:pt>
              </c:strCache>
            </c:strRef>
          </c:cat>
          <c:val>
            <c:numRef>
              <c:f>'Diagrame pe probe'!$C$14:$H$14</c:f>
              <c:numCache>
                <c:formatCode>0.00</c:formatCode>
                <c:ptCount val="6"/>
                <c:pt idx="0">
                  <c:v>9.2857142857142865</c:v>
                </c:pt>
                <c:pt idx="1">
                  <c:v>8.5267857142857135</c:v>
                </c:pt>
                <c:pt idx="2">
                  <c:v>7.8452380952380949</c:v>
                </c:pt>
                <c:pt idx="3">
                  <c:v>9.3318452380952372</c:v>
                </c:pt>
                <c:pt idx="4">
                  <c:v>8.5616865079365052</c:v>
                </c:pt>
                <c:pt idx="5">
                  <c:v>8.9226984126984163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717184"/>
        <c:axId val="190821440"/>
        <c:axId val="0"/>
      </c:bar3DChart>
      <c:catAx>
        <c:axId val="21071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o-RO"/>
          </a:p>
        </c:txPr>
        <c:crossAx val="190821440"/>
        <c:crosses val="autoZero"/>
        <c:auto val="1"/>
        <c:lblAlgn val="ctr"/>
        <c:lblOffset val="100"/>
        <c:noMultiLvlLbl val="0"/>
      </c:catAx>
      <c:valAx>
        <c:axId val="19082144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21071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o-RO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Ptr.consfatuire!$C$122</c:f>
              <c:strCache>
                <c:ptCount val="1"/>
                <c:pt idx="0">
                  <c:v>Nr.total elevi înscriși la specializarea matematică-informatică</c:v>
                </c:pt>
              </c:strCache>
            </c:strRef>
          </c:tx>
          <c:invertIfNegative val="0"/>
          <c:dLbls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Ptr.consfatuire!$B$123:$B$128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Ptr.consfatuire!$C$123:$C$128</c:f>
              <c:numCache>
                <c:formatCode>General</c:formatCode>
                <c:ptCount val="6"/>
                <c:pt idx="0">
                  <c:v>293</c:v>
                </c:pt>
                <c:pt idx="1">
                  <c:v>290</c:v>
                </c:pt>
                <c:pt idx="2">
                  <c:v>263</c:v>
                </c:pt>
                <c:pt idx="3">
                  <c:v>229</c:v>
                </c:pt>
                <c:pt idx="4">
                  <c:v>210</c:v>
                </c:pt>
                <c:pt idx="5">
                  <c:v>221</c:v>
                </c:pt>
              </c:numCache>
            </c:numRef>
          </c:val>
        </c:ser>
        <c:ser>
          <c:idx val="1"/>
          <c:order val="1"/>
          <c:tx>
            <c:strRef>
              <c:f>Ptr.consfatuire!$D$122</c:f>
              <c:strCache>
                <c:ptCount val="1"/>
                <c:pt idx="0">
                  <c:v>Nr. elevi înscriși la examenul de atestare</c:v>
                </c:pt>
              </c:strCache>
            </c:strRef>
          </c:tx>
          <c:invertIfNegative val="0"/>
          <c:dLbls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Ptr.consfatuire!$B$123:$B$128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Ptr.consfatuire!$D$123:$D$128</c:f>
              <c:numCache>
                <c:formatCode>General</c:formatCode>
                <c:ptCount val="6"/>
                <c:pt idx="0">
                  <c:v>278</c:v>
                </c:pt>
                <c:pt idx="1">
                  <c:v>237</c:v>
                </c:pt>
                <c:pt idx="2">
                  <c:v>244</c:v>
                </c:pt>
                <c:pt idx="3">
                  <c:v>200</c:v>
                </c:pt>
                <c:pt idx="4">
                  <c:v>140</c:v>
                </c:pt>
                <c:pt idx="5">
                  <c:v>174</c:v>
                </c:pt>
              </c:numCache>
            </c:numRef>
          </c:val>
        </c:ser>
        <c:ser>
          <c:idx val="2"/>
          <c:order val="2"/>
          <c:tx>
            <c:strRef>
              <c:f>Ptr.consfatuire!$F$122</c:f>
              <c:strCache>
                <c:ptCount val="1"/>
                <c:pt idx="0">
                  <c:v>Nr.elevi prezenți  la examenul de atestare</c:v>
                </c:pt>
              </c:strCache>
            </c:strRef>
          </c:tx>
          <c:spPr>
            <a:solidFill>
              <a:srgbClr val="EE60DA"/>
            </a:solidFill>
          </c:spPr>
          <c:invertIfNegative val="0"/>
          <c:dLbls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Ptr.consfatuire!$B$123:$B$128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Ptr.consfatuire!$F$123:$F$128</c:f>
              <c:numCache>
                <c:formatCode>General</c:formatCode>
                <c:ptCount val="6"/>
                <c:pt idx="0">
                  <c:v>226</c:v>
                </c:pt>
                <c:pt idx="1">
                  <c:v>234</c:v>
                </c:pt>
                <c:pt idx="2">
                  <c:v>210</c:v>
                </c:pt>
                <c:pt idx="3">
                  <c:v>171</c:v>
                </c:pt>
                <c:pt idx="4">
                  <c:v>123</c:v>
                </c:pt>
                <c:pt idx="5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742784"/>
        <c:axId val="190823744"/>
        <c:axId val="0"/>
      </c:bar3DChart>
      <c:catAx>
        <c:axId val="2107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o-RO"/>
          </a:p>
        </c:txPr>
        <c:crossAx val="190823744"/>
        <c:crosses val="autoZero"/>
        <c:auto val="1"/>
        <c:lblAlgn val="ctr"/>
        <c:lblOffset val="100"/>
        <c:noMultiLvlLbl val="0"/>
      </c:catAx>
      <c:valAx>
        <c:axId val="190823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0742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1.5117367911501896E-2"/>
          <c:w val="0.98907633420822394"/>
          <c:h val="0.21338085450822925"/>
        </c:manualLayout>
      </c:layout>
      <c:overlay val="0"/>
      <c:txPr>
        <a:bodyPr/>
        <a:lstStyle/>
        <a:p>
          <a:pPr>
            <a:defRPr sz="12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o-RO" sz="1400"/>
              <a:t>Procentul elevilor promovați la examenul de atestare calculat din numărul total</a:t>
            </a:r>
            <a:r>
              <a:rPr lang="ro-RO" sz="1400" baseline="0"/>
              <a:t> de elevi înscriși la specializarea matematică-informatică</a:t>
            </a:r>
            <a:r>
              <a:rPr lang="ro-RO" sz="1400"/>
              <a:t> 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29606481481481484"/>
          <c:w val="0.84767497812773418"/>
          <c:h val="0.58362678623505393"/>
        </c:manualLayout>
      </c:layout>
      <c:bar3DChart>
        <c:barDir val="col"/>
        <c:grouping val="clustered"/>
        <c:varyColors val="0"/>
        <c:ser>
          <c:idx val="0"/>
          <c:order val="0"/>
          <c:tx>
            <c:v>Anul obținerii atestatului</c:v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-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523E-3"/>
                  <c:y val="-3.057067733214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4E-2"/>
                  <c:y val="-4.7031811280228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Ptr.consfatuire!$B$123:$B$128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Ptr.consfatuire!$I$123:$I$128</c:f>
              <c:numCache>
                <c:formatCode>0.00%</c:formatCode>
                <c:ptCount val="6"/>
                <c:pt idx="0">
                  <c:v>0.76791808873720135</c:v>
                </c:pt>
                <c:pt idx="1">
                  <c:v>0.8</c:v>
                </c:pt>
                <c:pt idx="2">
                  <c:v>0.79847908745247154</c:v>
                </c:pt>
                <c:pt idx="3">
                  <c:v>0.68995633187772931</c:v>
                </c:pt>
                <c:pt idx="4">
                  <c:v>0.58571428571428574</c:v>
                </c:pt>
                <c:pt idx="5">
                  <c:v>0.75565610859728505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965312"/>
        <c:axId val="237913216"/>
        <c:axId val="0"/>
      </c:bar3DChart>
      <c:catAx>
        <c:axId val="23796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o-RO"/>
          </a:p>
        </c:txPr>
        <c:crossAx val="237913216"/>
        <c:crosses val="autoZero"/>
        <c:auto val="1"/>
        <c:lblAlgn val="ctr"/>
        <c:lblOffset val="100"/>
        <c:noMultiLvlLbl val="0"/>
      </c:catAx>
      <c:valAx>
        <c:axId val="2379132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37965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3070559930008749"/>
          <c:y val="0.92866681479835578"/>
          <c:w val="0.24429440069991251"/>
          <c:h val="7.1333185201644264E-2"/>
        </c:manualLayout>
      </c:layout>
      <c:overlay val="0"/>
      <c:txPr>
        <a:bodyPr/>
        <a:lstStyle/>
        <a:p>
          <a:pPr>
            <a:defRPr sz="11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 b="1" i="0" baseline="0">
                <a:effectLst/>
              </a:rPr>
              <a:t>Rezultatele procentuale </a:t>
            </a:r>
            <a:r>
              <a:rPr lang="vi-VN" sz="1600" b="1" i="0" baseline="0">
                <a:effectLst/>
              </a:rPr>
              <a:t>în funcție de </a:t>
            </a:r>
            <a:r>
              <a:rPr lang="ro-RO" sz="1600" b="1" i="0" baseline="0">
                <a:effectLst/>
              </a:rPr>
              <a:t>FORMA DE ÎNVĂȚĂMÂNT </a:t>
            </a:r>
            <a:r>
              <a:rPr lang="vi-VN" sz="1600" b="1" i="0" baseline="0">
                <a:effectLst/>
              </a:rPr>
              <a:t> absolvit</a:t>
            </a:r>
            <a:r>
              <a:rPr lang="ro-RO" sz="1600" b="1" i="0" baseline="0">
                <a:effectLst/>
              </a:rPr>
              <a:t>ă de candidați</a:t>
            </a:r>
            <a:endParaRPr lang="ro-RO" sz="16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9022913964548204E-2"/>
          <c:y val="0.17312679215205926"/>
          <c:w val="0.96195417207090361"/>
          <c:h val="0.62874965430151109"/>
        </c:manualLayout>
      </c:layout>
      <c:lineChart>
        <c:grouping val="standard"/>
        <c:varyColors val="0"/>
        <c:ser>
          <c:idx val="0"/>
          <c:order val="0"/>
          <c:tx>
            <c:strRef>
              <c:f>Sheet3!$A$19</c:f>
              <c:strCache>
                <c:ptCount val="1"/>
                <c:pt idx="0">
                  <c:v>ZI</c:v>
                </c:pt>
              </c:strCache>
            </c:strRef>
          </c:tx>
          <c:spPr>
            <a:ln>
              <a:solidFill>
                <a:srgbClr val="EE60DA"/>
              </a:solidFill>
            </a:ln>
          </c:spPr>
          <c:marker>
            <c:spPr>
              <a:solidFill>
                <a:srgbClr val="F391E5"/>
              </a:solidFill>
              <a:ln>
                <a:solidFill>
                  <a:srgbClr val="EE60DA"/>
                </a:solidFill>
              </a:ln>
            </c:spPr>
          </c:marker>
          <c:dLbls>
            <c:dLbl>
              <c:idx val="0"/>
              <c:layout>
                <c:manualLayout>
                  <c:x val="-3.4587116299178555E-3"/>
                  <c:y val="-0.15277777777777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1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EE60DA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Sheet3!$E$17:$J$18</c:f>
              <c:multiLvlStrCache>
                <c:ptCount val="6"/>
                <c:lvl>
                  <c:pt idx="0">
                    <c:v>CERTIFICAT</c:v>
                  </c:pt>
                  <c:pt idx="1">
                    <c:v>FARA NIVEL</c:v>
                  </c:pt>
                  <c:pt idx="2">
                    <c:v>INCEPATOR</c:v>
                  </c:pt>
                  <c:pt idx="3">
                    <c:v>MEDIU</c:v>
                  </c:pt>
                  <c:pt idx="4">
                    <c:v>AVANSAT</c:v>
                  </c:pt>
                  <c:pt idx="5">
                    <c:v>EXPERIMENTAT</c:v>
                  </c:pt>
                </c:lvl>
                <c:lvl>
                  <c:pt idx="0">
                    <c:v>77</c:v>
                  </c:pt>
                  <c:pt idx="1">
                    <c:v>14</c:v>
                  </c:pt>
                  <c:pt idx="2">
                    <c:v>152</c:v>
                  </c:pt>
                  <c:pt idx="3">
                    <c:v>436</c:v>
                  </c:pt>
                  <c:pt idx="4">
                    <c:v>447</c:v>
                  </c:pt>
                  <c:pt idx="5">
                    <c:v>366</c:v>
                  </c:pt>
                </c:lvl>
              </c:multiLvlStrCache>
            </c:multiLvlStrRef>
          </c:cat>
          <c:val>
            <c:numRef>
              <c:f>Sheet3!$E$30:$J$30</c:f>
              <c:numCache>
                <c:formatCode>0.00%</c:formatCode>
                <c:ptCount val="6"/>
                <c:pt idx="0">
                  <c:v>5.4921540656205421E-2</c:v>
                </c:pt>
                <c:pt idx="1">
                  <c:v>2.8530670470756064E-3</c:v>
                </c:pt>
                <c:pt idx="2">
                  <c:v>7.4893009985734671E-2</c:v>
                </c:pt>
                <c:pt idx="3">
                  <c:v>0.29386590584878747</c:v>
                </c:pt>
                <c:pt idx="4">
                  <c:v>0.31241084165477889</c:v>
                </c:pt>
                <c:pt idx="5">
                  <c:v>0.26105563480741795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Sheet3!$A$20</c:f>
              <c:strCache>
                <c:ptCount val="1"/>
                <c:pt idx="0">
                  <c:v>SERAL</c:v>
                </c:pt>
              </c:strCache>
            </c:strRef>
          </c:tx>
          <c:dLbls>
            <c:dLbl>
              <c:idx val="0"/>
              <c:layout>
                <c:manualLayout>
                  <c:x val="-3.4587116299178555E-3"/>
                  <c:y val="-0.11111111111111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293558149589277E-3"/>
                  <c:y val="-0.10648148148148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Sheet3!$E$17:$J$18</c:f>
              <c:multiLvlStrCache>
                <c:ptCount val="6"/>
                <c:lvl>
                  <c:pt idx="0">
                    <c:v>CERTIFICAT</c:v>
                  </c:pt>
                  <c:pt idx="1">
                    <c:v>FARA NIVEL</c:v>
                  </c:pt>
                  <c:pt idx="2">
                    <c:v>INCEPATOR</c:v>
                  </c:pt>
                  <c:pt idx="3">
                    <c:v>MEDIU</c:v>
                  </c:pt>
                  <c:pt idx="4">
                    <c:v>AVANSAT</c:v>
                  </c:pt>
                  <c:pt idx="5">
                    <c:v>EXPERIMENTAT</c:v>
                  </c:pt>
                </c:lvl>
                <c:lvl>
                  <c:pt idx="0">
                    <c:v>77</c:v>
                  </c:pt>
                  <c:pt idx="1">
                    <c:v>14</c:v>
                  </c:pt>
                  <c:pt idx="2">
                    <c:v>152</c:v>
                  </c:pt>
                  <c:pt idx="3">
                    <c:v>436</c:v>
                  </c:pt>
                  <c:pt idx="4">
                    <c:v>447</c:v>
                  </c:pt>
                  <c:pt idx="5">
                    <c:v>366</c:v>
                  </c:pt>
                </c:lvl>
              </c:multiLvlStrCache>
            </c:multiLvlStrRef>
          </c:cat>
          <c:val>
            <c:numRef>
              <c:f>Sheet3!$E$31:$J$31</c:f>
              <c:numCache>
                <c:formatCode>0.00%</c:formatCode>
                <c:ptCount val="6"/>
                <c:pt idx="0">
                  <c:v>0</c:v>
                </c:pt>
                <c:pt idx="1">
                  <c:v>4.5454545454545456E-2</c:v>
                </c:pt>
                <c:pt idx="2">
                  <c:v>0.40909090909090912</c:v>
                </c:pt>
                <c:pt idx="3">
                  <c:v>0.40909090909090912</c:v>
                </c:pt>
                <c:pt idx="4">
                  <c:v>0.13636363636363635</c:v>
                </c:pt>
                <c:pt idx="5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Sheet3!$A$21</c:f>
              <c:strCache>
                <c:ptCount val="1"/>
                <c:pt idx="0">
                  <c:v>FRECVENȚĂ REDUSĂ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3.4587116299178555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293558149589277E-3"/>
                  <c:y val="3.2407407407407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293558149589277E-3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Sheet3!$E$17:$J$18</c:f>
              <c:multiLvlStrCache>
                <c:ptCount val="6"/>
                <c:lvl>
                  <c:pt idx="0">
                    <c:v>CERTIFICAT</c:v>
                  </c:pt>
                  <c:pt idx="1">
                    <c:v>FARA NIVEL</c:v>
                  </c:pt>
                  <c:pt idx="2">
                    <c:v>INCEPATOR</c:v>
                  </c:pt>
                  <c:pt idx="3">
                    <c:v>MEDIU</c:v>
                  </c:pt>
                  <c:pt idx="4">
                    <c:v>AVANSAT</c:v>
                  </c:pt>
                  <c:pt idx="5">
                    <c:v>EXPERIMENTAT</c:v>
                  </c:pt>
                </c:lvl>
                <c:lvl>
                  <c:pt idx="0">
                    <c:v>77</c:v>
                  </c:pt>
                  <c:pt idx="1">
                    <c:v>14</c:v>
                  </c:pt>
                  <c:pt idx="2">
                    <c:v>152</c:v>
                  </c:pt>
                  <c:pt idx="3">
                    <c:v>436</c:v>
                  </c:pt>
                  <c:pt idx="4">
                    <c:v>447</c:v>
                  </c:pt>
                  <c:pt idx="5">
                    <c:v>366</c:v>
                  </c:pt>
                </c:lvl>
              </c:multiLvlStrCache>
            </c:multiLvlStrRef>
          </c:cat>
          <c:val>
            <c:numRef>
              <c:f>Sheet3!$E$32:$J$32</c:f>
              <c:numCache>
                <c:formatCode>0.00%</c:formatCode>
                <c:ptCount val="6"/>
                <c:pt idx="0">
                  <c:v>0</c:v>
                </c:pt>
                <c:pt idx="1">
                  <c:v>0.13235294117647059</c:v>
                </c:pt>
                <c:pt idx="2">
                  <c:v>0.55882352941176472</c:v>
                </c:pt>
                <c:pt idx="3">
                  <c:v>0.22058823529411764</c:v>
                </c:pt>
                <c:pt idx="4">
                  <c:v>8.8235294117647065E-2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83008"/>
        <c:axId val="196148544"/>
      </c:lineChart>
      <c:catAx>
        <c:axId val="2086830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196148544"/>
        <c:crosses val="autoZero"/>
        <c:auto val="1"/>
        <c:lblAlgn val="ctr"/>
        <c:lblOffset val="100"/>
        <c:noMultiLvlLbl val="0"/>
      </c:catAx>
      <c:valAx>
        <c:axId val="1961485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868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050379402963742E-2"/>
          <c:y val="4.6180737824438614E-2"/>
          <c:w val="0.25480355811554684"/>
          <c:h val="0.33933180227471565"/>
        </c:manualLayout>
      </c:layout>
      <c:overlay val="0"/>
      <c:txPr>
        <a:bodyPr/>
        <a:lstStyle/>
        <a:p>
          <a:pPr>
            <a:defRPr sz="11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o-RO" sz="2000"/>
              <a:t>Rezultatele procentuale </a:t>
            </a:r>
            <a:r>
              <a:rPr lang="vi-VN" sz="2000"/>
              <a:t>în funcție de PROMOȚIA absolvit</a:t>
            </a:r>
            <a:r>
              <a:rPr lang="ro-RO" sz="2000" baseline="0"/>
              <a:t>ă de candidați</a:t>
            </a:r>
            <a:endParaRPr lang="ro-RO" sz="200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Promotia!$A$6</c:f>
              <c:strCache>
                <c:ptCount val="1"/>
                <c:pt idx="0">
                  <c:v>PROMOȚIA CURENTĂ</c:v>
                </c:pt>
              </c:strCache>
            </c:strRef>
          </c:tx>
          <c:spPr>
            <a:ln>
              <a:solidFill>
                <a:srgbClr val="EE60DA"/>
              </a:solidFill>
            </a:ln>
          </c:spPr>
          <c:marker>
            <c:spPr>
              <a:solidFill>
                <a:srgbClr val="F391E5"/>
              </a:solidFill>
              <a:ln>
                <a:solidFill>
                  <a:srgbClr val="EE60DA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9.25925925925942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EE60DA"/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Promotia!$D$3:$I$4</c:f>
              <c:multiLvlStrCache>
                <c:ptCount val="6"/>
                <c:lvl>
                  <c:pt idx="0">
                    <c:v>Certificat (ECDL)</c:v>
                  </c:pt>
                  <c:pt idx="1">
                    <c:v>Fara nivel</c:v>
                  </c:pt>
                  <c:pt idx="2">
                    <c:v>Incepator</c:v>
                  </c:pt>
                  <c:pt idx="3">
                    <c:v>Mediu</c:v>
                  </c:pt>
                  <c:pt idx="4">
                    <c:v>Avansat</c:v>
                  </c:pt>
                  <c:pt idx="5">
                    <c:v>Experimentat</c:v>
                  </c:pt>
                </c:lvl>
                <c:lvl>
                  <c:pt idx="0">
                    <c:v>77</c:v>
                  </c:pt>
                  <c:pt idx="1">
                    <c:v>14</c:v>
                  </c:pt>
                  <c:pt idx="2">
                    <c:v>152</c:v>
                  </c:pt>
                  <c:pt idx="3">
                    <c:v>436</c:v>
                  </c:pt>
                  <c:pt idx="4">
                    <c:v>447</c:v>
                  </c:pt>
                  <c:pt idx="5">
                    <c:v>366</c:v>
                  </c:pt>
                </c:lvl>
              </c:multiLvlStrCache>
            </c:multiLvlStrRef>
          </c:cat>
          <c:val>
            <c:numRef>
              <c:f>Promotia!$D$6:$I$6</c:f>
              <c:numCache>
                <c:formatCode>0.00%</c:formatCode>
                <c:ptCount val="6"/>
                <c:pt idx="0">
                  <c:v>6.0995184590690206E-2</c:v>
                </c:pt>
                <c:pt idx="1">
                  <c:v>8.8282504012841094E-3</c:v>
                </c:pt>
                <c:pt idx="2">
                  <c:v>0.10192616372391654</c:v>
                </c:pt>
                <c:pt idx="3">
                  <c:v>0.2696629213483146</c:v>
                </c:pt>
                <c:pt idx="4">
                  <c:v>0.30096308186195825</c:v>
                </c:pt>
                <c:pt idx="5">
                  <c:v>0.2576243980738363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Promotia!$A$7</c:f>
              <c:strCache>
                <c:ptCount val="1"/>
                <c:pt idx="0">
                  <c:v>PROMOȚIA ANTERIOARĂ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222222222222221E-2"/>
                  <c:y val="-0.1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925337632079971E-17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77777777777779E-3"/>
                  <c:y val="0.10185185185185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Promotia!$D$3:$I$4</c:f>
              <c:multiLvlStrCache>
                <c:ptCount val="6"/>
                <c:lvl>
                  <c:pt idx="0">
                    <c:v>Certificat (ECDL)</c:v>
                  </c:pt>
                  <c:pt idx="1">
                    <c:v>Fara nivel</c:v>
                  </c:pt>
                  <c:pt idx="2">
                    <c:v>Incepator</c:v>
                  </c:pt>
                  <c:pt idx="3">
                    <c:v>Mediu</c:v>
                  </c:pt>
                  <c:pt idx="4">
                    <c:v>Avansat</c:v>
                  </c:pt>
                  <c:pt idx="5">
                    <c:v>Experimentat</c:v>
                  </c:pt>
                </c:lvl>
                <c:lvl>
                  <c:pt idx="0">
                    <c:v>77</c:v>
                  </c:pt>
                  <c:pt idx="1">
                    <c:v>14</c:v>
                  </c:pt>
                  <c:pt idx="2">
                    <c:v>152</c:v>
                  </c:pt>
                  <c:pt idx="3">
                    <c:v>436</c:v>
                  </c:pt>
                  <c:pt idx="4">
                    <c:v>447</c:v>
                  </c:pt>
                  <c:pt idx="5">
                    <c:v>366</c:v>
                  </c:pt>
                </c:lvl>
              </c:multiLvlStrCache>
            </c:multiLvlStrRef>
          </c:cat>
          <c:val>
            <c:numRef>
              <c:f>Promotia!$D$8:$I$8</c:f>
              <c:numCache>
                <c:formatCode>0.00%</c:formatCode>
                <c:ptCount val="6"/>
                <c:pt idx="0">
                  <c:v>4.0650406504065045E-3</c:v>
                </c:pt>
                <c:pt idx="1">
                  <c:v>1.2195121951219513E-2</c:v>
                </c:pt>
                <c:pt idx="2">
                  <c:v>0.1016260162601626</c:v>
                </c:pt>
                <c:pt idx="3">
                  <c:v>0.4065040650406504</c:v>
                </c:pt>
                <c:pt idx="4">
                  <c:v>0.29268292682926828</c:v>
                </c:pt>
                <c:pt idx="5">
                  <c:v>0.18292682926829268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8686592"/>
        <c:axId val="208266944"/>
      </c:lineChart>
      <c:catAx>
        <c:axId val="208686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o-RO"/>
          </a:p>
        </c:txPr>
        <c:crossAx val="208266944"/>
        <c:crosses val="autoZero"/>
        <c:auto val="1"/>
        <c:lblAlgn val="ctr"/>
        <c:lblOffset val="100"/>
        <c:noMultiLvlLbl val="0"/>
      </c:catAx>
      <c:valAx>
        <c:axId val="2082669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086865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7107036584865112E-3"/>
          <c:y val="0.21736111111111112"/>
          <c:w val="0.30051395780363871"/>
          <c:h val="0.27172098279381746"/>
        </c:manualLayout>
      </c:layout>
      <c:overlay val="0"/>
      <c:txPr>
        <a:bodyPr/>
        <a:lstStyle/>
        <a:p>
          <a:pPr>
            <a:defRPr sz="1400" b="1" i="0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 sz="1800" b="1" i="0" baseline="0">
                <a:effectLst/>
              </a:rPr>
              <a:t>Numărul candidaţilor care au obţinut SUB </a:t>
            </a:r>
            <a:r>
              <a:rPr lang="en-US" sz="1800" b="1" i="0" baseline="0">
                <a:effectLst/>
              </a:rPr>
              <a:t>10 </a:t>
            </a:r>
            <a:r>
              <a:rPr lang="ro-RO" sz="1800" b="1" i="0" baseline="0">
                <a:effectLst/>
              </a:rPr>
              <a:t>PUNCTE</a:t>
            </a:r>
            <a:endParaRPr lang="ro-RO">
              <a:effectLst/>
            </a:endParaRPr>
          </a:p>
        </c:rich>
      </c:tx>
      <c:layout/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67534995625547"/>
          <c:y val="0.22685185185185186"/>
          <c:w val="0.58117760279965003"/>
          <c:h val="0.77314814814814814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o-R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'Unitate de inv'!$A$56:$A$70</c:f>
              <c:strCache>
                <c:ptCount val="6"/>
                <c:pt idx="0">
                  <c:v>LICEUL "KOROSI CSOMA SANDOR" COVASNA</c:v>
                </c:pt>
                <c:pt idx="1">
                  <c:v>LICEUL TEHNOLOGIC "BAROTI SZABO DAVID" BARAOLT</c:v>
                </c:pt>
                <c:pt idx="2">
                  <c:v>LICEUL TEHNOLOGIC "CONSTANTIN BRANCUSI" SF.GHEORGHE</c:v>
                </c:pt>
                <c:pt idx="3">
                  <c:v>LICEUL TEHNOLOGIC "NICOLAE BALCESCU" INTORSURA BUZAULUI</c:v>
                </c:pt>
                <c:pt idx="4">
                  <c:v>LICEUL TEHNOLOGIC "PUSKAS TIVADAR" SF.GHEORGHE</c:v>
                </c:pt>
                <c:pt idx="5">
                  <c:v>LICEUL TEORETIC "MIRCEA ELIADE" INTORSURA BUZAULUI</c:v>
                </c:pt>
              </c:strCache>
            </c:strRef>
          </c:cat>
          <c:val>
            <c:numRef>
              <c:f>'Unitate de inv'!$F$56:$F$70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8873984"/>
        <c:axId val="208269248"/>
        <c:axId val="0"/>
      </c:bar3DChart>
      <c:catAx>
        <c:axId val="208873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o-RO"/>
          </a:p>
        </c:txPr>
        <c:crossAx val="208269248"/>
        <c:crosses val="autoZero"/>
        <c:auto val="1"/>
        <c:lblAlgn val="ctr"/>
        <c:lblOffset val="100"/>
        <c:noMultiLvlLbl val="0"/>
      </c:catAx>
      <c:valAx>
        <c:axId val="20826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873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solidFill>
                  <a:schemeClr val="tx1"/>
                </a:solidFill>
                <a:effectLst/>
              </a:rPr>
              <a:t>Situa</a:t>
            </a:r>
            <a:r>
              <a:rPr lang="ro-RO" sz="1800" b="1" i="0" baseline="0">
                <a:solidFill>
                  <a:schemeClr val="tx1"/>
                </a:solidFill>
                <a:effectLst/>
              </a:rPr>
              <a:t>ţia candidaţilor care au obţinut nivelul EXPERIMENTAT</a:t>
            </a:r>
            <a:r>
              <a:rPr lang="en-US" sz="1800" b="1" i="0" baseline="0">
                <a:solidFill>
                  <a:schemeClr val="tx1"/>
                </a:solidFill>
                <a:effectLst/>
              </a:rPr>
              <a:t> </a:t>
            </a:r>
            <a:r>
              <a:rPr lang="en-US">
                <a:solidFill>
                  <a:schemeClr val="tx1"/>
                </a:solidFill>
              </a:rPr>
              <a:t>(27,44%)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341892682263956"/>
          <c:y val="0.14691674177863123"/>
          <c:w val="0.48346269606407372"/>
          <c:h val="0.826762669303372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'Unitate de inv'!$M$31</c:f>
              <c:strCache>
                <c:ptCount val="1"/>
                <c:pt idx="0">
                  <c:v>Utilizator experimentat (27,44%)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E60DA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'Unitate de inv'!$A$32:$A$49</c:f>
              <c:strCache>
                <c:ptCount val="18"/>
                <c:pt idx="0">
                  <c:v>LICEUL TEORETIC "NAGY MOZES" TG.SECUIESC</c:v>
                </c:pt>
                <c:pt idx="1">
                  <c:v>LICEUL TEORETIC "SZEKELY MIKO" SF.GHEORGHE</c:v>
                </c:pt>
                <c:pt idx="2">
                  <c:v>LICEUL PEDAGOGIC "BOD PETER" TG.SECUIESC</c:v>
                </c:pt>
                <c:pt idx="3">
                  <c:v>COLEGIUL NATIONAL "MIHAI VITEAZUL" SF.GHEORGHE</c:v>
                </c:pt>
                <c:pt idx="4">
                  <c:v>LICEUL DE ARTE "PLUGOR SANDOR" SF.GHEORGHE</c:v>
                </c:pt>
                <c:pt idx="5">
                  <c:v>LICEUL TEOLOGIC REFORMAT SF.GHEORGHE</c:v>
                </c:pt>
                <c:pt idx="6">
                  <c:v>LICEUL TEOLOGIC REFORMAT TG.SECUIESC</c:v>
                </c:pt>
                <c:pt idx="7">
                  <c:v>LICEUL TEHNOLOGIC "BERDE ARON" SF.GHEORGHE</c:v>
                </c:pt>
                <c:pt idx="8">
                  <c:v>LICEUL "KOROSI CSOMA SANDOR" COVASNA</c:v>
                </c:pt>
                <c:pt idx="9">
                  <c:v>LICEUL TEHNOLOGIC "BAROTI SZABO DAVID" BARAOLT</c:v>
                </c:pt>
                <c:pt idx="10">
                  <c:v>LICEUL TEORETIC "MIKES KELEMEN" SF.GHEORGHE</c:v>
                </c:pt>
                <c:pt idx="11">
                  <c:v>LICEUL TEORETIC "MIRCEA ELIADE" INTORSURA BUZAULUI</c:v>
                </c:pt>
                <c:pt idx="12">
                  <c:v>LICEUL TEHNOLOGIC "GABOR ARON" TG.SECUIESC</c:v>
                </c:pt>
                <c:pt idx="13">
                  <c:v>LICEUL TEHNOLOGIC "CONSTANTIN BRANCUSI" SF.GHEORGHE</c:v>
                </c:pt>
                <c:pt idx="14">
                  <c:v>LICEUL TEHNOLOGIC "KOS KAROLY" SF.GHEORGHE</c:v>
                </c:pt>
                <c:pt idx="15">
                  <c:v>LICEUL TEHNOLOGIC "APOR PETER" TG.SECUIESC</c:v>
                </c:pt>
                <c:pt idx="16">
                  <c:v>LICEUL TEHNOLOGIC "PUSKAS TIVADAR" SF.GHEORGHE</c:v>
                </c:pt>
                <c:pt idx="17">
                  <c:v>LICEUL TEHNOLOGIC "NICOLAE BALCESCU" INTORSURA BUZAULUI</c:v>
                </c:pt>
              </c:strCache>
            </c:strRef>
          </c:cat>
          <c:val>
            <c:numRef>
              <c:f>'Unitate de inv'!$M$32:$M$49</c:f>
              <c:numCache>
                <c:formatCode>0.00%</c:formatCode>
                <c:ptCount val="18"/>
                <c:pt idx="0">
                  <c:v>0.51041666666666663</c:v>
                </c:pt>
                <c:pt idx="1">
                  <c:v>0.47663551401869159</c:v>
                </c:pt>
                <c:pt idx="2">
                  <c:v>0.42105263157894735</c:v>
                </c:pt>
                <c:pt idx="3">
                  <c:v>0.41538461538461541</c:v>
                </c:pt>
                <c:pt idx="4">
                  <c:v>0.39622641509433965</c:v>
                </c:pt>
                <c:pt idx="5">
                  <c:v>0.33333333333333331</c:v>
                </c:pt>
                <c:pt idx="6">
                  <c:v>0.3125</c:v>
                </c:pt>
                <c:pt idx="7">
                  <c:v>0.3</c:v>
                </c:pt>
                <c:pt idx="8">
                  <c:v>0.28915662650602408</c:v>
                </c:pt>
                <c:pt idx="9">
                  <c:v>0.21951219512195122</c:v>
                </c:pt>
                <c:pt idx="10">
                  <c:v>0.1951219512195122</c:v>
                </c:pt>
                <c:pt idx="11">
                  <c:v>0.16783216783216784</c:v>
                </c:pt>
                <c:pt idx="12">
                  <c:v>0.13114754098360656</c:v>
                </c:pt>
                <c:pt idx="13">
                  <c:v>6.4516129032258063E-2</c:v>
                </c:pt>
                <c:pt idx="14">
                  <c:v>4.7619047619047616E-2</c:v>
                </c:pt>
                <c:pt idx="15">
                  <c:v>1.0101010101010102E-2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999936"/>
        <c:axId val="208271552"/>
        <c:axId val="0"/>
      </c:bar3DChart>
      <c:catAx>
        <c:axId val="208999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o-RO"/>
          </a:p>
        </c:txPr>
        <c:crossAx val="208271552"/>
        <c:crosses val="autoZero"/>
        <c:auto val="1"/>
        <c:lblAlgn val="ctr"/>
        <c:lblOffset val="100"/>
        <c:noMultiLvlLbl val="0"/>
      </c:catAx>
      <c:valAx>
        <c:axId val="20827155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20899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o-RO" sz="2000" dirty="0" smtClean="0"/>
              <a:t>Nr. elevi înscriși/prezenți la nivelul</a:t>
            </a:r>
            <a:r>
              <a:rPr lang="ro-RO" sz="2000" baseline="0" dirty="0" smtClean="0"/>
              <a:t> județului </a:t>
            </a:r>
            <a:r>
              <a:rPr lang="ro-RO" sz="2000" dirty="0" smtClean="0"/>
              <a:t>: </a:t>
            </a:r>
            <a:r>
              <a:rPr lang="ro-RO" sz="2000" b="1" i="0" u="none" strike="noStrike" baseline="0" dirty="0" smtClean="0">
                <a:effectLst/>
              </a:rPr>
              <a:t>32</a:t>
            </a:r>
            <a:r>
              <a:rPr lang="ro-RO" sz="2000" baseline="0" dirty="0" smtClean="0"/>
              <a:t> </a:t>
            </a:r>
            <a:endParaRPr lang="ro-RO" sz="2000" dirty="0"/>
          </a:p>
          <a:p>
            <a:pPr>
              <a:defRPr sz="2000"/>
            </a:pPr>
            <a:endParaRPr lang="vi-VN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36075656163995E-2"/>
          <c:y val="0.2423317698999628"/>
          <c:w val="0.94324346561073924"/>
          <c:h val="0.75766812946709627"/>
        </c:manualLayout>
      </c:layout>
      <c:pie3DChart>
        <c:varyColors val="1"/>
        <c:ser>
          <c:idx val="0"/>
          <c:order val="0"/>
          <c:tx>
            <c:v>Informatică</c:v>
          </c:tx>
          <c:explosion val="25"/>
          <c:dPt>
            <c:idx val="0"/>
            <c:bubble3D val="0"/>
            <c:spPr>
              <a:solidFill>
                <a:srgbClr val="EE60DA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o-R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Informatica!$L$1:$M$1</c:f>
              <c:strCache>
                <c:ptCount val="2"/>
                <c:pt idx="0">
                  <c:v>Respinși</c:v>
                </c:pt>
                <c:pt idx="1">
                  <c:v>Admiși</c:v>
                </c:pt>
              </c:strCache>
            </c:strRef>
          </c:cat>
          <c:val>
            <c:numRef>
              <c:f>Informatica!$L$11:$M$11</c:f>
              <c:numCache>
                <c:formatCode>General</c:formatCode>
                <c:ptCount val="2"/>
                <c:pt idx="0">
                  <c:v>6</c:v>
                </c:pt>
                <c:pt idx="1">
                  <c:v>26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6886886781971814E-2"/>
          <c:y val="0.30405075764528572"/>
          <c:w val="0.2609636665108489"/>
          <c:h val="0.11481973383428777"/>
        </c:manualLayout>
      </c:layout>
      <c:overlay val="0"/>
      <c:txPr>
        <a:bodyPr/>
        <a:lstStyle/>
        <a:p>
          <a:pPr rtl="0">
            <a:defRPr sz="1400" b="1"/>
          </a:pPr>
          <a:endParaRPr lang="ro-R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Nr. elevi înscriși/prezenți</c:v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EE60DA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Informatica!$B$2:$B$10</c:f>
              <c:strCache>
                <c:ptCount val="9"/>
                <c:pt idx="0">
                  <c:v>LICEUL "KOROSI CSOMA SANDOR" COVASNA</c:v>
                </c:pt>
                <c:pt idx="1">
                  <c:v>LICEUL PEDAGOGIC "BOD PETER" TIRGU SECUIESC</c:v>
                </c:pt>
                <c:pt idx="2">
                  <c:v>LICEUL TEHNOLOGIC "BAROTI SZABO DAVID" BARAOLT</c:v>
                </c:pt>
                <c:pt idx="3">
                  <c:v>LICEUL TEORETIC "MIRCEA ELIADE" INTORSURA BUZAULUI</c:v>
                </c:pt>
                <c:pt idx="4">
                  <c:v>COLEGIUL NATIONAL "MIHAI VITEAZUL" SFINTU GHEORGHE</c:v>
                </c:pt>
                <c:pt idx="5">
                  <c:v>LICEUL TEORETIC "MIKES KELEMEN" SFINTU GHEORGHE</c:v>
                </c:pt>
                <c:pt idx="6">
                  <c:v>LICEUL TEORETIC "SZEKELY MIKO" SFINTU GHEORGHE</c:v>
                </c:pt>
                <c:pt idx="7">
                  <c:v>LICEUL TEORETIC "NAGY MOZES" TIRGU SECUIESC</c:v>
                </c:pt>
                <c:pt idx="8">
                  <c:v>LICEUL TEOLOGIC REFORMAT SFINTU GHEORGHE</c:v>
                </c:pt>
              </c:strCache>
            </c:strRef>
          </c:cat>
          <c:val>
            <c:numRef>
              <c:f>Informatica!$C$2:$C$10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154560"/>
        <c:axId val="209192640"/>
      </c:barChart>
      <c:catAx>
        <c:axId val="209154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o-RO"/>
          </a:p>
        </c:txPr>
        <c:crossAx val="209192640"/>
        <c:crosses val="autoZero"/>
        <c:auto val="1"/>
        <c:lblAlgn val="ctr"/>
        <c:lblOffset val="100"/>
        <c:noMultiLvlLbl val="0"/>
      </c:catAx>
      <c:valAx>
        <c:axId val="20919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154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Media județeană 81,25%</c:v>
          </c:tx>
          <c:invertIfNegative val="0"/>
          <c:dPt>
            <c:idx val="0"/>
            <c:invertIfNegative val="0"/>
            <c:bubble3D val="0"/>
            <c:spPr>
              <a:solidFill>
                <a:srgbClr val="F391E5"/>
              </a:solidFill>
            </c:spPr>
          </c:dPt>
          <c:dPt>
            <c:idx val="1"/>
            <c:invertIfNegative val="0"/>
            <c:bubble3D val="0"/>
            <c:spPr>
              <a:solidFill>
                <a:srgbClr val="F391E5"/>
              </a:solidFill>
            </c:spPr>
          </c:dPt>
          <c:dPt>
            <c:idx val="2"/>
            <c:invertIfNegative val="0"/>
            <c:bubble3D val="0"/>
            <c:spPr>
              <a:solidFill>
                <a:srgbClr val="F391E5"/>
              </a:solidFill>
            </c:spPr>
          </c:dPt>
          <c:dPt>
            <c:idx val="3"/>
            <c:invertIfNegative val="0"/>
            <c:bubble3D val="0"/>
            <c:spPr>
              <a:solidFill>
                <a:srgbClr val="F391E5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ro-R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Informatica!$B$2:$B$10</c:f>
              <c:strCache>
                <c:ptCount val="9"/>
                <c:pt idx="0">
                  <c:v>LICEUL "KOROSI CSOMA SANDOR" COVASNA</c:v>
                </c:pt>
                <c:pt idx="1">
                  <c:v>LICEUL PEDAGOGIC "BOD PETER" TIRGU SECUIESC</c:v>
                </c:pt>
                <c:pt idx="2">
                  <c:v>LICEUL TEHNOLOGIC "BAROTI SZABO DAVID" BARAOLT</c:v>
                </c:pt>
                <c:pt idx="3">
                  <c:v>LICEUL TEORETIC "MIRCEA ELIADE" INTORSURA BUZAULUI</c:v>
                </c:pt>
                <c:pt idx="4">
                  <c:v>COLEGIUL NATIONAL "MIHAI VITEAZUL" SFINTU GHEORGHE</c:v>
                </c:pt>
                <c:pt idx="5">
                  <c:v>LICEUL TEORETIC "MIKES KELEMEN" SFINTU GHEORGHE</c:v>
                </c:pt>
                <c:pt idx="6">
                  <c:v>LICEUL TEORETIC "SZEKELY MIKO" SFINTU GHEORGHE</c:v>
                </c:pt>
                <c:pt idx="7">
                  <c:v>LICEUL TEORETIC "NAGY MOZES" TIRGU SECUIESC</c:v>
                </c:pt>
                <c:pt idx="8">
                  <c:v>LICEUL TEOLOGIC REFORMAT SFINTU GHEORGHE</c:v>
                </c:pt>
              </c:strCache>
            </c:strRef>
          </c:cat>
          <c:val>
            <c:numRef>
              <c:f>Informatica!$N$2:$N$10</c:f>
              <c:numCache>
                <c:formatCode>0.00%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0.66666666666666663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6753024"/>
        <c:axId val="196144512"/>
      </c:barChart>
      <c:catAx>
        <c:axId val="3067530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o-RO"/>
          </a:p>
        </c:txPr>
        <c:crossAx val="196144512"/>
        <c:crosses val="autoZero"/>
        <c:auto val="1"/>
        <c:lblAlgn val="ctr"/>
        <c:lblOffset val="100"/>
        <c:noMultiLvlLbl val="0"/>
      </c:catAx>
      <c:valAx>
        <c:axId val="19614451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306753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B8B3D-DA79-4A96-9943-AC23425F05CB}" type="doc">
      <dgm:prSet loTypeId="urn:microsoft.com/office/officeart/2005/8/layout/hierarchy3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o-RO"/>
        </a:p>
      </dgm:t>
    </dgm:pt>
    <dgm:pt modelId="{78C6265E-838E-4997-94AA-E6A630A11028}">
      <dgm:prSet phldrT="[Text]" custT="1"/>
      <dgm:spPr/>
      <dgm:t>
        <a:bodyPr/>
        <a:lstStyle/>
        <a:p>
          <a:r>
            <a:rPr lang="ro-RO" sz="2000" b="1" dirty="0" smtClean="0"/>
            <a:t>Înscrişi</a:t>
          </a:r>
        </a:p>
        <a:p>
          <a:r>
            <a:rPr lang="en-US" sz="2000" b="1" dirty="0" smtClean="0"/>
            <a:t>1523</a:t>
          </a:r>
          <a:endParaRPr lang="ro-RO" sz="2000" b="1" dirty="0"/>
        </a:p>
      </dgm:t>
    </dgm:pt>
    <dgm:pt modelId="{FBFFBF39-3633-43AE-B9F1-52FF1D829B9B}" type="parTrans" cxnId="{3095AA39-27E8-43D9-A29E-8910083C463F}">
      <dgm:prSet/>
      <dgm:spPr/>
      <dgm:t>
        <a:bodyPr/>
        <a:lstStyle/>
        <a:p>
          <a:endParaRPr lang="ro-RO" sz="2400" b="1"/>
        </a:p>
      </dgm:t>
    </dgm:pt>
    <dgm:pt modelId="{71FC07D3-59A2-400F-AB8D-B6CD8E8870C5}" type="sibTrans" cxnId="{3095AA39-27E8-43D9-A29E-8910083C463F}">
      <dgm:prSet/>
      <dgm:spPr/>
      <dgm:t>
        <a:bodyPr/>
        <a:lstStyle/>
        <a:p>
          <a:endParaRPr lang="ro-RO" sz="2400" b="1"/>
        </a:p>
      </dgm:t>
    </dgm:pt>
    <dgm:pt modelId="{2F92F6A9-33C0-478C-92C1-85E69CB606A2}">
      <dgm:prSet phldrT="[Text]" custT="1"/>
      <dgm:spPr/>
      <dgm:t>
        <a:bodyPr/>
        <a:lstStyle/>
        <a:p>
          <a:r>
            <a:rPr lang="ro-RO" sz="1800" b="1" dirty="0" smtClean="0"/>
            <a:t>Neprezentaţi </a:t>
          </a:r>
          <a:r>
            <a:rPr lang="en-US" sz="1800" b="1" dirty="0" smtClean="0"/>
            <a:t>3</a:t>
          </a:r>
          <a:r>
            <a:rPr lang="ro-RO" sz="1800" b="1" dirty="0" smtClean="0"/>
            <a:t>1</a:t>
          </a:r>
          <a:endParaRPr lang="ro-RO" sz="1800" b="1" dirty="0"/>
        </a:p>
      </dgm:t>
    </dgm:pt>
    <dgm:pt modelId="{8C4FD15B-C2E0-4045-BF0E-01B068975759}" type="parTrans" cxnId="{2AAD550E-2CE8-459F-A343-147632C9774A}">
      <dgm:prSet/>
      <dgm:spPr/>
      <dgm:t>
        <a:bodyPr/>
        <a:lstStyle/>
        <a:p>
          <a:endParaRPr lang="ro-RO" sz="2400" b="1"/>
        </a:p>
      </dgm:t>
    </dgm:pt>
    <dgm:pt modelId="{9247CE22-F8CA-4A71-AD26-D7345C303BAF}" type="sibTrans" cxnId="{2AAD550E-2CE8-459F-A343-147632C9774A}">
      <dgm:prSet/>
      <dgm:spPr/>
      <dgm:t>
        <a:bodyPr/>
        <a:lstStyle/>
        <a:p>
          <a:endParaRPr lang="ro-RO" sz="2400" b="1"/>
        </a:p>
      </dgm:t>
    </dgm:pt>
    <dgm:pt modelId="{E69215E8-FB18-44A2-BFE7-42AC6DF03EA9}">
      <dgm:prSet phldrT="[Text]" custT="1"/>
      <dgm:spPr/>
      <dgm:t>
        <a:bodyPr/>
        <a:lstStyle/>
        <a:p>
          <a:r>
            <a:rPr lang="ro-RO" sz="1800" b="1" dirty="0" smtClean="0"/>
            <a:t>Au cerut recunoaşterea probei </a:t>
          </a:r>
          <a:r>
            <a:rPr lang="en-US" sz="1800" b="1" dirty="0" smtClean="0"/>
            <a:t>318</a:t>
          </a:r>
          <a:endParaRPr lang="ro-RO" sz="1800" b="1" dirty="0"/>
        </a:p>
      </dgm:t>
    </dgm:pt>
    <dgm:pt modelId="{A79B17E0-3EB6-4C55-BBEB-81D3AFB6199B}" type="parTrans" cxnId="{1CBF4970-E147-4906-A5FA-1F161788F9EA}">
      <dgm:prSet/>
      <dgm:spPr/>
      <dgm:t>
        <a:bodyPr/>
        <a:lstStyle/>
        <a:p>
          <a:endParaRPr lang="ro-RO" sz="2400" b="1"/>
        </a:p>
      </dgm:t>
    </dgm:pt>
    <dgm:pt modelId="{1342B005-633D-42EA-A1E7-91597284573B}" type="sibTrans" cxnId="{1CBF4970-E147-4906-A5FA-1F161788F9EA}">
      <dgm:prSet/>
      <dgm:spPr/>
      <dgm:t>
        <a:bodyPr/>
        <a:lstStyle/>
        <a:p>
          <a:endParaRPr lang="ro-RO" sz="2400" b="1"/>
        </a:p>
      </dgm:t>
    </dgm:pt>
    <dgm:pt modelId="{FFFF6A84-8E5E-4365-B572-8126DB8AFDA5}">
      <dgm:prSet phldrT="[Text]" custT="1"/>
      <dgm:spPr/>
      <dgm:t>
        <a:bodyPr/>
        <a:lstStyle/>
        <a:p>
          <a:r>
            <a:rPr lang="ro-RO" sz="2000" b="1" dirty="0" smtClean="0"/>
            <a:t>Promoţia curentă</a:t>
          </a:r>
        </a:p>
        <a:p>
          <a:r>
            <a:rPr lang="ro-RO" sz="2000" b="1" dirty="0" smtClean="0"/>
            <a:t>1</a:t>
          </a:r>
          <a:r>
            <a:rPr lang="en-US" sz="2000" b="1" dirty="0" smtClean="0"/>
            <a:t>276</a:t>
          </a:r>
          <a:endParaRPr lang="ro-RO" sz="2000" b="1" dirty="0"/>
        </a:p>
      </dgm:t>
    </dgm:pt>
    <dgm:pt modelId="{7A6FB34E-30B3-4D3C-A0D6-814D1BD432EB}" type="parTrans" cxnId="{E331433A-7C5A-45ED-99F9-C1AA335E5744}">
      <dgm:prSet/>
      <dgm:spPr/>
      <dgm:t>
        <a:bodyPr/>
        <a:lstStyle/>
        <a:p>
          <a:endParaRPr lang="ro-RO" sz="2400" b="1"/>
        </a:p>
      </dgm:t>
    </dgm:pt>
    <dgm:pt modelId="{40F1E709-B67D-4EE5-8AD5-58C1F424FFFA}" type="sibTrans" cxnId="{E331433A-7C5A-45ED-99F9-C1AA335E5744}">
      <dgm:prSet/>
      <dgm:spPr/>
      <dgm:t>
        <a:bodyPr/>
        <a:lstStyle/>
        <a:p>
          <a:endParaRPr lang="ro-RO" sz="2400" b="1"/>
        </a:p>
      </dgm:t>
    </dgm:pt>
    <dgm:pt modelId="{65353C06-4AF9-43E5-82FF-34E08D27121C}">
      <dgm:prSet phldrT="[Text]" custT="1"/>
      <dgm:spPr/>
      <dgm:t>
        <a:bodyPr/>
        <a:lstStyle/>
        <a:p>
          <a:r>
            <a:rPr lang="ro-RO" sz="1800" b="1" dirty="0" smtClean="0"/>
            <a:t>Neprezentaţi </a:t>
          </a:r>
          <a:r>
            <a:rPr lang="en-US" sz="1800" b="1" dirty="0" smtClean="0"/>
            <a:t>30</a:t>
          </a:r>
          <a:endParaRPr lang="ro-RO" sz="1800" b="1" dirty="0"/>
        </a:p>
      </dgm:t>
    </dgm:pt>
    <dgm:pt modelId="{AB468CC9-EA8C-4CCD-9064-0DC32AD9A684}" type="parTrans" cxnId="{E785EE01-43B1-4351-AAE2-D7B164AB8624}">
      <dgm:prSet/>
      <dgm:spPr/>
      <dgm:t>
        <a:bodyPr/>
        <a:lstStyle/>
        <a:p>
          <a:endParaRPr lang="ro-RO" sz="2400" b="1"/>
        </a:p>
      </dgm:t>
    </dgm:pt>
    <dgm:pt modelId="{5C7D35B3-EFDD-4A67-A50A-382E40A7BE10}" type="sibTrans" cxnId="{E785EE01-43B1-4351-AAE2-D7B164AB8624}">
      <dgm:prSet/>
      <dgm:spPr/>
      <dgm:t>
        <a:bodyPr/>
        <a:lstStyle/>
        <a:p>
          <a:endParaRPr lang="ro-RO" sz="2400" b="1"/>
        </a:p>
      </dgm:t>
    </dgm:pt>
    <dgm:pt modelId="{49792A6B-C336-4699-BDF1-FD852BE132BC}">
      <dgm:prSet phldrT="[Text]" custT="1"/>
      <dgm:spPr/>
      <dgm:t>
        <a:bodyPr/>
        <a:lstStyle/>
        <a:p>
          <a:r>
            <a:rPr lang="ro-RO" sz="2000" b="1" dirty="0" smtClean="0"/>
            <a:t>Promoţia anterioară</a:t>
          </a:r>
        </a:p>
        <a:p>
          <a:r>
            <a:rPr lang="en-US" sz="2000" b="1" dirty="0" smtClean="0"/>
            <a:t>247</a:t>
          </a:r>
          <a:endParaRPr lang="ro-RO" sz="2000" b="1" dirty="0"/>
        </a:p>
      </dgm:t>
    </dgm:pt>
    <dgm:pt modelId="{412528DF-AE92-41B3-B03D-F63BB8F2FF63}" type="parTrans" cxnId="{629C92CC-E1A7-4077-862B-1494EC565B59}">
      <dgm:prSet/>
      <dgm:spPr/>
      <dgm:t>
        <a:bodyPr/>
        <a:lstStyle/>
        <a:p>
          <a:endParaRPr lang="ro-RO" sz="2400" b="1"/>
        </a:p>
      </dgm:t>
    </dgm:pt>
    <dgm:pt modelId="{0EBA60A7-445D-46FF-8D79-AE2839B1BEC6}" type="sibTrans" cxnId="{629C92CC-E1A7-4077-862B-1494EC565B59}">
      <dgm:prSet/>
      <dgm:spPr/>
      <dgm:t>
        <a:bodyPr/>
        <a:lstStyle/>
        <a:p>
          <a:endParaRPr lang="ro-RO" sz="2400" b="1"/>
        </a:p>
      </dgm:t>
    </dgm:pt>
    <dgm:pt modelId="{C4B1844F-9BCC-44A0-B349-A284AF50A56D}">
      <dgm:prSet phldrT="[Text]" custT="1"/>
      <dgm:spPr/>
      <dgm:t>
        <a:bodyPr/>
        <a:lstStyle/>
        <a:p>
          <a:r>
            <a:rPr lang="ro-RO" sz="1800" b="1" dirty="0" smtClean="0"/>
            <a:t>Neprezentaţi </a:t>
          </a:r>
          <a:r>
            <a:rPr lang="en-US" sz="1800" b="1" dirty="0" smtClean="0"/>
            <a:t>1</a:t>
          </a:r>
          <a:endParaRPr lang="ro-RO" sz="1800" b="1" dirty="0"/>
        </a:p>
      </dgm:t>
    </dgm:pt>
    <dgm:pt modelId="{F3142B6B-2337-4732-9661-D3E6C2895D75}" type="parTrans" cxnId="{39A97B31-9004-4477-9485-778A6D5E5BE1}">
      <dgm:prSet/>
      <dgm:spPr/>
      <dgm:t>
        <a:bodyPr/>
        <a:lstStyle/>
        <a:p>
          <a:endParaRPr lang="ro-RO" sz="2400" b="1"/>
        </a:p>
      </dgm:t>
    </dgm:pt>
    <dgm:pt modelId="{0EB9573D-6DC2-4E08-91DA-5E5206E95ED4}" type="sibTrans" cxnId="{39A97B31-9004-4477-9485-778A6D5E5BE1}">
      <dgm:prSet/>
      <dgm:spPr/>
      <dgm:t>
        <a:bodyPr/>
        <a:lstStyle/>
        <a:p>
          <a:endParaRPr lang="ro-RO" sz="2400" b="1"/>
        </a:p>
      </dgm:t>
    </dgm:pt>
    <dgm:pt modelId="{E20E348E-DA3B-4B59-9554-2D3707CA4942}">
      <dgm:prSet phldrT="[Text]" custT="1"/>
      <dgm:spPr/>
      <dgm:t>
        <a:bodyPr/>
        <a:lstStyle/>
        <a:p>
          <a:r>
            <a:rPr lang="ro-RO" sz="1600" b="1" dirty="0" smtClean="0"/>
            <a:t>Au cerut recunoaşterea probei </a:t>
          </a:r>
          <a:r>
            <a:rPr lang="en-US" sz="1600" b="1" dirty="0" smtClean="0"/>
            <a:t>cu </a:t>
          </a:r>
          <a:r>
            <a:rPr lang="en-US" sz="1600" b="1" dirty="0" err="1" smtClean="0"/>
            <a:t>certificat</a:t>
          </a:r>
          <a:r>
            <a:rPr lang="en-US" sz="1600" b="1" dirty="0" smtClean="0"/>
            <a:t> ECDL </a:t>
          </a:r>
          <a:r>
            <a:rPr lang="ro-RO" sz="1600" b="1" dirty="0" smtClean="0"/>
            <a:t>7</a:t>
          </a:r>
          <a:r>
            <a:rPr lang="en-US" sz="1600" b="1" dirty="0" smtClean="0"/>
            <a:t>6</a:t>
          </a:r>
          <a:endParaRPr lang="ro-RO" sz="1600" b="1" dirty="0"/>
        </a:p>
      </dgm:t>
    </dgm:pt>
    <dgm:pt modelId="{FFD1A4C6-546F-47E4-8A07-AC3BAA93D0BD}" type="parTrans" cxnId="{4EAC25F6-F615-45FF-9305-1E9EFD88923C}">
      <dgm:prSet/>
      <dgm:spPr/>
      <dgm:t>
        <a:bodyPr/>
        <a:lstStyle/>
        <a:p>
          <a:endParaRPr lang="ro-RO" sz="2400" b="1"/>
        </a:p>
      </dgm:t>
    </dgm:pt>
    <dgm:pt modelId="{7A88C5D9-BBFE-49E0-89C4-6A223D0D987F}" type="sibTrans" cxnId="{4EAC25F6-F615-45FF-9305-1E9EFD88923C}">
      <dgm:prSet/>
      <dgm:spPr/>
      <dgm:t>
        <a:bodyPr/>
        <a:lstStyle/>
        <a:p>
          <a:endParaRPr lang="ro-RO" sz="2400" b="1"/>
        </a:p>
      </dgm:t>
    </dgm:pt>
    <dgm:pt modelId="{3460AADB-B1FE-4FBA-A603-535CB2F0E7B5}">
      <dgm:prSet phldrT="[Text]" custT="1"/>
      <dgm:spPr/>
      <dgm:t>
        <a:bodyPr/>
        <a:lstStyle/>
        <a:p>
          <a:r>
            <a:rPr lang="ro-RO" sz="1600" b="1" dirty="0" smtClean="0"/>
            <a:t>Au cerut recunoaşterea probei 2</a:t>
          </a:r>
          <a:r>
            <a:rPr lang="en-US" sz="1600" b="1" dirty="0" smtClean="0"/>
            <a:t>41+ 1 </a:t>
          </a:r>
          <a:r>
            <a:rPr lang="en-US" sz="1600" b="1" dirty="0" err="1" smtClean="0"/>
            <a:t>certificat</a:t>
          </a:r>
          <a:r>
            <a:rPr lang="en-US" sz="1600" b="1" dirty="0" smtClean="0"/>
            <a:t> ECDL</a:t>
          </a:r>
          <a:endParaRPr lang="ro-RO" sz="1600" b="1" dirty="0"/>
        </a:p>
      </dgm:t>
    </dgm:pt>
    <dgm:pt modelId="{7620C8C0-7256-4040-8586-E07974F065B2}" type="parTrans" cxnId="{0E69CE78-95B9-4A3A-8F18-5045476A11BC}">
      <dgm:prSet/>
      <dgm:spPr/>
      <dgm:t>
        <a:bodyPr/>
        <a:lstStyle/>
        <a:p>
          <a:endParaRPr lang="ro-RO" sz="2400" b="1"/>
        </a:p>
      </dgm:t>
    </dgm:pt>
    <dgm:pt modelId="{3FDF42A3-2D8D-4FBD-9DDE-4504A2CCE97F}" type="sibTrans" cxnId="{0E69CE78-95B9-4A3A-8F18-5045476A11BC}">
      <dgm:prSet/>
      <dgm:spPr/>
      <dgm:t>
        <a:bodyPr/>
        <a:lstStyle/>
        <a:p>
          <a:endParaRPr lang="ro-RO" sz="2400" b="1"/>
        </a:p>
      </dgm:t>
    </dgm:pt>
    <dgm:pt modelId="{84631094-B15B-43A3-8311-90CEF4873ECC}">
      <dgm:prSet phldrT="[Text]" custT="1"/>
      <dgm:spPr/>
      <dgm:t>
        <a:bodyPr/>
        <a:lstStyle/>
        <a:p>
          <a:r>
            <a:rPr lang="ro-RO" sz="1800" b="1" dirty="0" smtClean="0"/>
            <a:t>Au susţinut examenul  1</a:t>
          </a:r>
          <a:r>
            <a:rPr lang="en-US" sz="1800" b="1" dirty="0" smtClean="0"/>
            <a:t>174</a:t>
          </a:r>
          <a:endParaRPr lang="ro-RO" sz="1800" b="1" dirty="0"/>
        </a:p>
      </dgm:t>
    </dgm:pt>
    <dgm:pt modelId="{48A60726-DDA2-4BE2-86E0-954A39910F11}" type="parTrans" cxnId="{4DCB8CF3-C4A4-402C-9C4C-61B5DA725063}">
      <dgm:prSet/>
      <dgm:spPr/>
      <dgm:t>
        <a:bodyPr/>
        <a:lstStyle/>
        <a:p>
          <a:endParaRPr lang="ro-RO" sz="2400" b="1"/>
        </a:p>
      </dgm:t>
    </dgm:pt>
    <dgm:pt modelId="{02CF85EC-F07F-40EC-A5C8-396DC23E92E0}" type="sibTrans" cxnId="{4DCB8CF3-C4A4-402C-9C4C-61B5DA725063}">
      <dgm:prSet/>
      <dgm:spPr/>
      <dgm:t>
        <a:bodyPr/>
        <a:lstStyle/>
        <a:p>
          <a:endParaRPr lang="ro-RO" sz="2400" b="1"/>
        </a:p>
      </dgm:t>
    </dgm:pt>
    <dgm:pt modelId="{8287EFC8-EC63-4D3C-83F7-7F2731D2B413}">
      <dgm:prSet phldrT="[Text]" custT="1"/>
      <dgm:spPr/>
      <dgm:t>
        <a:bodyPr/>
        <a:lstStyle/>
        <a:p>
          <a:r>
            <a:rPr lang="ro-RO" sz="1800" b="1" dirty="0" smtClean="0"/>
            <a:t>Au susţinut examenul  1</a:t>
          </a:r>
          <a:r>
            <a:rPr lang="en-US" sz="1800" b="1" dirty="0" smtClean="0"/>
            <a:t>170</a:t>
          </a:r>
          <a:endParaRPr lang="ro-RO" sz="1800" b="1" dirty="0"/>
        </a:p>
      </dgm:t>
    </dgm:pt>
    <dgm:pt modelId="{71FB930A-2FDC-4308-974A-3332CB899A9E}" type="parTrans" cxnId="{5EE34497-61B3-46AB-B152-527F2B44C4AF}">
      <dgm:prSet/>
      <dgm:spPr/>
      <dgm:t>
        <a:bodyPr/>
        <a:lstStyle/>
        <a:p>
          <a:endParaRPr lang="ro-RO" sz="2400" b="1"/>
        </a:p>
      </dgm:t>
    </dgm:pt>
    <dgm:pt modelId="{B866DD42-35A5-4DC9-996C-17B9D2E957EB}" type="sibTrans" cxnId="{5EE34497-61B3-46AB-B152-527F2B44C4AF}">
      <dgm:prSet/>
      <dgm:spPr/>
      <dgm:t>
        <a:bodyPr/>
        <a:lstStyle/>
        <a:p>
          <a:endParaRPr lang="ro-RO" sz="2400" b="1"/>
        </a:p>
      </dgm:t>
    </dgm:pt>
    <dgm:pt modelId="{61B6C479-998F-4A3A-9DAE-FAE3026631A2}">
      <dgm:prSet phldrT="[Text]" custT="1"/>
      <dgm:spPr/>
      <dgm:t>
        <a:bodyPr/>
        <a:lstStyle/>
        <a:p>
          <a:r>
            <a:rPr lang="ro-RO" sz="1800" b="1" dirty="0" smtClean="0"/>
            <a:t>Au susţinut examenul  </a:t>
          </a:r>
          <a:r>
            <a:rPr lang="en-US" sz="1800" b="1" dirty="0" smtClean="0"/>
            <a:t>4</a:t>
          </a:r>
          <a:endParaRPr lang="ro-RO" sz="1800" b="1" dirty="0"/>
        </a:p>
      </dgm:t>
    </dgm:pt>
    <dgm:pt modelId="{F4FAB25D-6B33-48CE-9DCF-09E669C942A3}" type="parTrans" cxnId="{FA339913-CA32-446B-AA84-607F721AB3B1}">
      <dgm:prSet/>
      <dgm:spPr/>
      <dgm:t>
        <a:bodyPr/>
        <a:lstStyle/>
        <a:p>
          <a:endParaRPr lang="ro-RO" sz="2400" b="1"/>
        </a:p>
      </dgm:t>
    </dgm:pt>
    <dgm:pt modelId="{FDB6D665-BF97-478E-A4EB-8A4A15A71A07}" type="sibTrans" cxnId="{FA339913-CA32-446B-AA84-607F721AB3B1}">
      <dgm:prSet/>
      <dgm:spPr/>
      <dgm:t>
        <a:bodyPr/>
        <a:lstStyle/>
        <a:p>
          <a:endParaRPr lang="ro-RO" sz="2400" b="1"/>
        </a:p>
      </dgm:t>
    </dgm:pt>
    <dgm:pt modelId="{9710D1DE-8D76-4ACE-AC8F-723203593C51}" type="pres">
      <dgm:prSet presAssocID="{4BDB8B3D-DA79-4A96-9943-AC23425F05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E83F3945-13EC-40B4-B0C7-A562AA8A7E4C}" type="pres">
      <dgm:prSet presAssocID="{78C6265E-838E-4997-94AA-E6A630A11028}" presName="root" presStyleCnt="0"/>
      <dgm:spPr/>
    </dgm:pt>
    <dgm:pt modelId="{E4F696C9-128B-43C5-876D-8F58D05FC9A6}" type="pres">
      <dgm:prSet presAssocID="{78C6265E-838E-4997-94AA-E6A630A11028}" presName="rootComposite" presStyleCnt="0"/>
      <dgm:spPr/>
    </dgm:pt>
    <dgm:pt modelId="{3A6C4ABB-96EE-42AE-935E-8F922E94C596}" type="pres">
      <dgm:prSet presAssocID="{78C6265E-838E-4997-94AA-E6A630A11028}" presName="rootText" presStyleLbl="node1" presStyleIdx="0" presStyleCnt="3"/>
      <dgm:spPr/>
      <dgm:t>
        <a:bodyPr/>
        <a:lstStyle/>
        <a:p>
          <a:endParaRPr lang="ro-RO"/>
        </a:p>
      </dgm:t>
    </dgm:pt>
    <dgm:pt modelId="{6D975EFD-7C78-4E32-82BC-B108653F9CCF}" type="pres">
      <dgm:prSet presAssocID="{78C6265E-838E-4997-94AA-E6A630A11028}" presName="rootConnector" presStyleLbl="node1" presStyleIdx="0" presStyleCnt="3"/>
      <dgm:spPr/>
      <dgm:t>
        <a:bodyPr/>
        <a:lstStyle/>
        <a:p>
          <a:endParaRPr lang="ro-RO"/>
        </a:p>
      </dgm:t>
    </dgm:pt>
    <dgm:pt modelId="{02B5E267-7D41-4E22-88F3-BB7E0961E457}" type="pres">
      <dgm:prSet presAssocID="{78C6265E-838E-4997-94AA-E6A630A11028}" presName="childShape" presStyleCnt="0"/>
      <dgm:spPr/>
    </dgm:pt>
    <dgm:pt modelId="{D3B0D795-4A41-4A68-8EEC-055C01283467}" type="pres">
      <dgm:prSet presAssocID="{8C4FD15B-C2E0-4045-BF0E-01B068975759}" presName="Name13" presStyleLbl="parChTrans1D2" presStyleIdx="0" presStyleCnt="9"/>
      <dgm:spPr/>
      <dgm:t>
        <a:bodyPr/>
        <a:lstStyle/>
        <a:p>
          <a:endParaRPr lang="ro-RO"/>
        </a:p>
      </dgm:t>
    </dgm:pt>
    <dgm:pt modelId="{5067B81A-F6FC-4DF5-8737-8BFDDF551822}" type="pres">
      <dgm:prSet presAssocID="{2F92F6A9-33C0-478C-92C1-85E69CB606A2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FA17D1E-9506-4C55-8AD5-1EE4044487A9}" type="pres">
      <dgm:prSet presAssocID="{A79B17E0-3EB6-4C55-BBEB-81D3AFB6199B}" presName="Name13" presStyleLbl="parChTrans1D2" presStyleIdx="1" presStyleCnt="9"/>
      <dgm:spPr/>
      <dgm:t>
        <a:bodyPr/>
        <a:lstStyle/>
        <a:p>
          <a:endParaRPr lang="ro-RO"/>
        </a:p>
      </dgm:t>
    </dgm:pt>
    <dgm:pt modelId="{CEEF3234-9CFA-4BDC-9B85-48AB05479858}" type="pres">
      <dgm:prSet presAssocID="{E69215E8-FB18-44A2-BFE7-42AC6DF03EA9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6322AB9-9966-4813-8884-F752DA8DB1CA}" type="pres">
      <dgm:prSet presAssocID="{48A60726-DDA2-4BE2-86E0-954A39910F11}" presName="Name13" presStyleLbl="parChTrans1D2" presStyleIdx="2" presStyleCnt="9"/>
      <dgm:spPr/>
      <dgm:t>
        <a:bodyPr/>
        <a:lstStyle/>
        <a:p>
          <a:endParaRPr lang="ro-RO"/>
        </a:p>
      </dgm:t>
    </dgm:pt>
    <dgm:pt modelId="{2B256A24-1121-45C0-9294-A3BB89DA2454}" type="pres">
      <dgm:prSet presAssocID="{84631094-B15B-43A3-8311-90CEF4873ECC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C909614-426A-46BF-BB7D-755AEF44C281}" type="pres">
      <dgm:prSet presAssocID="{FFFF6A84-8E5E-4365-B572-8126DB8AFDA5}" presName="root" presStyleCnt="0"/>
      <dgm:spPr/>
    </dgm:pt>
    <dgm:pt modelId="{062769F8-6172-4686-8DC1-6869D4757970}" type="pres">
      <dgm:prSet presAssocID="{FFFF6A84-8E5E-4365-B572-8126DB8AFDA5}" presName="rootComposite" presStyleCnt="0"/>
      <dgm:spPr/>
    </dgm:pt>
    <dgm:pt modelId="{F6640A82-AB3E-40CB-97ED-F26452A0C7F7}" type="pres">
      <dgm:prSet presAssocID="{FFFF6A84-8E5E-4365-B572-8126DB8AFDA5}" presName="rootText" presStyleLbl="node1" presStyleIdx="1" presStyleCnt="3"/>
      <dgm:spPr/>
      <dgm:t>
        <a:bodyPr/>
        <a:lstStyle/>
        <a:p>
          <a:endParaRPr lang="ro-RO"/>
        </a:p>
      </dgm:t>
    </dgm:pt>
    <dgm:pt modelId="{2A0C282F-4966-4DE5-956B-92592CD71986}" type="pres">
      <dgm:prSet presAssocID="{FFFF6A84-8E5E-4365-B572-8126DB8AFDA5}" presName="rootConnector" presStyleLbl="node1" presStyleIdx="1" presStyleCnt="3"/>
      <dgm:spPr/>
      <dgm:t>
        <a:bodyPr/>
        <a:lstStyle/>
        <a:p>
          <a:endParaRPr lang="ro-RO"/>
        </a:p>
      </dgm:t>
    </dgm:pt>
    <dgm:pt modelId="{25334FC1-AFFC-4D8E-85EF-0B41C5C7FF71}" type="pres">
      <dgm:prSet presAssocID="{FFFF6A84-8E5E-4365-B572-8126DB8AFDA5}" presName="childShape" presStyleCnt="0"/>
      <dgm:spPr/>
    </dgm:pt>
    <dgm:pt modelId="{1AA9DFE4-8AD7-4969-99F8-38B450912C37}" type="pres">
      <dgm:prSet presAssocID="{AB468CC9-EA8C-4CCD-9064-0DC32AD9A684}" presName="Name13" presStyleLbl="parChTrans1D2" presStyleIdx="3" presStyleCnt="9"/>
      <dgm:spPr/>
      <dgm:t>
        <a:bodyPr/>
        <a:lstStyle/>
        <a:p>
          <a:endParaRPr lang="ro-RO"/>
        </a:p>
      </dgm:t>
    </dgm:pt>
    <dgm:pt modelId="{970F0C64-2C6B-40AF-8F0A-9A350CD64625}" type="pres">
      <dgm:prSet presAssocID="{65353C06-4AF9-43E5-82FF-34E08D27121C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403ADFD-A4D6-4B90-9B5D-CC9081CDA86E}" type="pres">
      <dgm:prSet presAssocID="{FFD1A4C6-546F-47E4-8A07-AC3BAA93D0BD}" presName="Name13" presStyleLbl="parChTrans1D2" presStyleIdx="4" presStyleCnt="9"/>
      <dgm:spPr/>
      <dgm:t>
        <a:bodyPr/>
        <a:lstStyle/>
        <a:p>
          <a:endParaRPr lang="ro-RO"/>
        </a:p>
      </dgm:t>
    </dgm:pt>
    <dgm:pt modelId="{8B25FF17-5950-4E0F-8506-FFF9A8FD83C0}" type="pres">
      <dgm:prSet presAssocID="{E20E348E-DA3B-4B59-9554-2D3707CA4942}" presName="childText" presStyleLbl="bgAcc1" presStyleIdx="4" presStyleCnt="9" custScaleX="132383" custLinFactNeighborX="421" custLinFactNeighborY="1159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097CCD5-B122-4B4B-8B77-6220E4781657}" type="pres">
      <dgm:prSet presAssocID="{71FB930A-2FDC-4308-974A-3332CB899A9E}" presName="Name13" presStyleLbl="parChTrans1D2" presStyleIdx="5" presStyleCnt="9"/>
      <dgm:spPr/>
      <dgm:t>
        <a:bodyPr/>
        <a:lstStyle/>
        <a:p>
          <a:endParaRPr lang="ro-RO"/>
        </a:p>
      </dgm:t>
    </dgm:pt>
    <dgm:pt modelId="{2CDF92FB-16D9-49BC-9137-94084093729C}" type="pres">
      <dgm:prSet presAssocID="{8287EFC8-EC63-4D3C-83F7-7F2731D2B413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009D1D6-8E6E-492A-A171-E6C8EEFC48AC}" type="pres">
      <dgm:prSet presAssocID="{49792A6B-C336-4699-BDF1-FD852BE132BC}" presName="root" presStyleCnt="0"/>
      <dgm:spPr/>
    </dgm:pt>
    <dgm:pt modelId="{84D2CEAA-EEDB-4468-AFD7-45BD17A3F09A}" type="pres">
      <dgm:prSet presAssocID="{49792A6B-C336-4699-BDF1-FD852BE132BC}" presName="rootComposite" presStyleCnt="0"/>
      <dgm:spPr/>
    </dgm:pt>
    <dgm:pt modelId="{A33A44BD-8D67-4CAC-B48D-35C676199AAC}" type="pres">
      <dgm:prSet presAssocID="{49792A6B-C336-4699-BDF1-FD852BE132BC}" presName="rootText" presStyleLbl="node1" presStyleIdx="2" presStyleCnt="3"/>
      <dgm:spPr/>
      <dgm:t>
        <a:bodyPr/>
        <a:lstStyle/>
        <a:p>
          <a:endParaRPr lang="ro-RO"/>
        </a:p>
      </dgm:t>
    </dgm:pt>
    <dgm:pt modelId="{CCD944E2-962C-4C12-AC19-CD38229D4A22}" type="pres">
      <dgm:prSet presAssocID="{49792A6B-C336-4699-BDF1-FD852BE132BC}" presName="rootConnector" presStyleLbl="node1" presStyleIdx="2" presStyleCnt="3"/>
      <dgm:spPr/>
      <dgm:t>
        <a:bodyPr/>
        <a:lstStyle/>
        <a:p>
          <a:endParaRPr lang="ro-RO"/>
        </a:p>
      </dgm:t>
    </dgm:pt>
    <dgm:pt modelId="{53AE656D-D87F-434B-90F9-0C302DB8AC69}" type="pres">
      <dgm:prSet presAssocID="{49792A6B-C336-4699-BDF1-FD852BE132BC}" presName="childShape" presStyleCnt="0"/>
      <dgm:spPr/>
    </dgm:pt>
    <dgm:pt modelId="{754A5827-13E4-4223-9591-DDACABF87FA9}" type="pres">
      <dgm:prSet presAssocID="{F3142B6B-2337-4732-9661-D3E6C2895D75}" presName="Name13" presStyleLbl="parChTrans1D2" presStyleIdx="6" presStyleCnt="9"/>
      <dgm:spPr/>
      <dgm:t>
        <a:bodyPr/>
        <a:lstStyle/>
        <a:p>
          <a:endParaRPr lang="ro-RO"/>
        </a:p>
      </dgm:t>
    </dgm:pt>
    <dgm:pt modelId="{33E8D7F0-FC56-493E-9BAE-3C0FF4CC59C1}" type="pres">
      <dgm:prSet presAssocID="{C4B1844F-9BCC-44A0-B349-A284AF50A56D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0592CAB-8E3F-4B7A-BC43-7B8D31195263}" type="pres">
      <dgm:prSet presAssocID="{7620C8C0-7256-4040-8586-E07974F065B2}" presName="Name13" presStyleLbl="parChTrans1D2" presStyleIdx="7" presStyleCnt="9"/>
      <dgm:spPr/>
      <dgm:t>
        <a:bodyPr/>
        <a:lstStyle/>
        <a:p>
          <a:endParaRPr lang="ro-RO"/>
        </a:p>
      </dgm:t>
    </dgm:pt>
    <dgm:pt modelId="{0E0F9011-7954-4C69-86C6-160BBA90F72C}" type="pres">
      <dgm:prSet presAssocID="{3460AADB-B1FE-4FBA-A603-535CB2F0E7B5}" presName="childText" presStyleLbl="bgAcc1" presStyleIdx="7" presStyleCnt="9" custScaleX="13157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74F492C-7EB9-4B5C-95D5-C69CB643E204}" type="pres">
      <dgm:prSet presAssocID="{F4FAB25D-6B33-48CE-9DCF-09E669C942A3}" presName="Name13" presStyleLbl="parChTrans1D2" presStyleIdx="8" presStyleCnt="9"/>
      <dgm:spPr/>
      <dgm:t>
        <a:bodyPr/>
        <a:lstStyle/>
        <a:p>
          <a:endParaRPr lang="ro-RO"/>
        </a:p>
      </dgm:t>
    </dgm:pt>
    <dgm:pt modelId="{532F60D7-AA1F-4497-9A7B-CDA7E4968C52}" type="pres">
      <dgm:prSet presAssocID="{61B6C479-998F-4A3A-9DAE-FAE3026631A2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4F87E47F-D864-4725-A649-2F1B56C80993}" type="presOf" srcId="{A79B17E0-3EB6-4C55-BBEB-81D3AFB6199B}" destId="{DFA17D1E-9506-4C55-8AD5-1EE4044487A9}" srcOrd="0" destOrd="0" presId="urn:microsoft.com/office/officeart/2005/8/layout/hierarchy3"/>
    <dgm:cxn modelId="{6D1EB9C5-E6F6-43C7-857A-4FE9414CE6B8}" type="presOf" srcId="{AB468CC9-EA8C-4CCD-9064-0DC32AD9A684}" destId="{1AA9DFE4-8AD7-4969-99F8-38B450912C37}" srcOrd="0" destOrd="0" presId="urn:microsoft.com/office/officeart/2005/8/layout/hierarchy3"/>
    <dgm:cxn modelId="{636C4355-917C-4C96-B093-CFEB4B64A75D}" type="presOf" srcId="{65353C06-4AF9-43E5-82FF-34E08D27121C}" destId="{970F0C64-2C6B-40AF-8F0A-9A350CD64625}" srcOrd="0" destOrd="0" presId="urn:microsoft.com/office/officeart/2005/8/layout/hierarchy3"/>
    <dgm:cxn modelId="{78807045-DCEB-498E-BB1E-7CE1899780FF}" type="presOf" srcId="{F4FAB25D-6B33-48CE-9DCF-09E669C942A3}" destId="{774F492C-7EB9-4B5C-95D5-C69CB643E204}" srcOrd="0" destOrd="0" presId="urn:microsoft.com/office/officeart/2005/8/layout/hierarchy3"/>
    <dgm:cxn modelId="{3095AA39-27E8-43D9-A29E-8910083C463F}" srcId="{4BDB8B3D-DA79-4A96-9943-AC23425F05CB}" destId="{78C6265E-838E-4997-94AA-E6A630A11028}" srcOrd="0" destOrd="0" parTransId="{FBFFBF39-3633-43AE-B9F1-52FF1D829B9B}" sibTransId="{71FC07D3-59A2-400F-AB8D-B6CD8E8870C5}"/>
    <dgm:cxn modelId="{9C26895B-AFB4-4282-A4DC-E783CC7D1734}" type="presOf" srcId="{61B6C479-998F-4A3A-9DAE-FAE3026631A2}" destId="{532F60D7-AA1F-4497-9A7B-CDA7E4968C52}" srcOrd="0" destOrd="0" presId="urn:microsoft.com/office/officeart/2005/8/layout/hierarchy3"/>
    <dgm:cxn modelId="{2AAD550E-2CE8-459F-A343-147632C9774A}" srcId="{78C6265E-838E-4997-94AA-E6A630A11028}" destId="{2F92F6A9-33C0-478C-92C1-85E69CB606A2}" srcOrd="0" destOrd="0" parTransId="{8C4FD15B-C2E0-4045-BF0E-01B068975759}" sibTransId="{9247CE22-F8CA-4A71-AD26-D7345C303BAF}"/>
    <dgm:cxn modelId="{FA339913-CA32-446B-AA84-607F721AB3B1}" srcId="{49792A6B-C336-4699-BDF1-FD852BE132BC}" destId="{61B6C479-998F-4A3A-9DAE-FAE3026631A2}" srcOrd="2" destOrd="0" parTransId="{F4FAB25D-6B33-48CE-9DCF-09E669C942A3}" sibTransId="{FDB6D665-BF97-478E-A4EB-8A4A15A71A07}"/>
    <dgm:cxn modelId="{0E69CE78-95B9-4A3A-8F18-5045476A11BC}" srcId="{49792A6B-C336-4699-BDF1-FD852BE132BC}" destId="{3460AADB-B1FE-4FBA-A603-535CB2F0E7B5}" srcOrd="1" destOrd="0" parTransId="{7620C8C0-7256-4040-8586-E07974F065B2}" sibTransId="{3FDF42A3-2D8D-4FBD-9DDE-4504A2CCE97F}"/>
    <dgm:cxn modelId="{15B3929B-76D0-41A4-B184-BE40CA80732E}" type="presOf" srcId="{FFFF6A84-8E5E-4365-B572-8126DB8AFDA5}" destId="{2A0C282F-4966-4DE5-956B-92592CD71986}" srcOrd="1" destOrd="0" presId="urn:microsoft.com/office/officeart/2005/8/layout/hierarchy3"/>
    <dgm:cxn modelId="{EA1C5BCD-18D3-4759-B18D-156799A0A92A}" type="presOf" srcId="{78C6265E-838E-4997-94AA-E6A630A11028}" destId="{3A6C4ABB-96EE-42AE-935E-8F922E94C596}" srcOrd="0" destOrd="0" presId="urn:microsoft.com/office/officeart/2005/8/layout/hierarchy3"/>
    <dgm:cxn modelId="{8FB86838-D3AD-4AA1-BD1E-539F3C3A02AF}" type="presOf" srcId="{8C4FD15B-C2E0-4045-BF0E-01B068975759}" destId="{D3B0D795-4A41-4A68-8EEC-055C01283467}" srcOrd="0" destOrd="0" presId="urn:microsoft.com/office/officeart/2005/8/layout/hierarchy3"/>
    <dgm:cxn modelId="{3B7A9A3A-29E1-4C82-B8C6-7A58008D8FA4}" type="presOf" srcId="{2F92F6A9-33C0-478C-92C1-85E69CB606A2}" destId="{5067B81A-F6FC-4DF5-8737-8BFDDF551822}" srcOrd="0" destOrd="0" presId="urn:microsoft.com/office/officeart/2005/8/layout/hierarchy3"/>
    <dgm:cxn modelId="{44686C4E-F115-4534-BA7D-EF0C055EB6F8}" type="presOf" srcId="{E20E348E-DA3B-4B59-9554-2D3707CA4942}" destId="{8B25FF17-5950-4E0F-8506-FFF9A8FD83C0}" srcOrd="0" destOrd="0" presId="urn:microsoft.com/office/officeart/2005/8/layout/hierarchy3"/>
    <dgm:cxn modelId="{E785EE01-43B1-4351-AAE2-D7B164AB8624}" srcId="{FFFF6A84-8E5E-4365-B572-8126DB8AFDA5}" destId="{65353C06-4AF9-43E5-82FF-34E08D27121C}" srcOrd="0" destOrd="0" parTransId="{AB468CC9-EA8C-4CCD-9064-0DC32AD9A684}" sibTransId="{5C7D35B3-EFDD-4A67-A50A-382E40A7BE10}"/>
    <dgm:cxn modelId="{9BA0AFE0-9E85-4873-8AC4-C9117A6FCFCB}" type="presOf" srcId="{FFD1A4C6-546F-47E4-8A07-AC3BAA93D0BD}" destId="{F403ADFD-A4D6-4B90-9B5D-CC9081CDA86E}" srcOrd="0" destOrd="0" presId="urn:microsoft.com/office/officeart/2005/8/layout/hierarchy3"/>
    <dgm:cxn modelId="{A78CB71B-EB29-4F7F-817C-4AA166177A48}" type="presOf" srcId="{8287EFC8-EC63-4D3C-83F7-7F2731D2B413}" destId="{2CDF92FB-16D9-49BC-9137-94084093729C}" srcOrd="0" destOrd="0" presId="urn:microsoft.com/office/officeart/2005/8/layout/hierarchy3"/>
    <dgm:cxn modelId="{215F663B-5EAE-4B49-A3D5-1FA197E7BA99}" type="presOf" srcId="{3460AADB-B1FE-4FBA-A603-535CB2F0E7B5}" destId="{0E0F9011-7954-4C69-86C6-160BBA90F72C}" srcOrd="0" destOrd="0" presId="urn:microsoft.com/office/officeart/2005/8/layout/hierarchy3"/>
    <dgm:cxn modelId="{95479194-2687-45E7-84B8-9E2CA28603AE}" type="presOf" srcId="{4BDB8B3D-DA79-4A96-9943-AC23425F05CB}" destId="{9710D1DE-8D76-4ACE-AC8F-723203593C51}" srcOrd="0" destOrd="0" presId="urn:microsoft.com/office/officeart/2005/8/layout/hierarchy3"/>
    <dgm:cxn modelId="{859E3A56-B97D-476A-BEB5-3CCC09849178}" type="presOf" srcId="{84631094-B15B-43A3-8311-90CEF4873ECC}" destId="{2B256A24-1121-45C0-9294-A3BB89DA2454}" srcOrd="0" destOrd="0" presId="urn:microsoft.com/office/officeart/2005/8/layout/hierarchy3"/>
    <dgm:cxn modelId="{4DCB8CF3-C4A4-402C-9C4C-61B5DA725063}" srcId="{78C6265E-838E-4997-94AA-E6A630A11028}" destId="{84631094-B15B-43A3-8311-90CEF4873ECC}" srcOrd="2" destOrd="0" parTransId="{48A60726-DDA2-4BE2-86E0-954A39910F11}" sibTransId="{02CF85EC-F07F-40EC-A5C8-396DC23E92E0}"/>
    <dgm:cxn modelId="{5EE34497-61B3-46AB-B152-527F2B44C4AF}" srcId="{FFFF6A84-8E5E-4365-B572-8126DB8AFDA5}" destId="{8287EFC8-EC63-4D3C-83F7-7F2731D2B413}" srcOrd="2" destOrd="0" parTransId="{71FB930A-2FDC-4308-974A-3332CB899A9E}" sibTransId="{B866DD42-35A5-4DC9-996C-17B9D2E957EB}"/>
    <dgm:cxn modelId="{E7A2F771-CE2A-4644-A86C-839ED591A3FA}" type="presOf" srcId="{F3142B6B-2337-4732-9661-D3E6C2895D75}" destId="{754A5827-13E4-4223-9591-DDACABF87FA9}" srcOrd="0" destOrd="0" presId="urn:microsoft.com/office/officeart/2005/8/layout/hierarchy3"/>
    <dgm:cxn modelId="{1CBF4970-E147-4906-A5FA-1F161788F9EA}" srcId="{78C6265E-838E-4997-94AA-E6A630A11028}" destId="{E69215E8-FB18-44A2-BFE7-42AC6DF03EA9}" srcOrd="1" destOrd="0" parTransId="{A79B17E0-3EB6-4C55-BBEB-81D3AFB6199B}" sibTransId="{1342B005-633D-42EA-A1E7-91597284573B}"/>
    <dgm:cxn modelId="{D916A839-DB53-46D7-AA5E-3E7D0BF60FD3}" type="presOf" srcId="{FFFF6A84-8E5E-4365-B572-8126DB8AFDA5}" destId="{F6640A82-AB3E-40CB-97ED-F26452A0C7F7}" srcOrd="0" destOrd="0" presId="urn:microsoft.com/office/officeart/2005/8/layout/hierarchy3"/>
    <dgm:cxn modelId="{0FC96A3A-AD58-41C3-8BCD-D8A20FFB6DAB}" type="presOf" srcId="{71FB930A-2FDC-4308-974A-3332CB899A9E}" destId="{2097CCD5-B122-4B4B-8B77-6220E4781657}" srcOrd="0" destOrd="0" presId="urn:microsoft.com/office/officeart/2005/8/layout/hierarchy3"/>
    <dgm:cxn modelId="{E02B7DA3-EB72-468C-BE27-97283DA71F75}" type="presOf" srcId="{E69215E8-FB18-44A2-BFE7-42AC6DF03EA9}" destId="{CEEF3234-9CFA-4BDC-9B85-48AB05479858}" srcOrd="0" destOrd="0" presId="urn:microsoft.com/office/officeart/2005/8/layout/hierarchy3"/>
    <dgm:cxn modelId="{D7CB6682-FC86-4E63-B4B9-257A92D9C393}" type="presOf" srcId="{49792A6B-C336-4699-BDF1-FD852BE132BC}" destId="{CCD944E2-962C-4C12-AC19-CD38229D4A22}" srcOrd="1" destOrd="0" presId="urn:microsoft.com/office/officeart/2005/8/layout/hierarchy3"/>
    <dgm:cxn modelId="{4EAC25F6-F615-45FF-9305-1E9EFD88923C}" srcId="{FFFF6A84-8E5E-4365-B572-8126DB8AFDA5}" destId="{E20E348E-DA3B-4B59-9554-2D3707CA4942}" srcOrd="1" destOrd="0" parTransId="{FFD1A4C6-546F-47E4-8A07-AC3BAA93D0BD}" sibTransId="{7A88C5D9-BBFE-49E0-89C4-6A223D0D987F}"/>
    <dgm:cxn modelId="{A9196C19-57A6-40FB-85B2-2EC8DB7460C8}" type="presOf" srcId="{49792A6B-C336-4699-BDF1-FD852BE132BC}" destId="{A33A44BD-8D67-4CAC-B48D-35C676199AAC}" srcOrd="0" destOrd="0" presId="urn:microsoft.com/office/officeart/2005/8/layout/hierarchy3"/>
    <dgm:cxn modelId="{39A97B31-9004-4477-9485-778A6D5E5BE1}" srcId="{49792A6B-C336-4699-BDF1-FD852BE132BC}" destId="{C4B1844F-9BCC-44A0-B349-A284AF50A56D}" srcOrd="0" destOrd="0" parTransId="{F3142B6B-2337-4732-9661-D3E6C2895D75}" sibTransId="{0EB9573D-6DC2-4E08-91DA-5E5206E95ED4}"/>
    <dgm:cxn modelId="{E331433A-7C5A-45ED-99F9-C1AA335E5744}" srcId="{4BDB8B3D-DA79-4A96-9943-AC23425F05CB}" destId="{FFFF6A84-8E5E-4365-B572-8126DB8AFDA5}" srcOrd="1" destOrd="0" parTransId="{7A6FB34E-30B3-4D3C-A0D6-814D1BD432EB}" sibTransId="{40F1E709-B67D-4EE5-8AD5-58C1F424FFFA}"/>
    <dgm:cxn modelId="{3A5595BF-0D0A-4925-A60F-681042A26E03}" type="presOf" srcId="{C4B1844F-9BCC-44A0-B349-A284AF50A56D}" destId="{33E8D7F0-FC56-493E-9BAE-3C0FF4CC59C1}" srcOrd="0" destOrd="0" presId="urn:microsoft.com/office/officeart/2005/8/layout/hierarchy3"/>
    <dgm:cxn modelId="{0A96ED86-E853-456E-B737-FAA135121765}" type="presOf" srcId="{48A60726-DDA2-4BE2-86E0-954A39910F11}" destId="{D6322AB9-9966-4813-8884-F752DA8DB1CA}" srcOrd="0" destOrd="0" presId="urn:microsoft.com/office/officeart/2005/8/layout/hierarchy3"/>
    <dgm:cxn modelId="{629C92CC-E1A7-4077-862B-1494EC565B59}" srcId="{4BDB8B3D-DA79-4A96-9943-AC23425F05CB}" destId="{49792A6B-C336-4699-BDF1-FD852BE132BC}" srcOrd="2" destOrd="0" parTransId="{412528DF-AE92-41B3-B03D-F63BB8F2FF63}" sibTransId="{0EBA60A7-445D-46FF-8D79-AE2839B1BEC6}"/>
    <dgm:cxn modelId="{BCC00012-8682-4C86-AE23-639376E1EC02}" type="presOf" srcId="{78C6265E-838E-4997-94AA-E6A630A11028}" destId="{6D975EFD-7C78-4E32-82BC-B108653F9CCF}" srcOrd="1" destOrd="0" presId="urn:microsoft.com/office/officeart/2005/8/layout/hierarchy3"/>
    <dgm:cxn modelId="{B43245D8-E22C-4797-A2E3-0F1901B27DC0}" type="presOf" srcId="{7620C8C0-7256-4040-8586-E07974F065B2}" destId="{E0592CAB-8E3F-4B7A-BC43-7B8D31195263}" srcOrd="0" destOrd="0" presId="urn:microsoft.com/office/officeart/2005/8/layout/hierarchy3"/>
    <dgm:cxn modelId="{390F6026-A3BF-4820-89F3-0A11F95F14DF}" type="presParOf" srcId="{9710D1DE-8D76-4ACE-AC8F-723203593C51}" destId="{E83F3945-13EC-40B4-B0C7-A562AA8A7E4C}" srcOrd="0" destOrd="0" presId="urn:microsoft.com/office/officeart/2005/8/layout/hierarchy3"/>
    <dgm:cxn modelId="{6BAA93B4-B81C-4131-A021-B98AF54149FC}" type="presParOf" srcId="{E83F3945-13EC-40B4-B0C7-A562AA8A7E4C}" destId="{E4F696C9-128B-43C5-876D-8F58D05FC9A6}" srcOrd="0" destOrd="0" presId="urn:microsoft.com/office/officeart/2005/8/layout/hierarchy3"/>
    <dgm:cxn modelId="{E129DD0C-0835-404B-834B-E5C87D03A8B7}" type="presParOf" srcId="{E4F696C9-128B-43C5-876D-8F58D05FC9A6}" destId="{3A6C4ABB-96EE-42AE-935E-8F922E94C596}" srcOrd="0" destOrd="0" presId="urn:microsoft.com/office/officeart/2005/8/layout/hierarchy3"/>
    <dgm:cxn modelId="{B19ED3AD-10AB-4D7C-9DF3-EE7733C16262}" type="presParOf" srcId="{E4F696C9-128B-43C5-876D-8F58D05FC9A6}" destId="{6D975EFD-7C78-4E32-82BC-B108653F9CCF}" srcOrd="1" destOrd="0" presId="urn:microsoft.com/office/officeart/2005/8/layout/hierarchy3"/>
    <dgm:cxn modelId="{970CC92D-9B2B-4B0D-9140-BCC0BA894DB6}" type="presParOf" srcId="{E83F3945-13EC-40B4-B0C7-A562AA8A7E4C}" destId="{02B5E267-7D41-4E22-88F3-BB7E0961E457}" srcOrd="1" destOrd="0" presId="urn:microsoft.com/office/officeart/2005/8/layout/hierarchy3"/>
    <dgm:cxn modelId="{BF7ABDD3-5566-49B1-B2EF-87ECF10AF0C2}" type="presParOf" srcId="{02B5E267-7D41-4E22-88F3-BB7E0961E457}" destId="{D3B0D795-4A41-4A68-8EEC-055C01283467}" srcOrd="0" destOrd="0" presId="urn:microsoft.com/office/officeart/2005/8/layout/hierarchy3"/>
    <dgm:cxn modelId="{5AE7A1EB-0CD2-4BB8-AFC9-DB37064A61AB}" type="presParOf" srcId="{02B5E267-7D41-4E22-88F3-BB7E0961E457}" destId="{5067B81A-F6FC-4DF5-8737-8BFDDF551822}" srcOrd="1" destOrd="0" presId="urn:microsoft.com/office/officeart/2005/8/layout/hierarchy3"/>
    <dgm:cxn modelId="{9908BF7F-F0E9-4CF8-93CB-D1654B008202}" type="presParOf" srcId="{02B5E267-7D41-4E22-88F3-BB7E0961E457}" destId="{DFA17D1E-9506-4C55-8AD5-1EE4044487A9}" srcOrd="2" destOrd="0" presId="urn:microsoft.com/office/officeart/2005/8/layout/hierarchy3"/>
    <dgm:cxn modelId="{E7D27FCD-9708-453F-991C-731EFE5C927E}" type="presParOf" srcId="{02B5E267-7D41-4E22-88F3-BB7E0961E457}" destId="{CEEF3234-9CFA-4BDC-9B85-48AB05479858}" srcOrd="3" destOrd="0" presId="urn:microsoft.com/office/officeart/2005/8/layout/hierarchy3"/>
    <dgm:cxn modelId="{B0253EA7-550B-4753-9DC8-490844F2EBED}" type="presParOf" srcId="{02B5E267-7D41-4E22-88F3-BB7E0961E457}" destId="{D6322AB9-9966-4813-8884-F752DA8DB1CA}" srcOrd="4" destOrd="0" presId="urn:microsoft.com/office/officeart/2005/8/layout/hierarchy3"/>
    <dgm:cxn modelId="{1398CA3A-1DCC-4A84-8D56-4755A28C329C}" type="presParOf" srcId="{02B5E267-7D41-4E22-88F3-BB7E0961E457}" destId="{2B256A24-1121-45C0-9294-A3BB89DA2454}" srcOrd="5" destOrd="0" presId="urn:microsoft.com/office/officeart/2005/8/layout/hierarchy3"/>
    <dgm:cxn modelId="{F10643EB-105B-45B0-8C88-61C7CE6E1935}" type="presParOf" srcId="{9710D1DE-8D76-4ACE-AC8F-723203593C51}" destId="{CC909614-426A-46BF-BB7D-755AEF44C281}" srcOrd="1" destOrd="0" presId="urn:microsoft.com/office/officeart/2005/8/layout/hierarchy3"/>
    <dgm:cxn modelId="{81116B27-A178-44EA-A583-142E21464044}" type="presParOf" srcId="{CC909614-426A-46BF-BB7D-755AEF44C281}" destId="{062769F8-6172-4686-8DC1-6869D4757970}" srcOrd="0" destOrd="0" presId="urn:microsoft.com/office/officeart/2005/8/layout/hierarchy3"/>
    <dgm:cxn modelId="{7AF38B88-1DE0-452E-850F-4AE402BF095F}" type="presParOf" srcId="{062769F8-6172-4686-8DC1-6869D4757970}" destId="{F6640A82-AB3E-40CB-97ED-F26452A0C7F7}" srcOrd="0" destOrd="0" presId="urn:microsoft.com/office/officeart/2005/8/layout/hierarchy3"/>
    <dgm:cxn modelId="{5574B375-54A2-4FDD-9BE6-7F9A16A458AA}" type="presParOf" srcId="{062769F8-6172-4686-8DC1-6869D4757970}" destId="{2A0C282F-4966-4DE5-956B-92592CD71986}" srcOrd="1" destOrd="0" presId="urn:microsoft.com/office/officeart/2005/8/layout/hierarchy3"/>
    <dgm:cxn modelId="{9F46E009-43E2-49ED-B47D-36A6BABE7538}" type="presParOf" srcId="{CC909614-426A-46BF-BB7D-755AEF44C281}" destId="{25334FC1-AFFC-4D8E-85EF-0B41C5C7FF71}" srcOrd="1" destOrd="0" presId="urn:microsoft.com/office/officeart/2005/8/layout/hierarchy3"/>
    <dgm:cxn modelId="{C146CA56-61D4-4F43-BBF3-A16D812B9BAD}" type="presParOf" srcId="{25334FC1-AFFC-4D8E-85EF-0B41C5C7FF71}" destId="{1AA9DFE4-8AD7-4969-99F8-38B450912C37}" srcOrd="0" destOrd="0" presId="urn:microsoft.com/office/officeart/2005/8/layout/hierarchy3"/>
    <dgm:cxn modelId="{4B3939CF-F851-4F95-B07B-4F3E3CDD6CCD}" type="presParOf" srcId="{25334FC1-AFFC-4D8E-85EF-0B41C5C7FF71}" destId="{970F0C64-2C6B-40AF-8F0A-9A350CD64625}" srcOrd="1" destOrd="0" presId="urn:microsoft.com/office/officeart/2005/8/layout/hierarchy3"/>
    <dgm:cxn modelId="{6AD23BFB-B432-4123-B70E-F4E979EDEAD3}" type="presParOf" srcId="{25334FC1-AFFC-4D8E-85EF-0B41C5C7FF71}" destId="{F403ADFD-A4D6-4B90-9B5D-CC9081CDA86E}" srcOrd="2" destOrd="0" presId="urn:microsoft.com/office/officeart/2005/8/layout/hierarchy3"/>
    <dgm:cxn modelId="{AFAA3163-9F6A-47B2-8E8C-87FDFE604DD5}" type="presParOf" srcId="{25334FC1-AFFC-4D8E-85EF-0B41C5C7FF71}" destId="{8B25FF17-5950-4E0F-8506-FFF9A8FD83C0}" srcOrd="3" destOrd="0" presId="urn:microsoft.com/office/officeart/2005/8/layout/hierarchy3"/>
    <dgm:cxn modelId="{4688D507-A622-4E78-A975-9AFDD2817B1B}" type="presParOf" srcId="{25334FC1-AFFC-4D8E-85EF-0B41C5C7FF71}" destId="{2097CCD5-B122-4B4B-8B77-6220E4781657}" srcOrd="4" destOrd="0" presId="urn:microsoft.com/office/officeart/2005/8/layout/hierarchy3"/>
    <dgm:cxn modelId="{7601D755-5794-4FFD-8342-A0C590DBB1E6}" type="presParOf" srcId="{25334FC1-AFFC-4D8E-85EF-0B41C5C7FF71}" destId="{2CDF92FB-16D9-49BC-9137-94084093729C}" srcOrd="5" destOrd="0" presId="urn:microsoft.com/office/officeart/2005/8/layout/hierarchy3"/>
    <dgm:cxn modelId="{8E7D23F4-C6F9-48EB-A697-5082FA78F3F5}" type="presParOf" srcId="{9710D1DE-8D76-4ACE-AC8F-723203593C51}" destId="{4009D1D6-8E6E-492A-A171-E6C8EEFC48AC}" srcOrd="2" destOrd="0" presId="urn:microsoft.com/office/officeart/2005/8/layout/hierarchy3"/>
    <dgm:cxn modelId="{2C59A4DB-5D9C-49B7-BB19-5C0CD3E825E9}" type="presParOf" srcId="{4009D1D6-8E6E-492A-A171-E6C8EEFC48AC}" destId="{84D2CEAA-EEDB-4468-AFD7-45BD17A3F09A}" srcOrd="0" destOrd="0" presId="urn:microsoft.com/office/officeart/2005/8/layout/hierarchy3"/>
    <dgm:cxn modelId="{1E48C670-53BA-41D9-B39B-FD7B89E9760C}" type="presParOf" srcId="{84D2CEAA-EEDB-4468-AFD7-45BD17A3F09A}" destId="{A33A44BD-8D67-4CAC-B48D-35C676199AAC}" srcOrd="0" destOrd="0" presId="urn:microsoft.com/office/officeart/2005/8/layout/hierarchy3"/>
    <dgm:cxn modelId="{65E289AD-1A38-4D61-95BA-E96BFF624F0C}" type="presParOf" srcId="{84D2CEAA-EEDB-4468-AFD7-45BD17A3F09A}" destId="{CCD944E2-962C-4C12-AC19-CD38229D4A22}" srcOrd="1" destOrd="0" presId="urn:microsoft.com/office/officeart/2005/8/layout/hierarchy3"/>
    <dgm:cxn modelId="{B222D499-A14B-4BCD-A82F-91AFB1B5CF72}" type="presParOf" srcId="{4009D1D6-8E6E-492A-A171-E6C8EEFC48AC}" destId="{53AE656D-D87F-434B-90F9-0C302DB8AC69}" srcOrd="1" destOrd="0" presId="urn:microsoft.com/office/officeart/2005/8/layout/hierarchy3"/>
    <dgm:cxn modelId="{7CDBEEAE-003E-4D0E-8117-5D8022EEA06F}" type="presParOf" srcId="{53AE656D-D87F-434B-90F9-0C302DB8AC69}" destId="{754A5827-13E4-4223-9591-DDACABF87FA9}" srcOrd="0" destOrd="0" presId="urn:microsoft.com/office/officeart/2005/8/layout/hierarchy3"/>
    <dgm:cxn modelId="{EA39B4ED-BDFD-429F-A449-E08351FAA9B2}" type="presParOf" srcId="{53AE656D-D87F-434B-90F9-0C302DB8AC69}" destId="{33E8D7F0-FC56-493E-9BAE-3C0FF4CC59C1}" srcOrd="1" destOrd="0" presId="urn:microsoft.com/office/officeart/2005/8/layout/hierarchy3"/>
    <dgm:cxn modelId="{F754DD6A-DCCC-4055-8AFA-C4629A94F849}" type="presParOf" srcId="{53AE656D-D87F-434B-90F9-0C302DB8AC69}" destId="{E0592CAB-8E3F-4B7A-BC43-7B8D31195263}" srcOrd="2" destOrd="0" presId="urn:microsoft.com/office/officeart/2005/8/layout/hierarchy3"/>
    <dgm:cxn modelId="{17E2DCCB-01BA-4FA7-9D58-053862260717}" type="presParOf" srcId="{53AE656D-D87F-434B-90F9-0C302DB8AC69}" destId="{0E0F9011-7954-4C69-86C6-160BBA90F72C}" srcOrd="3" destOrd="0" presId="urn:microsoft.com/office/officeart/2005/8/layout/hierarchy3"/>
    <dgm:cxn modelId="{166C619E-7205-4A6C-8150-7C41418741DA}" type="presParOf" srcId="{53AE656D-D87F-434B-90F9-0C302DB8AC69}" destId="{774F492C-7EB9-4B5C-95D5-C69CB643E204}" srcOrd="4" destOrd="0" presId="urn:microsoft.com/office/officeart/2005/8/layout/hierarchy3"/>
    <dgm:cxn modelId="{2638761E-50C3-4E0C-A69E-30EBC564A92F}" type="presParOf" srcId="{53AE656D-D87F-434B-90F9-0C302DB8AC69}" destId="{532F60D7-AA1F-4497-9A7B-CDA7E4968C5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51A064-F338-4B0B-8122-A80CCBBCE645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o-RO"/>
        </a:p>
      </dgm:t>
    </dgm:pt>
    <dgm:pt modelId="{E4EB0C68-C54D-4BB5-A3CC-AE736DB86D02}">
      <dgm:prSet phldrT="[Text]" custT="1"/>
      <dgm:spPr/>
      <dgm:t>
        <a:bodyPr/>
        <a:lstStyle/>
        <a:p>
          <a:r>
            <a:rPr lang="ro-RO" sz="1800" b="1" dirty="0" smtClean="0"/>
            <a:t>Din cei 7</a:t>
          </a:r>
          <a:r>
            <a:rPr lang="en-US" sz="1800" b="1" dirty="0" smtClean="0"/>
            <a:t>6</a:t>
          </a:r>
          <a:r>
            <a:rPr lang="ro-RO" sz="1800" b="1" dirty="0" smtClean="0"/>
            <a:t> de elevi din promoția curentă care au solicitat echivalarea probei</a:t>
          </a:r>
          <a:endParaRPr lang="ro-RO" sz="1800" b="1" dirty="0"/>
        </a:p>
      </dgm:t>
    </dgm:pt>
    <dgm:pt modelId="{0CB82D52-7C4E-4E97-B02F-071C698DE5D7}" type="parTrans" cxnId="{1C0D8722-DD1B-41CF-A6BE-0645CBB36A76}">
      <dgm:prSet/>
      <dgm:spPr/>
      <dgm:t>
        <a:bodyPr/>
        <a:lstStyle/>
        <a:p>
          <a:endParaRPr lang="ro-RO" sz="2400" b="1"/>
        </a:p>
      </dgm:t>
    </dgm:pt>
    <dgm:pt modelId="{939D5145-6179-4944-B6FD-0E5697A7C2A4}" type="sibTrans" cxnId="{1C0D8722-DD1B-41CF-A6BE-0645CBB36A76}">
      <dgm:prSet custT="1"/>
      <dgm:spPr/>
      <dgm:t>
        <a:bodyPr/>
        <a:lstStyle/>
        <a:p>
          <a:endParaRPr lang="ro-RO" sz="1600" b="1"/>
        </a:p>
      </dgm:t>
    </dgm:pt>
    <dgm:pt modelId="{D50C9B78-2F6A-4C35-9E4B-A36BC753B4B2}">
      <dgm:prSet phldrT="[Text]" custT="1"/>
      <dgm:spPr/>
      <dgm:t>
        <a:bodyPr/>
        <a:lstStyle/>
        <a:p>
          <a:r>
            <a:rPr lang="ro-RO" sz="1800" b="1" dirty="0" smtClean="0"/>
            <a:t>2</a:t>
          </a:r>
          <a:r>
            <a:rPr lang="en-US" sz="1800" b="1" dirty="0" smtClean="0"/>
            <a:t>4</a:t>
          </a:r>
          <a:r>
            <a:rPr lang="ro-RO" sz="1800" b="1" dirty="0" smtClean="0"/>
            <a:t> elevi cu certificatul ECDL START </a:t>
          </a:r>
        </a:p>
        <a:p>
          <a:r>
            <a:rPr lang="ro-RO" sz="1800" b="1" dirty="0" smtClean="0"/>
            <a:t>NIVEL MEDIU</a:t>
          </a:r>
          <a:endParaRPr lang="ro-RO" sz="1800" b="1" dirty="0"/>
        </a:p>
      </dgm:t>
    </dgm:pt>
    <dgm:pt modelId="{FC716368-3105-4A7E-BA09-701E2EBC9371}" type="parTrans" cxnId="{5395729B-486E-4652-AEC7-D099DBBD93A1}">
      <dgm:prSet/>
      <dgm:spPr/>
      <dgm:t>
        <a:bodyPr/>
        <a:lstStyle/>
        <a:p>
          <a:endParaRPr lang="ro-RO" sz="2400" b="1"/>
        </a:p>
      </dgm:t>
    </dgm:pt>
    <dgm:pt modelId="{9778D4D8-B35F-4D2C-9223-22483F129C15}" type="sibTrans" cxnId="{5395729B-486E-4652-AEC7-D099DBBD93A1}">
      <dgm:prSet custT="1"/>
      <dgm:spPr/>
      <dgm:t>
        <a:bodyPr/>
        <a:lstStyle/>
        <a:p>
          <a:endParaRPr lang="ro-RO" sz="1600" b="1"/>
        </a:p>
      </dgm:t>
    </dgm:pt>
    <dgm:pt modelId="{778A1100-0687-49AE-87F2-F8E7DF3F42F2}">
      <dgm:prSet phldrT="[Text]" custT="1"/>
      <dgm:spPr/>
      <dgm:t>
        <a:bodyPr/>
        <a:lstStyle/>
        <a:p>
          <a:r>
            <a:rPr lang="ro-RO" sz="1800" b="1" dirty="0" smtClean="0"/>
            <a:t>5</a:t>
          </a:r>
          <a:r>
            <a:rPr lang="en-US" sz="1800" b="1" dirty="0" smtClean="0"/>
            <a:t>2</a:t>
          </a:r>
          <a:r>
            <a:rPr lang="ro-RO" sz="1800" b="1" dirty="0" smtClean="0"/>
            <a:t> de elevi, cu certificatul ECDL COMPLET </a:t>
          </a:r>
        </a:p>
        <a:p>
          <a:r>
            <a:rPr lang="ro-RO" sz="1800" b="1" dirty="0" smtClean="0"/>
            <a:t>NIVEL EXPERIMENTAT</a:t>
          </a:r>
          <a:endParaRPr lang="ro-RO" sz="1800" b="1" dirty="0"/>
        </a:p>
      </dgm:t>
    </dgm:pt>
    <dgm:pt modelId="{AD5FA515-B045-44E9-9088-F75163ADFEB4}" type="parTrans" cxnId="{58EA54C4-1CF3-4AB4-A66E-26B6BB3F67D6}">
      <dgm:prSet/>
      <dgm:spPr/>
      <dgm:t>
        <a:bodyPr/>
        <a:lstStyle/>
        <a:p>
          <a:endParaRPr lang="ro-RO" sz="2400" b="1"/>
        </a:p>
      </dgm:t>
    </dgm:pt>
    <dgm:pt modelId="{9EDB6C9F-6F07-41B3-8096-EA858D027387}" type="sibTrans" cxnId="{58EA54C4-1CF3-4AB4-A66E-26B6BB3F67D6}">
      <dgm:prSet custT="1"/>
      <dgm:spPr/>
      <dgm:t>
        <a:bodyPr/>
        <a:lstStyle/>
        <a:p>
          <a:endParaRPr lang="ro-RO" sz="1600" b="1"/>
        </a:p>
      </dgm:t>
    </dgm:pt>
    <dgm:pt modelId="{322A9CF0-CAC8-4BF6-A6CE-72103CA2CFD1}" type="pres">
      <dgm:prSet presAssocID="{7651A064-F338-4B0B-8122-A80CCBBCE6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0F7CCC94-FD2D-4340-81F6-BC5025248A70}" type="pres">
      <dgm:prSet presAssocID="{E4EB0C68-C54D-4BB5-A3CC-AE736DB86D02}" presName="node" presStyleLbl="node1" presStyleIdx="0" presStyleCnt="3" custScaleX="206114" custRadScaleRad="82927" custRadScaleInc="631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28D5BEA-5415-4A77-B175-8670D72CCE98}" type="pres">
      <dgm:prSet presAssocID="{939D5145-6179-4944-B6FD-0E5697A7C2A4}" presName="sibTrans" presStyleLbl="sibTrans2D1" presStyleIdx="0" presStyleCnt="3"/>
      <dgm:spPr/>
      <dgm:t>
        <a:bodyPr/>
        <a:lstStyle/>
        <a:p>
          <a:endParaRPr lang="ro-RO"/>
        </a:p>
      </dgm:t>
    </dgm:pt>
    <dgm:pt modelId="{4B4F930C-069A-40E9-A73D-26B74B1A4DA3}" type="pres">
      <dgm:prSet presAssocID="{939D5145-6179-4944-B6FD-0E5697A7C2A4}" presName="connectorText" presStyleLbl="sibTrans2D1" presStyleIdx="0" presStyleCnt="3"/>
      <dgm:spPr/>
      <dgm:t>
        <a:bodyPr/>
        <a:lstStyle/>
        <a:p>
          <a:endParaRPr lang="ro-RO"/>
        </a:p>
      </dgm:t>
    </dgm:pt>
    <dgm:pt modelId="{52C71ED2-5132-4535-93D3-CB2894E704E4}" type="pres">
      <dgm:prSet presAssocID="{D50C9B78-2F6A-4C35-9E4B-A36BC753B4B2}" presName="node" presStyleLbl="node1" presStyleIdx="1" presStyleCnt="3" custScaleX="121255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EA47C39-6A62-4E09-805A-1C880747FD54}" type="pres">
      <dgm:prSet presAssocID="{9778D4D8-B35F-4D2C-9223-22483F129C15}" presName="sibTrans" presStyleLbl="sibTrans2D1" presStyleIdx="1" presStyleCnt="3" custFlipHor="1" custScaleX="32270"/>
      <dgm:spPr/>
      <dgm:t>
        <a:bodyPr/>
        <a:lstStyle/>
        <a:p>
          <a:endParaRPr lang="ro-RO"/>
        </a:p>
      </dgm:t>
    </dgm:pt>
    <dgm:pt modelId="{AA0EEA27-4926-4DF9-96E8-89B99CE6158F}" type="pres">
      <dgm:prSet presAssocID="{9778D4D8-B35F-4D2C-9223-22483F129C15}" presName="connectorText" presStyleLbl="sibTrans2D1" presStyleIdx="1" presStyleCnt="3"/>
      <dgm:spPr/>
      <dgm:t>
        <a:bodyPr/>
        <a:lstStyle/>
        <a:p>
          <a:endParaRPr lang="ro-RO"/>
        </a:p>
      </dgm:t>
    </dgm:pt>
    <dgm:pt modelId="{3FEEEA40-3E42-45CD-BBBE-D8BC3AB54933}" type="pres">
      <dgm:prSet presAssocID="{778A1100-0687-49AE-87F2-F8E7DF3F42F2}" presName="node" presStyleLbl="node1" presStyleIdx="2" presStyleCnt="3" custScaleX="128340" custScaleY="104871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D9ACF38-F9E3-4D39-B2F3-890E3EA61932}" type="pres">
      <dgm:prSet presAssocID="{9EDB6C9F-6F07-41B3-8096-EA858D027387}" presName="sibTrans" presStyleLbl="sibTrans2D1" presStyleIdx="2" presStyleCnt="3"/>
      <dgm:spPr/>
      <dgm:t>
        <a:bodyPr/>
        <a:lstStyle/>
        <a:p>
          <a:endParaRPr lang="ro-RO"/>
        </a:p>
      </dgm:t>
    </dgm:pt>
    <dgm:pt modelId="{A3221AB1-FE9E-472F-939E-3F8DA818CAD8}" type="pres">
      <dgm:prSet presAssocID="{9EDB6C9F-6F07-41B3-8096-EA858D027387}" presName="connectorText" presStyleLbl="sibTrans2D1" presStyleIdx="2" presStyleCnt="3"/>
      <dgm:spPr/>
      <dgm:t>
        <a:bodyPr/>
        <a:lstStyle/>
        <a:p>
          <a:endParaRPr lang="ro-RO"/>
        </a:p>
      </dgm:t>
    </dgm:pt>
  </dgm:ptLst>
  <dgm:cxnLst>
    <dgm:cxn modelId="{2E487091-B5B8-4648-81D7-2E91EE688BAA}" type="presOf" srcId="{7651A064-F338-4B0B-8122-A80CCBBCE645}" destId="{322A9CF0-CAC8-4BF6-A6CE-72103CA2CFD1}" srcOrd="0" destOrd="0" presId="urn:microsoft.com/office/officeart/2005/8/layout/cycle7"/>
    <dgm:cxn modelId="{1DC22B92-9BFB-4216-9087-EBF6D5D3B046}" type="presOf" srcId="{9EDB6C9F-6F07-41B3-8096-EA858D027387}" destId="{FD9ACF38-F9E3-4D39-B2F3-890E3EA61932}" srcOrd="0" destOrd="0" presId="urn:microsoft.com/office/officeart/2005/8/layout/cycle7"/>
    <dgm:cxn modelId="{0A4AD952-8265-4ADA-AF40-C02F58A08B24}" type="presOf" srcId="{939D5145-6179-4944-B6FD-0E5697A7C2A4}" destId="{328D5BEA-5415-4A77-B175-8670D72CCE98}" srcOrd="0" destOrd="0" presId="urn:microsoft.com/office/officeart/2005/8/layout/cycle7"/>
    <dgm:cxn modelId="{5FEDEDA6-8054-41B4-98E7-83963B45353D}" type="presOf" srcId="{9778D4D8-B35F-4D2C-9223-22483F129C15}" destId="{3EA47C39-6A62-4E09-805A-1C880747FD54}" srcOrd="0" destOrd="0" presId="urn:microsoft.com/office/officeart/2005/8/layout/cycle7"/>
    <dgm:cxn modelId="{1C0D8722-DD1B-41CF-A6BE-0645CBB36A76}" srcId="{7651A064-F338-4B0B-8122-A80CCBBCE645}" destId="{E4EB0C68-C54D-4BB5-A3CC-AE736DB86D02}" srcOrd="0" destOrd="0" parTransId="{0CB82D52-7C4E-4E97-B02F-071C698DE5D7}" sibTransId="{939D5145-6179-4944-B6FD-0E5697A7C2A4}"/>
    <dgm:cxn modelId="{005A1690-150E-4EBB-BDCB-9CB108C967FF}" type="presOf" srcId="{778A1100-0687-49AE-87F2-F8E7DF3F42F2}" destId="{3FEEEA40-3E42-45CD-BBBE-D8BC3AB54933}" srcOrd="0" destOrd="0" presId="urn:microsoft.com/office/officeart/2005/8/layout/cycle7"/>
    <dgm:cxn modelId="{077F0700-6190-488A-9D8F-83F14D19835E}" type="presOf" srcId="{939D5145-6179-4944-B6FD-0E5697A7C2A4}" destId="{4B4F930C-069A-40E9-A73D-26B74B1A4DA3}" srcOrd="1" destOrd="0" presId="urn:microsoft.com/office/officeart/2005/8/layout/cycle7"/>
    <dgm:cxn modelId="{5395729B-486E-4652-AEC7-D099DBBD93A1}" srcId="{7651A064-F338-4B0B-8122-A80CCBBCE645}" destId="{D50C9B78-2F6A-4C35-9E4B-A36BC753B4B2}" srcOrd="1" destOrd="0" parTransId="{FC716368-3105-4A7E-BA09-701E2EBC9371}" sibTransId="{9778D4D8-B35F-4D2C-9223-22483F129C15}"/>
    <dgm:cxn modelId="{58EA54C4-1CF3-4AB4-A66E-26B6BB3F67D6}" srcId="{7651A064-F338-4B0B-8122-A80CCBBCE645}" destId="{778A1100-0687-49AE-87F2-F8E7DF3F42F2}" srcOrd="2" destOrd="0" parTransId="{AD5FA515-B045-44E9-9088-F75163ADFEB4}" sibTransId="{9EDB6C9F-6F07-41B3-8096-EA858D027387}"/>
    <dgm:cxn modelId="{E7478DEE-D36F-4BDA-A43D-CCDED5CAD698}" type="presOf" srcId="{9EDB6C9F-6F07-41B3-8096-EA858D027387}" destId="{A3221AB1-FE9E-472F-939E-3F8DA818CAD8}" srcOrd="1" destOrd="0" presId="urn:microsoft.com/office/officeart/2005/8/layout/cycle7"/>
    <dgm:cxn modelId="{880B1D86-5975-4A55-8256-DB9291601165}" type="presOf" srcId="{D50C9B78-2F6A-4C35-9E4B-A36BC753B4B2}" destId="{52C71ED2-5132-4535-93D3-CB2894E704E4}" srcOrd="0" destOrd="0" presId="urn:microsoft.com/office/officeart/2005/8/layout/cycle7"/>
    <dgm:cxn modelId="{56B6CC0E-EAFE-4853-9601-F3B73256149D}" type="presOf" srcId="{9778D4D8-B35F-4D2C-9223-22483F129C15}" destId="{AA0EEA27-4926-4DF9-96E8-89B99CE6158F}" srcOrd="1" destOrd="0" presId="urn:microsoft.com/office/officeart/2005/8/layout/cycle7"/>
    <dgm:cxn modelId="{981EF264-BD3F-445F-9B22-B712336CA987}" type="presOf" srcId="{E4EB0C68-C54D-4BB5-A3CC-AE736DB86D02}" destId="{0F7CCC94-FD2D-4340-81F6-BC5025248A70}" srcOrd="0" destOrd="0" presId="urn:microsoft.com/office/officeart/2005/8/layout/cycle7"/>
    <dgm:cxn modelId="{1904C4D1-22FF-497E-A981-A93F074E12AA}" type="presParOf" srcId="{322A9CF0-CAC8-4BF6-A6CE-72103CA2CFD1}" destId="{0F7CCC94-FD2D-4340-81F6-BC5025248A70}" srcOrd="0" destOrd="0" presId="urn:microsoft.com/office/officeart/2005/8/layout/cycle7"/>
    <dgm:cxn modelId="{9B176CF1-71AB-4022-9D6C-DEE246931CB5}" type="presParOf" srcId="{322A9CF0-CAC8-4BF6-A6CE-72103CA2CFD1}" destId="{328D5BEA-5415-4A77-B175-8670D72CCE98}" srcOrd="1" destOrd="0" presId="urn:microsoft.com/office/officeart/2005/8/layout/cycle7"/>
    <dgm:cxn modelId="{19A9FCE0-9FE1-42FA-8438-FA63BE036729}" type="presParOf" srcId="{328D5BEA-5415-4A77-B175-8670D72CCE98}" destId="{4B4F930C-069A-40E9-A73D-26B74B1A4DA3}" srcOrd="0" destOrd="0" presId="urn:microsoft.com/office/officeart/2005/8/layout/cycle7"/>
    <dgm:cxn modelId="{E227009F-5414-46D9-A9B5-265E0246AD16}" type="presParOf" srcId="{322A9CF0-CAC8-4BF6-A6CE-72103CA2CFD1}" destId="{52C71ED2-5132-4535-93D3-CB2894E704E4}" srcOrd="2" destOrd="0" presId="urn:microsoft.com/office/officeart/2005/8/layout/cycle7"/>
    <dgm:cxn modelId="{50F6B31F-0CCE-40ED-968C-BB4EC9E32B18}" type="presParOf" srcId="{322A9CF0-CAC8-4BF6-A6CE-72103CA2CFD1}" destId="{3EA47C39-6A62-4E09-805A-1C880747FD54}" srcOrd="3" destOrd="0" presId="urn:microsoft.com/office/officeart/2005/8/layout/cycle7"/>
    <dgm:cxn modelId="{0A2F871F-F5BD-4F31-8975-0B0BCCC98A00}" type="presParOf" srcId="{3EA47C39-6A62-4E09-805A-1C880747FD54}" destId="{AA0EEA27-4926-4DF9-96E8-89B99CE6158F}" srcOrd="0" destOrd="0" presId="urn:microsoft.com/office/officeart/2005/8/layout/cycle7"/>
    <dgm:cxn modelId="{F9664425-77D9-4835-884E-2CA4C88CE557}" type="presParOf" srcId="{322A9CF0-CAC8-4BF6-A6CE-72103CA2CFD1}" destId="{3FEEEA40-3E42-45CD-BBBE-D8BC3AB54933}" srcOrd="4" destOrd="0" presId="urn:microsoft.com/office/officeart/2005/8/layout/cycle7"/>
    <dgm:cxn modelId="{86093222-EC4E-42FF-8CF0-E436DD876C12}" type="presParOf" srcId="{322A9CF0-CAC8-4BF6-A6CE-72103CA2CFD1}" destId="{FD9ACF38-F9E3-4D39-B2F3-890E3EA61932}" srcOrd="5" destOrd="0" presId="urn:microsoft.com/office/officeart/2005/8/layout/cycle7"/>
    <dgm:cxn modelId="{F5CE00BD-1BAE-4DC3-B36F-EF78C963857D}" type="presParOf" srcId="{FD9ACF38-F9E3-4D39-B2F3-890E3EA61932}" destId="{A3221AB1-FE9E-472F-939E-3F8DA818CAD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CC558A-8DEB-4276-93A4-67E9FF2CAC1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o-RO"/>
        </a:p>
      </dgm:t>
    </dgm:pt>
    <dgm:pt modelId="{2AD2B6DB-6C2C-4141-8A2A-FAAA37F1A43B}">
      <dgm:prSet phldrT="[Text]" custT="1"/>
      <dgm:spPr/>
      <dgm:t>
        <a:bodyPr/>
        <a:lstStyle/>
        <a:p>
          <a:r>
            <a:rPr lang="ro-RO" sz="2400" b="1" dirty="0" smtClean="0"/>
            <a:t>Nr. elevi înscrişi: 3</a:t>
          </a:r>
          <a:r>
            <a:rPr lang="en-US" sz="2400" b="1" dirty="0" smtClean="0"/>
            <a:t>5</a:t>
          </a:r>
          <a:endParaRPr lang="ro-RO" sz="2400" b="1" dirty="0"/>
        </a:p>
      </dgm:t>
    </dgm:pt>
    <dgm:pt modelId="{3D36B8BA-1980-4685-A13D-DF37B70B39B5}" type="parTrans" cxnId="{763CC11C-7169-40A6-9401-93057AB5C82A}">
      <dgm:prSet/>
      <dgm:spPr/>
      <dgm:t>
        <a:bodyPr/>
        <a:lstStyle/>
        <a:p>
          <a:endParaRPr lang="ro-RO" sz="1800" b="1"/>
        </a:p>
      </dgm:t>
    </dgm:pt>
    <dgm:pt modelId="{050F9B81-071D-48AD-8899-BA1DF0D1B54E}" type="sibTrans" cxnId="{763CC11C-7169-40A6-9401-93057AB5C82A}">
      <dgm:prSet/>
      <dgm:spPr/>
      <dgm:t>
        <a:bodyPr/>
        <a:lstStyle/>
        <a:p>
          <a:endParaRPr lang="ro-RO" sz="1800" b="1"/>
        </a:p>
      </dgm:t>
    </dgm:pt>
    <dgm:pt modelId="{E7C854C3-8A55-4C68-9398-1DED316FD20F}" type="asst">
      <dgm:prSet phldrT="[Text]" custT="1"/>
      <dgm:spPr/>
      <dgm:t>
        <a:bodyPr/>
        <a:lstStyle/>
        <a:p>
          <a:r>
            <a:rPr lang="ro-RO" sz="2400" b="1" dirty="0" smtClean="0"/>
            <a:t>Promoţie curentă: 3</a:t>
          </a:r>
          <a:r>
            <a:rPr lang="en-US" sz="2400" b="1" dirty="0" smtClean="0"/>
            <a:t>2</a:t>
          </a:r>
          <a:endParaRPr lang="ro-RO" sz="2400" b="1" dirty="0"/>
        </a:p>
      </dgm:t>
    </dgm:pt>
    <dgm:pt modelId="{09682F81-25FD-44C5-8DB2-C0B0B5C525F6}" type="parTrans" cxnId="{69B0DEF1-BFA2-4EBB-B4C9-F782A571D4F5}">
      <dgm:prSet/>
      <dgm:spPr/>
      <dgm:t>
        <a:bodyPr/>
        <a:lstStyle/>
        <a:p>
          <a:endParaRPr lang="ro-RO" sz="1800" b="1"/>
        </a:p>
      </dgm:t>
    </dgm:pt>
    <dgm:pt modelId="{8CBAC5E8-CEC3-4A06-87BF-D5F703FAAC40}" type="sibTrans" cxnId="{69B0DEF1-BFA2-4EBB-B4C9-F782A571D4F5}">
      <dgm:prSet/>
      <dgm:spPr/>
      <dgm:t>
        <a:bodyPr/>
        <a:lstStyle/>
        <a:p>
          <a:endParaRPr lang="ro-RO" sz="1800" b="1"/>
        </a:p>
      </dgm:t>
    </dgm:pt>
    <dgm:pt modelId="{1F612610-9980-445B-AFCA-021286AB1974}">
      <dgm:prSet phldrT="[Text]" custT="1"/>
      <dgm:spPr/>
      <dgm:t>
        <a:bodyPr/>
        <a:lstStyle/>
        <a:p>
          <a:r>
            <a:rPr lang="ro-RO" sz="2400" b="1" dirty="0" smtClean="0"/>
            <a:t>Nr. elevi prezenţi: 35</a:t>
          </a:r>
          <a:endParaRPr lang="ro-RO" sz="2400" b="1" dirty="0"/>
        </a:p>
      </dgm:t>
    </dgm:pt>
    <dgm:pt modelId="{C06656DF-E503-4338-893E-D6F7F6EEA43B}" type="parTrans" cxnId="{2E3DEED8-1B5B-458D-B037-18221A8557DF}">
      <dgm:prSet/>
      <dgm:spPr/>
      <dgm:t>
        <a:bodyPr/>
        <a:lstStyle/>
        <a:p>
          <a:endParaRPr lang="ro-RO" sz="1800" b="1"/>
        </a:p>
      </dgm:t>
    </dgm:pt>
    <dgm:pt modelId="{08FB44AE-0A94-45F7-9AF3-73C352C7C2DB}" type="sibTrans" cxnId="{2E3DEED8-1B5B-458D-B037-18221A8557DF}">
      <dgm:prSet/>
      <dgm:spPr/>
      <dgm:t>
        <a:bodyPr/>
        <a:lstStyle/>
        <a:p>
          <a:endParaRPr lang="ro-RO" sz="1800" b="1"/>
        </a:p>
      </dgm:t>
    </dgm:pt>
    <dgm:pt modelId="{54423522-5418-4FE0-9FA7-42218E034889}">
      <dgm:prSet phldrT="[Text]" custT="1"/>
      <dgm:spPr/>
      <dgm:t>
        <a:bodyPr/>
        <a:lstStyle/>
        <a:p>
          <a:r>
            <a:rPr lang="ro-RO" sz="2400" b="1" dirty="0" smtClean="0"/>
            <a:t>Promoţie curentă: 3</a:t>
          </a:r>
          <a:r>
            <a:rPr lang="en-US" sz="2400" b="1" dirty="0" smtClean="0"/>
            <a:t>2</a:t>
          </a:r>
          <a:endParaRPr lang="ro-RO" sz="2400" b="1" dirty="0"/>
        </a:p>
      </dgm:t>
    </dgm:pt>
    <dgm:pt modelId="{55342DE2-C64A-43F5-A640-66437D8B7019}" type="parTrans" cxnId="{7DB9FD2D-AADF-4AD2-AAFC-F5C5296FC44C}">
      <dgm:prSet/>
      <dgm:spPr/>
      <dgm:t>
        <a:bodyPr/>
        <a:lstStyle/>
        <a:p>
          <a:endParaRPr lang="ro-RO" sz="1800" b="1"/>
        </a:p>
      </dgm:t>
    </dgm:pt>
    <dgm:pt modelId="{22404DA2-B4DD-48F8-8500-4819582DE935}" type="sibTrans" cxnId="{7DB9FD2D-AADF-4AD2-AAFC-F5C5296FC44C}">
      <dgm:prSet/>
      <dgm:spPr/>
      <dgm:t>
        <a:bodyPr/>
        <a:lstStyle/>
        <a:p>
          <a:endParaRPr lang="ro-RO" sz="1800" b="1"/>
        </a:p>
      </dgm:t>
    </dgm:pt>
    <dgm:pt modelId="{0B11A672-40E1-41AC-A3CE-54A30CD1416A}">
      <dgm:prSet phldrT="[Text]" custT="1"/>
      <dgm:spPr/>
      <dgm:t>
        <a:bodyPr/>
        <a:lstStyle/>
        <a:p>
          <a:r>
            <a:rPr lang="ro-RO" sz="2400" b="1" dirty="0" err="1" smtClean="0"/>
            <a:t>Prom</a:t>
          </a:r>
          <a:r>
            <a:rPr lang="en-US" sz="2400" b="1" dirty="0" smtClean="0"/>
            <a:t>o</a:t>
          </a:r>
          <a:r>
            <a:rPr lang="ro-RO" sz="2400" b="1" dirty="0" smtClean="0"/>
            <a:t>ţie anterioară: </a:t>
          </a:r>
          <a:r>
            <a:rPr lang="en-US" sz="2400" b="1" dirty="0" smtClean="0"/>
            <a:t>3 </a:t>
          </a:r>
          <a:r>
            <a:rPr lang="en-US" sz="1600" b="1" dirty="0" smtClean="0"/>
            <a:t>(din care 2 </a:t>
          </a:r>
          <a:r>
            <a:rPr lang="en-US" sz="1600" b="1" dirty="0" err="1" smtClean="0"/>
            <a:t>candidaí</a:t>
          </a:r>
          <a:r>
            <a:rPr lang="en-US" sz="1600" b="1" dirty="0" smtClean="0"/>
            <a:t> au </a:t>
          </a:r>
          <a:r>
            <a:rPr lang="en-US" sz="1600" b="1" dirty="0" err="1" smtClean="0"/>
            <a:t>cerut</a:t>
          </a:r>
          <a:r>
            <a:rPr lang="en-US" sz="1600" b="1" dirty="0" smtClean="0"/>
            <a:t> </a:t>
          </a:r>
          <a:r>
            <a:rPr lang="en-US" sz="1600" b="1" dirty="0" err="1" smtClean="0"/>
            <a:t>recunoa</a:t>
          </a:r>
          <a:r>
            <a:rPr lang="ro-RO" sz="1600" b="1" dirty="0" smtClean="0"/>
            <a:t>ș</a:t>
          </a:r>
          <a:r>
            <a:rPr lang="en-US" sz="1600" b="1" dirty="0" err="1" smtClean="0"/>
            <a:t>terea</a:t>
          </a:r>
          <a:r>
            <a:rPr lang="en-US" sz="1600" b="1" dirty="0" smtClean="0"/>
            <a:t> </a:t>
          </a:r>
          <a:r>
            <a:rPr lang="en-US" sz="1600" b="1" dirty="0" err="1" smtClean="0"/>
            <a:t>notei</a:t>
          </a:r>
          <a:r>
            <a:rPr lang="en-US" sz="1600" b="1" dirty="0" smtClean="0"/>
            <a:t> </a:t>
          </a:r>
          <a:endParaRPr lang="ro-RO" sz="1600" b="1" dirty="0"/>
        </a:p>
      </dgm:t>
    </dgm:pt>
    <dgm:pt modelId="{3FDC9367-6986-4039-BDB0-9FDF196D1F16}" type="parTrans" cxnId="{A4CD2195-2542-4B84-8096-4F88FE773C1E}">
      <dgm:prSet/>
      <dgm:spPr/>
      <dgm:t>
        <a:bodyPr/>
        <a:lstStyle/>
        <a:p>
          <a:endParaRPr lang="ro-RO" sz="1800" b="1"/>
        </a:p>
      </dgm:t>
    </dgm:pt>
    <dgm:pt modelId="{C4EAD98E-800B-4397-992F-55E65685561F}" type="sibTrans" cxnId="{A4CD2195-2542-4B84-8096-4F88FE773C1E}">
      <dgm:prSet/>
      <dgm:spPr/>
      <dgm:t>
        <a:bodyPr/>
        <a:lstStyle/>
        <a:p>
          <a:endParaRPr lang="ro-RO" sz="1800" b="1"/>
        </a:p>
      </dgm:t>
    </dgm:pt>
    <dgm:pt modelId="{B7A7326D-7689-4025-AD9F-7F14CD27CD05}" type="asst">
      <dgm:prSet phldrT="[Text]" custT="1"/>
      <dgm:spPr/>
      <dgm:t>
        <a:bodyPr/>
        <a:lstStyle/>
        <a:p>
          <a:r>
            <a:rPr lang="ro-RO" sz="2400" b="1" dirty="0" err="1" smtClean="0"/>
            <a:t>Promţie</a:t>
          </a:r>
          <a:r>
            <a:rPr lang="ro-RO" sz="2400" b="1" dirty="0" smtClean="0"/>
            <a:t> anterioară: </a:t>
          </a:r>
          <a:r>
            <a:rPr lang="en-US" sz="2400" b="1" dirty="0" smtClean="0"/>
            <a:t>3</a:t>
          </a:r>
          <a:endParaRPr lang="ro-RO" sz="2400" b="1" dirty="0"/>
        </a:p>
      </dgm:t>
    </dgm:pt>
    <dgm:pt modelId="{E1AD5F5E-25F2-4E6F-9326-99EC82860F60}" type="parTrans" cxnId="{5E8AEAE6-49F8-442B-AFF5-39913ED5AF87}">
      <dgm:prSet/>
      <dgm:spPr/>
      <dgm:t>
        <a:bodyPr/>
        <a:lstStyle/>
        <a:p>
          <a:endParaRPr lang="ro-RO" sz="1800" b="1"/>
        </a:p>
      </dgm:t>
    </dgm:pt>
    <dgm:pt modelId="{8E1E59C3-973F-4E58-8024-2071AF5681BE}" type="sibTrans" cxnId="{5E8AEAE6-49F8-442B-AFF5-39913ED5AF87}">
      <dgm:prSet/>
      <dgm:spPr/>
      <dgm:t>
        <a:bodyPr/>
        <a:lstStyle/>
        <a:p>
          <a:endParaRPr lang="ro-RO" sz="1800" b="1"/>
        </a:p>
      </dgm:t>
    </dgm:pt>
    <dgm:pt modelId="{2E3662C9-12B9-4D14-94EF-7F33BDBC1F93}" type="pres">
      <dgm:prSet presAssocID="{35CC558A-8DEB-4276-93A4-67E9FF2CA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36D329B8-3ABE-45B2-9AE7-A34C2C45CBB9}" type="pres">
      <dgm:prSet presAssocID="{2AD2B6DB-6C2C-4141-8A2A-FAAA37F1A43B}" presName="hierRoot1" presStyleCnt="0">
        <dgm:presLayoutVars>
          <dgm:hierBranch val="init"/>
        </dgm:presLayoutVars>
      </dgm:prSet>
      <dgm:spPr/>
    </dgm:pt>
    <dgm:pt modelId="{BA29C3F1-415E-4DB7-BF42-6677C0B61A2A}" type="pres">
      <dgm:prSet presAssocID="{2AD2B6DB-6C2C-4141-8A2A-FAAA37F1A43B}" presName="rootComposite1" presStyleCnt="0"/>
      <dgm:spPr/>
    </dgm:pt>
    <dgm:pt modelId="{8B53BAE8-F8FB-4FB0-83BC-3578D1EBDC3A}" type="pres">
      <dgm:prSet presAssocID="{2AD2B6DB-6C2C-4141-8A2A-FAAA37F1A4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350E1C7-B447-43E9-A12F-3EE197FB5DB2}" type="pres">
      <dgm:prSet presAssocID="{2AD2B6DB-6C2C-4141-8A2A-FAAA37F1A43B}" presName="rootConnector1" presStyleLbl="node1" presStyleIdx="0" presStyleCnt="0"/>
      <dgm:spPr/>
      <dgm:t>
        <a:bodyPr/>
        <a:lstStyle/>
        <a:p>
          <a:endParaRPr lang="ro-RO"/>
        </a:p>
      </dgm:t>
    </dgm:pt>
    <dgm:pt modelId="{944451C6-E3C0-48A0-A5F2-DDD69D21037F}" type="pres">
      <dgm:prSet presAssocID="{2AD2B6DB-6C2C-4141-8A2A-FAAA37F1A43B}" presName="hierChild2" presStyleCnt="0"/>
      <dgm:spPr/>
    </dgm:pt>
    <dgm:pt modelId="{4908A1DF-902C-43FD-8FB1-3BE0DAED92A1}" type="pres">
      <dgm:prSet presAssocID="{C06656DF-E503-4338-893E-D6F7F6EEA43B}" presName="Name64" presStyleLbl="parChTrans1D2" presStyleIdx="0" presStyleCnt="5"/>
      <dgm:spPr/>
      <dgm:t>
        <a:bodyPr/>
        <a:lstStyle/>
        <a:p>
          <a:endParaRPr lang="ro-RO"/>
        </a:p>
      </dgm:t>
    </dgm:pt>
    <dgm:pt modelId="{31DD9CAF-7EE8-4A96-AAAD-15F8353C43A9}" type="pres">
      <dgm:prSet presAssocID="{1F612610-9980-445B-AFCA-021286AB1974}" presName="hierRoot2" presStyleCnt="0">
        <dgm:presLayoutVars>
          <dgm:hierBranch val="init"/>
        </dgm:presLayoutVars>
      </dgm:prSet>
      <dgm:spPr/>
    </dgm:pt>
    <dgm:pt modelId="{A03C4C0C-696D-443B-8C6F-C0B00B85B1D8}" type="pres">
      <dgm:prSet presAssocID="{1F612610-9980-445B-AFCA-021286AB1974}" presName="rootComposite" presStyleCnt="0"/>
      <dgm:spPr/>
    </dgm:pt>
    <dgm:pt modelId="{82ED2DF1-D5C5-400E-89B7-A8D3E1D25EFD}" type="pres">
      <dgm:prSet presAssocID="{1F612610-9980-445B-AFCA-021286AB197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1420875-A0AB-46E6-B387-6961D485DD68}" type="pres">
      <dgm:prSet presAssocID="{1F612610-9980-445B-AFCA-021286AB1974}" presName="rootConnector" presStyleLbl="node2" presStyleIdx="0" presStyleCnt="3"/>
      <dgm:spPr/>
      <dgm:t>
        <a:bodyPr/>
        <a:lstStyle/>
        <a:p>
          <a:endParaRPr lang="ro-RO"/>
        </a:p>
      </dgm:t>
    </dgm:pt>
    <dgm:pt modelId="{CF45E332-7666-4976-B6AD-004E70143D5B}" type="pres">
      <dgm:prSet presAssocID="{1F612610-9980-445B-AFCA-021286AB1974}" presName="hierChild4" presStyleCnt="0"/>
      <dgm:spPr/>
    </dgm:pt>
    <dgm:pt modelId="{E04A9BE9-1FBB-4F71-9B48-BAE65410A2AF}" type="pres">
      <dgm:prSet presAssocID="{1F612610-9980-445B-AFCA-021286AB1974}" presName="hierChild5" presStyleCnt="0"/>
      <dgm:spPr/>
    </dgm:pt>
    <dgm:pt modelId="{84D00A33-FE93-49C2-BFE6-DB398006EAF7}" type="pres">
      <dgm:prSet presAssocID="{55342DE2-C64A-43F5-A640-66437D8B7019}" presName="Name64" presStyleLbl="parChTrans1D2" presStyleIdx="1" presStyleCnt="5"/>
      <dgm:spPr/>
      <dgm:t>
        <a:bodyPr/>
        <a:lstStyle/>
        <a:p>
          <a:endParaRPr lang="ro-RO"/>
        </a:p>
      </dgm:t>
    </dgm:pt>
    <dgm:pt modelId="{3BF60FB8-0C36-401F-8845-D359204CF90D}" type="pres">
      <dgm:prSet presAssocID="{54423522-5418-4FE0-9FA7-42218E034889}" presName="hierRoot2" presStyleCnt="0">
        <dgm:presLayoutVars>
          <dgm:hierBranch val="init"/>
        </dgm:presLayoutVars>
      </dgm:prSet>
      <dgm:spPr/>
    </dgm:pt>
    <dgm:pt modelId="{F7EE6210-31BF-42E6-86A7-CD28C00B7896}" type="pres">
      <dgm:prSet presAssocID="{54423522-5418-4FE0-9FA7-42218E034889}" presName="rootComposite" presStyleCnt="0"/>
      <dgm:spPr/>
    </dgm:pt>
    <dgm:pt modelId="{05563008-CD41-4670-8ACA-5994FA0DFE79}" type="pres">
      <dgm:prSet presAssocID="{54423522-5418-4FE0-9FA7-42218E03488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6EEE4329-83D1-4F55-80B1-576A37C73EFA}" type="pres">
      <dgm:prSet presAssocID="{54423522-5418-4FE0-9FA7-42218E034889}" presName="rootConnector" presStyleLbl="node2" presStyleIdx="1" presStyleCnt="3"/>
      <dgm:spPr/>
      <dgm:t>
        <a:bodyPr/>
        <a:lstStyle/>
        <a:p>
          <a:endParaRPr lang="ro-RO"/>
        </a:p>
      </dgm:t>
    </dgm:pt>
    <dgm:pt modelId="{9A1174E9-290E-4C2F-8A4F-94C0F64531E3}" type="pres">
      <dgm:prSet presAssocID="{54423522-5418-4FE0-9FA7-42218E034889}" presName="hierChild4" presStyleCnt="0"/>
      <dgm:spPr/>
    </dgm:pt>
    <dgm:pt modelId="{2B104B0D-4F9C-41FB-B49C-5F260F617016}" type="pres">
      <dgm:prSet presAssocID="{54423522-5418-4FE0-9FA7-42218E034889}" presName="hierChild5" presStyleCnt="0"/>
      <dgm:spPr/>
    </dgm:pt>
    <dgm:pt modelId="{DA0ED3A1-0562-487C-A455-10393B020C1D}" type="pres">
      <dgm:prSet presAssocID="{3FDC9367-6986-4039-BDB0-9FDF196D1F16}" presName="Name64" presStyleLbl="parChTrans1D2" presStyleIdx="2" presStyleCnt="5"/>
      <dgm:spPr/>
      <dgm:t>
        <a:bodyPr/>
        <a:lstStyle/>
        <a:p>
          <a:endParaRPr lang="ro-RO"/>
        </a:p>
      </dgm:t>
    </dgm:pt>
    <dgm:pt modelId="{3A75A9F9-34EF-4507-9C94-5CB1CFFFC456}" type="pres">
      <dgm:prSet presAssocID="{0B11A672-40E1-41AC-A3CE-54A30CD1416A}" presName="hierRoot2" presStyleCnt="0">
        <dgm:presLayoutVars>
          <dgm:hierBranch val="init"/>
        </dgm:presLayoutVars>
      </dgm:prSet>
      <dgm:spPr/>
    </dgm:pt>
    <dgm:pt modelId="{7ADC7827-3B67-4ECA-9B5C-90625DC42E26}" type="pres">
      <dgm:prSet presAssocID="{0B11A672-40E1-41AC-A3CE-54A30CD1416A}" presName="rootComposite" presStyleCnt="0"/>
      <dgm:spPr/>
    </dgm:pt>
    <dgm:pt modelId="{A331E64F-9F60-4A8E-B56B-2ABE395F6F4C}" type="pres">
      <dgm:prSet presAssocID="{0B11A672-40E1-41AC-A3CE-54A30CD1416A}" presName="rootText" presStyleLbl="node2" presStyleIdx="2" presStyleCnt="3" custScaleY="195195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C845EF6-F6C4-480F-93A2-9B4FEC79FF6A}" type="pres">
      <dgm:prSet presAssocID="{0B11A672-40E1-41AC-A3CE-54A30CD1416A}" presName="rootConnector" presStyleLbl="node2" presStyleIdx="2" presStyleCnt="3"/>
      <dgm:spPr/>
      <dgm:t>
        <a:bodyPr/>
        <a:lstStyle/>
        <a:p>
          <a:endParaRPr lang="ro-RO"/>
        </a:p>
      </dgm:t>
    </dgm:pt>
    <dgm:pt modelId="{652EAEDF-0A8E-4903-B6E4-E6C94EF5593F}" type="pres">
      <dgm:prSet presAssocID="{0B11A672-40E1-41AC-A3CE-54A30CD1416A}" presName="hierChild4" presStyleCnt="0"/>
      <dgm:spPr/>
    </dgm:pt>
    <dgm:pt modelId="{1A045188-9E9B-47B8-8101-93A05F0769E9}" type="pres">
      <dgm:prSet presAssocID="{0B11A672-40E1-41AC-A3CE-54A30CD1416A}" presName="hierChild5" presStyleCnt="0"/>
      <dgm:spPr/>
    </dgm:pt>
    <dgm:pt modelId="{7A9F9AA6-1E15-4701-9764-B06D05DBA014}" type="pres">
      <dgm:prSet presAssocID="{2AD2B6DB-6C2C-4141-8A2A-FAAA37F1A43B}" presName="hierChild3" presStyleCnt="0"/>
      <dgm:spPr/>
    </dgm:pt>
    <dgm:pt modelId="{D9B1AC07-6AF5-4E04-986F-4AEBCB7F8802}" type="pres">
      <dgm:prSet presAssocID="{09682F81-25FD-44C5-8DB2-C0B0B5C525F6}" presName="Name115" presStyleLbl="parChTrans1D2" presStyleIdx="3" presStyleCnt="5"/>
      <dgm:spPr/>
      <dgm:t>
        <a:bodyPr/>
        <a:lstStyle/>
        <a:p>
          <a:endParaRPr lang="ro-RO"/>
        </a:p>
      </dgm:t>
    </dgm:pt>
    <dgm:pt modelId="{71704458-4B23-4A5C-8073-7871FC0D406B}" type="pres">
      <dgm:prSet presAssocID="{E7C854C3-8A55-4C68-9398-1DED316FD20F}" presName="hierRoot3" presStyleCnt="0">
        <dgm:presLayoutVars>
          <dgm:hierBranch val="init"/>
        </dgm:presLayoutVars>
      </dgm:prSet>
      <dgm:spPr/>
    </dgm:pt>
    <dgm:pt modelId="{6CEEEF57-D5F6-405E-82A1-D04DC4D4D0FF}" type="pres">
      <dgm:prSet presAssocID="{E7C854C3-8A55-4C68-9398-1DED316FD20F}" presName="rootComposite3" presStyleCnt="0"/>
      <dgm:spPr/>
    </dgm:pt>
    <dgm:pt modelId="{89879E8B-4A38-4F48-A84D-F1BF09349380}" type="pres">
      <dgm:prSet presAssocID="{E7C854C3-8A55-4C68-9398-1DED316FD20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0DDE441-8A9D-4337-BCDA-646D23F6382A}" type="pres">
      <dgm:prSet presAssocID="{E7C854C3-8A55-4C68-9398-1DED316FD20F}" presName="rootConnector3" presStyleLbl="asst1" presStyleIdx="0" presStyleCnt="2"/>
      <dgm:spPr/>
      <dgm:t>
        <a:bodyPr/>
        <a:lstStyle/>
        <a:p>
          <a:endParaRPr lang="ro-RO"/>
        </a:p>
      </dgm:t>
    </dgm:pt>
    <dgm:pt modelId="{AAC8D498-2BC5-4DC3-8E00-05F8BBBD8D60}" type="pres">
      <dgm:prSet presAssocID="{E7C854C3-8A55-4C68-9398-1DED316FD20F}" presName="hierChild6" presStyleCnt="0"/>
      <dgm:spPr/>
    </dgm:pt>
    <dgm:pt modelId="{BB31C4C5-24C9-4068-84E5-ABA2012BAAC8}" type="pres">
      <dgm:prSet presAssocID="{E7C854C3-8A55-4C68-9398-1DED316FD20F}" presName="hierChild7" presStyleCnt="0"/>
      <dgm:spPr/>
    </dgm:pt>
    <dgm:pt modelId="{3B5F68ED-A3C1-42B4-BDDC-9C9A44F9DAB6}" type="pres">
      <dgm:prSet presAssocID="{E1AD5F5E-25F2-4E6F-9326-99EC82860F60}" presName="Name115" presStyleLbl="parChTrans1D2" presStyleIdx="4" presStyleCnt="5"/>
      <dgm:spPr/>
      <dgm:t>
        <a:bodyPr/>
        <a:lstStyle/>
        <a:p>
          <a:endParaRPr lang="ro-RO"/>
        </a:p>
      </dgm:t>
    </dgm:pt>
    <dgm:pt modelId="{1A01554D-4A15-4011-8867-11179F97DCB9}" type="pres">
      <dgm:prSet presAssocID="{B7A7326D-7689-4025-AD9F-7F14CD27CD05}" presName="hierRoot3" presStyleCnt="0">
        <dgm:presLayoutVars>
          <dgm:hierBranch val="init"/>
        </dgm:presLayoutVars>
      </dgm:prSet>
      <dgm:spPr/>
    </dgm:pt>
    <dgm:pt modelId="{B9B591A8-8C5B-4434-93D0-76E10E9DA05A}" type="pres">
      <dgm:prSet presAssocID="{B7A7326D-7689-4025-AD9F-7F14CD27CD05}" presName="rootComposite3" presStyleCnt="0"/>
      <dgm:spPr/>
    </dgm:pt>
    <dgm:pt modelId="{A4A5780D-FD16-44B5-895D-67B6C68B9419}" type="pres">
      <dgm:prSet presAssocID="{B7A7326D-7689-4025-AD9F-7F14CD27CD05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61258835-E39A-4B2A-8F27-154C95256938}" type="pres">
      <dgm:prSet presAssocID="{B7A7326D-7689-4025-AD9F-7F14CD27CD05}" presName="rootConnector3" presStyleLbl="asst1" presStyleIdx="1" presStyleCnt="2"/>
      <dgm:spPr/>
      <dgm:t>
        <a:bodyPr/>
        <a:lstStyle/>
        <a:p>
          <a:endParaRPr lang="ro-RO"/>
        </a:p>
      </dgm:t>
    </dgm:pt>
    <dgm:pt modelId="{E25B1D83-C3FB-407B-86B4-A0FE2A3195CB}" type="pres">
      <dgm:prSet presAssocID="{B7A7326D-7689-4025-AD9F-7F14CD27CD05}" presName="hierChild6" presStyleCnt="0"/>
      <dgm:spPr/>
    </dgm:pt>
    <dgm:pt modelId="{2796F868-A2F2-435F-9285-214655411354}" type="pres">
      <dgm:prSet presAssocID="{B7A7326D-7689-4025-AD9F-7F14CD27CD05}" presName="hierChild7" presStyleCnt="0"/>
      <dgm:spPr/>
    </dgm:pt>
  </dgm:ptLst>
  <dgm:cxnLst>
    <dgm:cxn modelId="{69B0DEF1-BFA2-4EBB-B4C9-F782A571D4F5}" srcId="{2AD2B6DB-6C2C-4141-8A2A-FAAA37F1A43B}" destId="{E7C854C3-8A55-4C68-9398-1DED316FD20F}" srcOrd="0" destOrd="0" parTransId="{09682F81-25FD-44C5-8DB2-C0B0B5C525F6}" sibTransId="{8CBAC5E8-CEC3-4A06-87BF-D5F703FAAC40}"/>
    <dgm:cxn modelId="{B2FB5C19-825B-492B-A504-E93FC2FCAF0F}" type="presOf" srcId="{54423522-5418-4FE0-9FA7-42218E034889}" destId="{6EEE4329-83D1-4F55-80B1-576A37C73EFA}" srcOrd="1" destOrd="0" presId="urn:microsoft.com/office/officeart/2009/3/layout/HorizontalOrganizationChart"/>
    <dgm:cxn modelId="{6F5A644C-DFDF-4770-A66E-FEE81A8A5063}" type="presOf" srcId="{2AD2B6DB-6C2C-4141-8A2A-FAAA37F1A43B}" destId="{2350E1C7-B447-43E9-A12F-3EE197FB5DB2}" srcOrd="1" destOrd="0" presId="urn:microsoft.com/office/officeart/2009/3/layout/HorizontalOrganizationChart"/>
    <dgm:cxn modelId="{9DB6A014-CC34-4E03-BC32-91679BAD8FEF}" type="presOf" srcId="{E7C854C3-8A55-4C68-9398-1DED316FD20F}" destId="{89879E8B-4A38-4F48-A84D-F1BF09349380}" srcOrd="0" destOrd="0" presId="urn:microsoft.com/office/officeart/2009/3/layout/HorizontalOrganizationChart"/>
    <dgm:cxn modelId="{8BD5929A-FD33-4A72-A9E8-88470F896E7A}" type="presOf" srcId="{E7C854C3-8A55-4C68-9398-1DED316FD20F}" destId="{70DDE441-8A9D-4337-BCDA-646D23F6382A}" srcOrd="1" destOrd="0" presId="urn:microsoft.com/office/officeart/2009/3/layout/HorizontalOrganizationChart"/>
    <dgm:cxn modelId="{F41EF3AB-59B3-429D-860D-15EB0E9911EB}" type="presOf" srcId="{55342DE2-C64A-43F5-A640-66437D8B7019}" destId="{84D00A33-FE93-49C2-BFE6-DB398006EAF7}" srcOrd="0" destOrd="0" presId="urn:microsoft.com/office/officeart/2009/3/layout/HorizontalOrganizationChart"/>
    <dgm:cxn modelId="{095C5F1F-BBD0-485B-B0A7-96EFD0381CE2}" type="presOf" srcId="{E1AD5F5E-25F2-4E6F-9326-99EC82860F60}" destId="{3B5F68ED-A3C1-42B4-BDDC-9C9A44F9DAB6}" srcOrd="0" destOrd="0" presId="urn:microsoft.com/office/officeart/2009/3/layout/HorizontalOrganizationChart"/>
    <dgm:cxn modelId="{763CC11C-7169-40A6-9401-93057AB5C82A}" srcId="{35CC558A-8DEB-4276-93A4-67E9FF2CAC1D}" destId="{2AD2B6DB-6C2C-4141-8A2A-FAAA37F1A43B}" srcOrd="0" destOrd="0" parTransId="{3D36B8BA-1980-4685-A13D-DF37B70B39B5}" sibTransId="{050F9B81-071D-48AD-8899-BA1DF0D1B54E}"/>
    <dgm:cxn modelId="{20DD2252-8919-4F33-8693-360062D70E6A}" type="presOf" srcId="{B7A7326D-7689-4025-AD9F-7F14CD27CD05}" destId="{61258835-E39A-4B2A-8F27-154C95256938}" srcOrd="1" destOrd="0" presId="urn:microsoft.com/office/officeart/2009/3/layout/HorizontalOrganizationChart"/>
    <dgm:cxn modelId="{E1216A86-8612-4504-A218-4A0549F9CD90}" type="presOf" srcId="{35CC558A-8DEB-4276-93A4-67E9FF2CAC1D}" destId="{2E3662C9-12B9-4D14-94EF-7F33BDBC1F93}" srcOrd="0" destOrd="0" presId="urn:microsoft.com/office/officeart/2009/3/layout/HorizontalOrganizationChart"/>
    <dgm:cxn modelId="{2E3DEED8-1B5B-458D-B037-18221A8557DF}" srcId="{2AD2B6DB-6C2C-4141-8A2A-FAAA37F1A43B}" destId="{1F612610-9980-445B-AFCA-021286AB1974}" srcOrd="2" destOrd="0" parTransId="{C06656DF-E503-4338-893E-D6F7F6EEA43B}" sibTransId="{08FB44AE-0A94-45F7-9AF3-73C352C7C2DB}"/>
    <dgm:cxn modelId="{D248C4DE-0CD8-4481-8D1A-2FA7F4B404A0}" type="presOf" srcId="{1F612610-9980-445B-AFCA-021286AB1974}" destId="{01420875-A0AB-46E6-B387-6961D485DD68}" srcOrd="1" destOrd="0" presId="urn:microsoft.com/office/officeart/2009/3/layout/HorizontalOrganizationChart"/>
    <dgm:cxn modelId="{4FCC81E0-3868-4941-9D5E-1DA1D65C0971}" type="presOf" srcId="{B7A7326D-7689-4025-AD9F-7F14CD27CD05}" destId="{A4A5780D-FD16-44B5-895D-67B6C68B9419}" srcOrd="0" destOrd="0" presId="urn:microsoft.com/office/officeart/2009/3/layout/HorizontalOrganizationChart"/>
    <dgm:cxn modelId="{1FC24DA9-B472-4788-B0DA-5A45448CC0BD}" type="presOf" srcId="{0B11A672-40E1-41AC-A3CE-54A30CD1416A}" destId="{A331E64F-9F60-4A8E-B56B-2ABE395F6F4C}" srcOrd="0" destOrd="0" presId="urn:microsoft.com/office/officeart/2009/3/layout/HorizontalOrganizationChart"/>
    <dgm:cxn modelId="{10676BA5-130A-47F5-8E9D-2223122524D4}" type="presOf" srcId="{54423522-5418-4FE0-9FA7-42218E034889}" destId="{05563008-CD41-4670-8ACA-5994FA0DFE79}" srcOrd="0" destOrd="0" presId="urn:microsoft.com/office/officeart/2009/3/layout/HorizontalOrganizationChart"/>
    <dgm:cxn modelId="{5E8AEAE6-49F8-442B-AFF5-39913ED5AF87}" srcId="{2AD2B6DB-6C2C-4141-8A2A-FAAA37F1A43B}" destId="{B7A7326D-7689-4025-AD9F-7F14CD27CD05}" srcOrd="1" destOrd="0" parTransId="{E1AD5F5E-25F2-4E6F-9326-99EC82860F60}" sibTransId="{8E1E59C3-973F-4E58-8024-2071AF5681BE}"/>
    <dgm:cxn modelId="{D458E1AC-4318-403D-9FB0-BFF0307AA11B}" type="presOf" srcId="{1F612610-9980-445B-AFCA-021286AB1974}" destId="{82ED2DF1-D5C5-400E-89B7-A8D3E1D25EFD}" srcOrd="0" destOrd="0" presId="urn:microsoft.com/office/officeart/2009/3/layout/HorizontalOrganizationChart"/>
    <dgm:cxn modelId="{03964598-748D-45F2-B11D-08637D1B1A3C}" type="presOf" srcId="{3FDC9367-6986-4039-BDB0-9FDF196D1F16}" destId="{DA0ED3A1-0562-487C-A455-10393B020C1D}" srcOrd="0" destOrd="0" presId="urn:microsoft.com/office/officeart/2009/3/layout/HorizontalOrganizationChart"/>
    <dgm:cxn modelId="{A4CD2195-2542-4B84-8096-4F88FE773C1E}" srcId="{2AD2B6DB-6C2C-4141-8A2A-FAAA37F1A43B}" destId="{0B11A672-40E1-41AC-A3CE-54A30CD1416A}" srcOrd="4" destOrd="0" parTransId="{3FDC9367-6986-4039-BDB0-9FDF196D1F16}" sibTransId="{C4EAD98E-800B-4397-992F-55E65685561F}"/>
    <dgm:cxn modelId="{4852070F-9453-44CB-977C-BB08B74C86E2}" type="presOf" srcId="{09682F81-25FD-44C5-8DB2-C0B0B5C525F6}" destId="{D9B1AC07-6AF5-4E04-986F-4AEBCB7F8802}" srcOrd="0" destOrd="0" presId="urn:microsoft.com/office/officeart/2009/3/layout/HorizontalOrganizationChart"/>
    <dgm:cxn modelId="{7DB9FD2D-AADF-4AD2-AAFC-F5C5296FC44C}" srcId="{2AD2B6DB-6C2C-4141-8A2A-FAAA37F1A43B}" destId="{54423522-5418-4FE0-9FA7-42218E034889}" srcOrd="3" destOrd="0" parTransId="{55342DE2-C64A-43F5-A640-66437D8B7019}" sibTransId="{22404DA2-B4DD-48F8-8500-4819582DE935}"/>
    <dgm:cxn modelId="{E9FBC52A-ECD8-4B07-8726-4597933E0134}" type="presOf" srcId="{2AD2B6DB-6C2C-4141-8A2A-FAAA37F1A43B}" destId="{8B53BAE8-F8FB-4FB0-83BC-3578D1EBDC3A}" srcOrd="0" destOrd="0" presId="urn:microsoft.com/office/officeart/2009/3/layout/HorizontalOrganizationChart"/>
    <dgm:cxn modelId="{B7F6B9D3-65F0-48E1-B3D5-50A72B73EC81}" type="presOf" srcId="{C06656DF-E503-4338-893E-D6F7F6EEA43B}" destId="{4908A1DF-902C-43FD-8FB1-3BE0DAED92A1}" srcOrd="0" destOrd="0" presId="urn:microsoft.com/office/officeart/2009/3/layout/HorizontalOrganizationChart"/>
    <dgm:cxn modelId="{0C39593E-FD90-457F-A228-BF1F2F9E9886}" type="presOf" srcId="{0B11A672-40E1-41AC-A3CE-54A30CD1416A}" destId="{2C845EF6-F6C4-480F-93A2-9B4FEC79FF6A}" srcOrd="1" destOrd="0" presId="urn:microsoft.com/office/officeart/2009/3/layout/HorizontalOrganizationChart"/>
    <dgm:cxn modelId="{1C076C1D-5BFD-46E4-A9C6-05830FACC30C}" type="presParOf" srcId="{2E3662C9-12B9-4D14-94EF-7F33BDBC1F93}" destId="{36D329B8-3ABE-45B2-9AE7-A34C2C45CBB9}" srcOrd="0" destOrd="0" presId="urn:microsoft.com/office/officeart/2009/3/layout/HorizontalOrganizationChart"/>
    <dgm:cxn modelId="{6FEC69D2-5E8E-434C-BA7F-D851B9E94B3D}" type="presParOf" srcId="{36D329B8-3ABE-45B2-9AE7-A34C2C45CBB9}" destId="{BA29C3F1-415E-4DB7-BF42-6677C0B61A2A}" srcOrd="0" destOrd="0" presId="urn:microsoft.com/office/officeart/2009/3/layout/HorizontalOrganizationChart"/>
    <dgm:cxn modelId="{F9BD3FA0-9452-4263-A5AF-B6A875273B6F}" type="presParOf" srcId="{BA29C3F1-415E-4DB7-BF42-6677C0B61A2A}" destId="{8B53BAE8-F8FB-4FB0-83BC-3578D1EBDC3A}" srcOrd="0" destOrd="0" presId="urn:microsoft.com/office/officeart/2009/3/layout/HorizontalOrganizationChart"/>
    <dgm:cxn modelId="{168D988B-B00F-40EE-9626-15FEF83CED4F}" type="presParOf" srcId="{BA29C3F1-415E-4DB7-BF42-6677C0B61A2A}" destId="{2350E1C7-B447-43E9-A12F-3EE197FB5DB2}" srcOrd="1" destOrd="0" presId="urn:microsoft.com/office/officeart/2009/3/layout/HorizontalOrganizationChart"/>
    <dgm:cxn modelId="{F40BB12D-1D17-4816-8DE4-2A9765DBBBCE}" type="presParOf" srcId="{36D329B8-3ABE-45B2-9AE7-A34C2C45CBB9}" destId="{944451C6-E3C0-48A0-A5F2-DDD69D21037F}" srcOrd="1" destOrd="0" presId="urn:microsoft.com/office/officeart/2009/3/layout/HorizontalOrganizationChart"/>
    <dgm:cxn modelId="{D5A665BA-7E81-4B7A-B2E6-0B9E66FB0DCB}" type="presParOf" srcId="{944451C6-E3C0-48A0-A5F2-DDD69D21037F}" destId="{4908A1DF-902C-43FD-8FB1-3BE0DAED92A1}" srcOrd="0" destOrd="0" presId="urn:microsoft.com/office/officeart/2009/3/layout/HorizontalOrganizationChart"/>
    <dgm:cxn modelId="{CA62130E-7B86-4D45-8385-98E5142C1E1B}" type="presParOf" srcId="{944451C6-E3C0-48A0-A5F2-DDD69D21037F}" destId="{31DD9CAF-7EE8-4A96-AAAD-15F8353C43A9}" srcOrd="1" destOrd="0" presId="urn:microsoft.com/office/officeart/2009/3/layout/HorizontalOrganizationChart"/>
    <dgm:cxn modelId="{DF1235BF-4567-494D-B5BB-40643F65B896}" type="presParOf" srcId="{31DD9CAF-7EE8-4A96-AAAD-15F8353C43A9}" destId="{A03C4C0C-696D-443B-8C6F-C0B00B85B1D8}" srcOrd="0" destOrd="0" presId="urn:microsoft.com/office/officeart/2009/3/layout/HorizontalOrganizationChart"/>
    <dgm:cxn modelId="{412A7FFC-D7B3-464F-868D-F3133D28D773}" type="presParOf" srcId="{A03C4C0C-696D-443B-8C6F-C0B00B85B1D8}" destId="{82ED2DF1-D5C5-400E-89B7-A8D3E1D25EFD}" srcOrd="0" destOrd="0" presId="urn:microsoft.com/office/officeart/2009/3/layout/HorizontalOrganizationChart"/>
    <dgm:cxn modelId="{4D438B53-0AC4-496C-8270-0E062EDC81B4}" type="presParOf" srcId="{A03C4C0C-696D-443B-8C6F-C0B00B85B1D8}" destId="{01420875-A0AB-46E6-B387-6961D485DD68}" srcOrd="1" destOrd="0" presId="urn:microsoft.com/office/officeart/2009/3/layout/HorizontalOrganizationChart"/>
    <dgm:cxn modelId="{51C3072A-8414-474E-B250-06077367A384}" type="presParOf" srcId="{31DD9CAF-7EE8-4A96-AAAD-15F8353C43A9}" destId="{CF45E332-7666-4976-B6AD-004E70143D5B}" srcOrd="1" destOrd="0" presId="urn:microsoft.com/office/officeart/2009/3/layout/HorizontalOrganizationChart"/>
    <dgm:cxn modelId="{3CC4264F-8BB6-4BD5-BBFB-307B9C25BCC9}" type="presParOf" srcId="{31DD9CAF-7EE8-4A96-AAAD-15F8353C43A9}" destId="{E04A9BE9-1FBB-4F71-9B48-BAE65410A2AF}" srcOrd="2" destOrd="0" presId="urn:microsoft.com/office/officeart/2009/3/layout/HorizontalOrganizationChart"/>
    <dgm:cxn modelId="{25806706-D2A4-4842-BD3A-539C4AB30749}" type="presParOf" srcId="{944451C6-E3C0-48A0-A5F2-DDD69D21037F}" destId="{84D00A33-FE93-49C2-BFE6-DB398006EAF7}" srcOrd="2" destOrd="0" presId="urn:microsoft.com/office/officeart/2009/3/layout/HorizontalOrganizationChart"/>
    <dgm:cxn modelId="{63E24E79-99B3-411A-BD40-FD4FAAE50EC6}" type="presParOf" srcId="{944451C6-E3C0-48A0-A5F2-DDD69D21037F}" destId="{3BF60FB8-0C36-401F-8845-D359204CF90D}" srcOrd="3" destOrd="0" presId="urn:microsoft.com/office/officeart/2009/3/layout/HorizontalOrganizationChart"/>
    <dgm:cxn modelId="{42400E3B-DAF6-4EC8-B1AE-3BB0740A6290}" type="presParOf" srcId="{3BF60FB8-0C36-401F-8845-D359204CF90D}" destId="{F7EE6210-31BF-42E6-86A7-CD28C00B7896}" srcOrd="0" destOrd="0" presId="urn:microsoft.com/office/officeart/2009/3/layout/HorizontalOrganizationChart"/>
    <dgm:cxn modelId="{243E11AD-A774-41A5-B1AF-6D44924A8A67}" type="presParOf" srcId="{F7EE6210-31BF-42E6-86A7-CD28C00B7896}" destId="{05563008-CD41-4670-8ACA-5994FA0DFE79}" srcOrd="0" destOrd="0" presId="urn:microsoft.com/office/officeart/2009/3/layout/HorizontalOrganizationChart"/>
    <dgm:cxn modelId="{6EB12D7E-3DB4-4BF3-A1FB-10D829EA0837}" type="presParOf" srcId="{F7EE6210-31BF-42E6-86A7-CD28C00B7896}" destId="{6EEE4329-83D1-4F55-80B1-576A37C73EFA}" srcOrd="1" destOrd="0" presId="urn:microsoft.com/office/officeart/2009/3/layout/HorizontalOrganizationChart"/>
    <dgm:cxn modelId="{4D1A1797-E6F8-4528-A355-1347807A216E}" type="presParOf" srcId="{3BF60FB8-0C36-401F-8845-D359204CF90D}" destId="{9A1174E9-290E-4C2F-8A4F-94C0F64531E3}" srcOrd="1" destOrd="0" presId="urn:microsoft.com/office/officeart/2009/3/layout/HorizontalOrganizationChart"/>
    <dgm:cxn modelId="{524B622C-7F2E-4C3C-BA44-4E5A524CD34A}" type="presParOf" srcId="{3BF60FB8-0C36-401F-8845-D359204CF90D}" destId="{2B104B0D-4F9C-41FB-B49C-5F260F617016}" srcOrd="2" destOrd="0" presId="urn:microsoft.com/office/officeart/2009/3/layout/HorizontalOrganizationChart"/>
    <dgm:cxn modelId="{B80BB5FB-EB13-4A0B-950E-7A7BF0A0BFB3}" type="presParOf" srcId="{944451C6-E3C0-48A0-A5F2-DDD69D21037F}" destId="{DA0ED3A1-0562-487C-A455-10393B020C1D}" srcOrd="4" destOrd="0" presId="urn:microsoft.com/office/officeart/2009/3/layout/HorizontalOrganizationChart"/>
    <dgm:cxn modelId="{C2F18B3A-4C64-4905-A3F7-107FFFE2A336}" type="presParOf" srcId="{944451C6-E3C0-48A0-A5F2-DDD69D21037F}" destId="{3A75A9F9-34EF-4507-9C94-5CB1CFFFC456}" srcOrd="5" destOrd="0" presId="urn:microsoft.com/office/officeart/2009/3/layout/HorizontalOrganizationChart"/>
    <dgm:cxn modelId="{4015D230-4E5E-42A8-97DD-1038D1C438CD}" type="presParOf" srcId="{3A75A9F9-34EF-4507-9C94-5CB1CFFFC456}" destId="{7ADC7827-3B67-4ECA-9B5C-90625DC42E26}" srcOrd="0" destOrd="0" presId="urn:microsoft.com/office/officeart/2009/3/layout/HorizontalOrganizationChart"/>
    <dgm:cxn modelId="{5682A316-21DD-4C04-A083-DF0B4579F62E}" type="presParOf" srcId="{7ADC7827-3B67-4ECA-9B5C-90625DC42E26}" destId="{A331E64F-9F60-4A8E-B56B-2ABE395F6F4C}" srcOrd="0" destOrd="0" presId="urn:microsoft.com/office/officeart/2009/3/layout/HorizontalOrganizationChart"/>
    <dgm:cxn modelId="{A1792F6E-5916-4BAB-B905-5E3F2A05E94B}" type="presParOf" srcId="{7ADC7827-3B67-4ECA-9B5C-90625DC42E26}" destId="{2C845EF6-F6C4-480F-93A2-9B4FEC79FF6A}" srcOrd="1" destOrd="0" presId="urn:microsoft.com/office/officeart/2009/3/layout/HorizontalOrganizationChart"/>
    <dgm:cxn modelId="{E6276A30-D91F-492D-A38E-B1143A251466}" type="presParOf" srcId="{3A75A9F9-34EF-4507-9C94-5CB1CFFFC456}" destId="{652EAEDF-0A8E-4903-B6E4-E6C94EF5593F}" srcOrd="1" destOrd="0" presId="urn:microsoft.com/office/officeart/2009/3/layout/HorizontalOrganizationChart"/>
    <dgm:cxn modelId="{0989BB9C-92B7-4596-9764-05851B6FE0D1}" type="presParOf" srcId="{3A75A9F9-34EF-4507-9C94-5CB1CFFFC456}" destId="{1A045188-9E9B-47B8-8101-93A05F0769E9}" srcOrd="2" destOrd="0" presId="urn:microsoft.com/office/officeart/2009/3/layout/HorizontalOrganizationChart"/>
    <dgm:cxn modelId="{F180EDC6-523F-4C3E-A0BB-E2F3C39E972F}" type="presParOf" srcId="{36D329B8-3ABE-45B2-9AE7-A34C2C45CBB9}" destId="{7A9F9AA6-1E15-4701-9764-B06D05DBA014}" srcOrd="2" destOrd="0" presId="urn:microsoft.com/office/officeart/2009/3/layout/HorizontalOrganizationChart"/>
    <dgm:cxn modelId="{91313873-F08C-48E4-B447-DDC1F37BB570}" type="presParOf" srcId="{7A9F9AA6-1E15-4701-9764-B06D05DBA014}" destId="{D9B1AC07-6AF5-4E04-986F-4AEBCB7F8802}" srcOrd="0" destOrd="0" presId="urn:microsoft.com/office/officeart/2009/3/layout/HorizontalOrganizationChart"/>
    <dgm:cxn modelId="{A1914586-CE3C-4052-9299-5D60E30CAE47}" type="presParOf" srcId="{7A9F9AA6-1E15-4701-9764-B06D05DBA014}" destId="{71704458-4B23-4A5C-8073-7871FC0D406B}" srcOrd="1" destOrd="0" presId="urn:microsoft.com/office/officeart/2009/3/layout/HorizontalOrganizationChart"/>
    <dgm:cxn modelId="{EFA6BE04-BA48-4B46-86C1-AC06B80191B7}" type="presParOf" srcId="{71704458-4B23-4A5C-8073-7871FC0D406B}" destId="{6CEEEF57-D5F6-405E-82A1-D04DC4D4D0FF}" srcOrd="0" destOrd="0" presId="urn:microsoft.com/office/officeart/2009/3/layout/HorizontalOrganizationChart"/>
    <dgm:cxn modelId="{6287279D-194B-43CE-B077-9F4AAC7819CC}" type="presParOf" srcId="{6CEEEF57-D5F6-405E-82A1-D04DC4D4D0FF}" destId="{89879E8B-4A38-4F48-A84D-F1BF09349380}" srcOrd="0" destOrd="0" presId="urn:microsoft.com/office/officeart/2009/3/layout/HorizontalOrganizationChart"/>
    <dgm:cxn modelId="{0C0DEE56-10F0-4FFD-9EFC-5487AF2AC72A}" type="presParOf" srcId="{6CEEEF57-D5F6-405E-82A1-D04DC4D4D0FF}" destId="{70DDE441-8A9D-4337-BCDA-646D23F6382A}" srcOrd="1" destOrd="0" presId="urn:microsoft.com/office/officeart/2009/3/layout/HorizontalOrganizationChart"/>
    <dgm:cxn modelId="{9D743FC6-6383-45A6-A18E-2DF02F4098F8}" type="presParOf" srcId="{71704458-4B23-4A5C-8073-7871FC0D406B}" destId="{AAC8D498-2BC5-4DC3-8E00-05F8BBBD8D60}" srcOrd="1" destOrd="0" presId="urn:microsoft.com/office/officeart/2009/3/layout/HorizontalOrganizationChart"/>
    <dgm:cxn modelId="{F7A02E45-23FF-46F2-A567-9E9C5A69FDDF}" type="presParOf" srcId="{71704458-4B23-4A5C-8073-7871FC0D406B}" destId="{BB31C4C5-24C9-4068-84E5-ABA2012BAAC8}" srcOrd="2" destOrd="0" presId="urn:microsoft.com/office/officeart/2009/3/layout/HorizontalOrganizationChart"/>
    <dgm:cxn modelId="{45E251CA-DF14-417F-8ABB-85598CE333BB}" type="presParOf" srcId="{7A9F9AA6-1E15-4701-9764-B06D05DBA014}" destId="{3B5F68ED-A3C1-42B4-BDDC-9C9A44F9DAB6}" srcOrd="2" destOrd="0" presId="urn:microsoft.com/office/officeart/2009/3/layout/HorizontalOrganizationChart"/>
    <dgm:cxn modelId="{0355BBBA-3BD2-4677-ADAC-557A359DA868}" type="presParOf" srcId="{7A9F9AA6-1E15-4701-9764-B06D05DBA014}" destId="{1A01554D-4A15-4011-8867-11179F97DCB9}" srcOrd="3" destOrd="0" presId="urn:microsoft.com/office/officeart/2009/3/layout/HorizontalOrganizationChart"/>
    <dgm:cxn modelId="{01510744-A82A-46A8-881F-958D8B317FE5}" type="presParOf" srcId="{1A01554D-4A15-4011-8867-11179F97DCB9}" destId="{B9B591A8-8C5B-4434-93D0-76E10E9DA05A}" srcOrd="0" destOrd="0" presId="urn:microsoft.com/office/officeart/2009/3/layout/HorizontalOrganizationChart"/>
    <dgm:cxn modelId="{4640428C-3B2E-49E1-9763-7BFE07093814}" type="presParOf" srcId="{B9B591A8-8C5B-4434-93D0-76E10E9DA05A}" destId="{A4A5780D-FD16-44B5-895D-67B6C68B9419}" srcOrd="0" destOrd="0" presId="urn:microsoft.com/office/officeart/2009/3/layout/HorizontalOrganizationChart"/>
    <dgm:cxn modelId="{C7FDEE73-3788-463A-B067-AA8B57863844}" type="presParOf" srcId="{B9B591A8-8C5B-4434-93D0-76E10E9DA05A}" destId="{61258835-E39A-4B2A-8F27-154C95256938}" srcOrd="1" destOrd="0" presId="urn:microsoft.com/office/officeart/2009/3/layout/HorizontalOrganizationChart"/>
    <dgm:cxn modelId="{C865F807-0CEC-4013-A6AE-293842B11053}" type="presParOf" srcId="{1A01554D-4A15-4011-8867-11179F97DCB9}" destId="{E25B1D83-C3FB-407B-86B4-A0FE2A3195CB}" srcOrd="1" destOrd="0" presId="urn:microsoft.com/office/officeart/2009/3/layout/HorizontalOrganizationChart"/>
    <dgm:cxn modelId="{E2522207-7B10-4CD9-8F44-877E515C6D76}" type="presParOf" srcId="{1A01554D-4A15-4011-8867-11179F97DCB9}" destId="{2796F868-A2F2-435F-9285-21465541135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7B231-7B12-447E-8F72-FB6E4EEAE32E}" type="doc">
      <dgm:prSet loTypeId="urn:microsoft.com/office/officeart/2005/8/layout/hierarchy2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o-RO"/>
        </a:p>
      </dgm:t>
    </dgm:pt>
    <dgm:pt modelId="{5D4D5EE6-AF4D-4FB7-9BBE-E1AFE9B414EE}">
      <dgm:prSet phldrT="[Text]" custT="1"/>
      <dgm:spPr/>
      <dgm:t>
        <a:bodyPr/>
        <a:lstStyle/>
        <a:p>
          <a:r>
            <a:rPr lang="ro-RO" sz="1800" b="1" dirty="0" smtClean="0"/>
            <a:t>Nr. </a:t>
          </a:r>
          <a:r>
            <a:rPr lang="ro-RO" sz="1800" b="1" dirty="0" smtClean="0"/>
            <a:t>elevi înscriși </a:t>
          </a:r>
          <a:r>
            <a:rPr lang="ro-RO" sz="1800" b="1" dirty="0" smtClean="0"/>
            <a:t>PROFIL REAL </a:t>
          </a:r>
          <a:r>
            <a:rPr lang="en-US" sz="1800" b="1" dirty="0" smtClean="0"/>
            <a:t>437</a:t>
          </a:r>
          <a:endParaRPr lang="ro-RO" sz="1800" b="1" dirty="0"/>
        </a:p>
      </dgm:t>
    </dgm:pt>
    <dgm:pt modelId="{6B4EA555-81DA-4B36-AE20-19F04F581B9A}" type="parTrans" cxnId="{72B18974-32DC-49F2-91DD-B4754B5F330A}">
      <dgm:prSet/>
      <dgm:spPr/>
      <dgm:t>
        <a:bodyPr/>
        <a:lstStyle/>
        <a:p>
          <a:endParaRPr lang="ro-RO" sz="2000" b="1"/>
        </a:p>
      </dgm:t>
    </dgm:pt>
    <dgm:pt modelId="{A361C509-1285-4D63-BF9C-A36B298D4FF3}" type="sibTrans" cxnId="{72B18974-32DC-49F2-91DD-B4754B5F330A}">
      <dgm:prSet/>
      <dgm:spPr/>
      <dgm:t>
        <a:bodyPr/>
        <a:lstStyle/>
        <a:p>
          <a:endParaRPr lang="ro-RO" sz="2000" b="1"/>
        </a:p>
      </dgm:t>
    </dgm:pt>
    <dgm:pt modelId="{70E1F99D-77F0-4619-9441-A8049C47DF1F}">
      <dgm:prSet phldrT="[Text]" custT="1"/>
      <dgm:spPr/>
      <dgm:t>
        <a:bodyPr/>
        <a:lstStyle/>
        <a:p>
          <a:r>
            <a:rPr lang="ro-RO" sz="1800" b="1" dirty="0" smtClean="0"/>
            <a:t>Nr. elevi MATEMATICĂ-INFORMATICĂ  înscrişi 2</a:t>
          </a:r>
          <a:r>
            <a:rPr lang="en-US" sz="1800" b="1" dirty="0" smtClean="0"/>
            <a:t>11</a:t>
          </a:r>
          <a:r>
            <a:rPr lang="ro-RO" sz="1800" b="1" dirty="0" smtClean="0"/>
            <a:t> </a:t>
          </a:r>
          <a:endParaRPr lang="ro-RO" sz="1800" b="1" dirty="0"/>
        </a:p>
      </dgm:t>
    </dgm:pt>
    <dgm:pt modelId="{1C9A0481-C08E-4E35-81B1-73AFAF157531}" type="parTrans" cxnId="{78435AD7-56DB-4922-B719-62C19B217748}">
      <dgm:prSet custT="1"/>
      <dgm:spPr/>
      <dgm:t>
        <a:bodyPr/>
        <a:lstStyle/>
        <a:p>
          <a:endParaRPr lang="ro-RO" sz="600" b="1"/>
        </a:p>
      </dgm:t>
    </dgm:pt>
    <dgm:pt modelId="{22E59ADC-DA67-467F-BFFC-2653F1B49137}" type="sibTrans" cxnId="{78435AD7-56DB-4922-B719-62C19B217748}">
      <dgm:prSet/>
      <dgm:spPr/>
      <dgm:t>
        <a:bodyPr/>
        <a:lstStyle/>
        <a:p>
          <a:endParaRPr lang="ro-RO" sz="2000" b="1"/>
        </a:p>
      </dgm:t>
    </dgm:pt>
    <dgm:pt modelId="{ED7240F9-D648-464C-98FD-4E9F889FCF77}">
      <dgm:prSet phldrT="[Text]" custT="1"/>
      <dgm:spPr/>
      <dgm:t>
        <a:bodyPr/>
        <a:lstStyle/>
        <a:p>
          <a:r>
            <a:rPr lang="ro-RO" sz="1800" b="1" dirty="0" smtClean="0"/>
            <a:t>Nr. elevi care au optat pentru proba de INFORMATICĂ 31 (14,69%)</a:t>
          </a:r>
          <a:endParaRPr lang="ro-RO" sz="1800" b="1" dirty="0"/>
        </a:p>
      </dgm:t>
    </dgm:pt>
    <dgm:pt modelId="{430726D7-D495-45ED-A44E-7FD56D0DC126}" type="parTrans" cxnId="{E2BF8D9F-AEFA-4F4C-934C-BE09439B644A}">
      <dgm:prSet custT="1"/>
      <dgm:spPr/>
      <dgm:t>
        <a:bodyPr/>
        <a:lstStyle/>
        <a:p>
          <a:endParaRPr lang="ro-RO" sz="600" b="1"/>
        </a:p>
      </dgm:t>
    </dgm:pt>
    <dgm:pt modelId="{5B673936-AFE5-446F-9CC3-4C1A4B44B727}" type="sibTrans" cxnId="{E2BF8D9F-AEFA-4F4C-934C-BE09439B644A}">
      <dgm:prSet/>
      <dgm:spPr/>
      <dgm:t>
        <a:bodyPr/>
        <a:lstStyle/>
        <a:p>
          <a:endParaRPr lang="ro-RO" sz="2000" b="1"/>
        </a:p>
      </dgm:t>
    </dgm:pt>
    <dgm:pt modelId="{13EA4CA5-A474-40F4-8406-1B83FD41D7FE}">
      <dgm:prSet phldrT="[Text]" custT="1"/>
      <dgm:spPr/>
      <dgm:t>
        <a:bodyPr/>
        <a:lstStyle/>
        <a:p>
          <a:r>
            <a:rPr lang="ro-RO" sz="1800" b="1" dirty="0" smtClean="0"/>
            <a:t>Nr. elevi ŞTIINŢE ALE NATURII înscrişi 2</a:t>
          </a:r>
          <a:r>
            <a:rPr lang="en-US" sz="1800" b="1" dirty="0" smtClean="0"/>
            <a:t>26</a:t>
          </a:r>
          <a:r>
            <a:rPr lang="ro-RO" sz="1800" b="1" dirty="0" smtClean="0"/>
            <a:t> </a:t>
          </a:r>
          <a:endParaRPr lang="ro-RO" sz="1800" b="1" dirty="0"/>
        </a:p>
      </dgm:t>
    </dgm:pt>
    <dgm:pt modelId="{8FA8436F-61F6-45B5-8CFE-FBA1EF859A32}" type="parTrans" cxnId="{1DD7D565-B2E9-4329-A374-F6AAA2759354}">
      <dgm:prSet custT="1"/>
      <dgm:spPr/>
      <dgm:t>
        <a:bodyPr/>
        <a:lstStyle/>
        <a:p>
          <a:endParaRPr lang="ro-RO" sz="600" b="1"/>
        </a:p>
      </dgm:t>
    </dgm:pt>
    <dgm:pt modelId="{7D7E293E-2558-4EDE-985F-738DB8BF73AA}" type="sibTrans" cxnId="{1DD7D565-B2E9-4329-A374-F6AAA2759354}">
      <dgm:prSet/>
      <dgm:spPr/>
      <dgm:t>
        <a:bodyPr/>
        <a:lstStyle/>
        <a:p>
          <a:endParaRPr lang="ro-RO" sz="2000" b="1"/>
        </a:p>
      </dgm:t>
    </dgm:pt>
    <dgm:pt modelId="{4A870C2C-A28C-4B28-B6D3-6A79D0F83368}">
      <dgm:prSet phldrT="[Text]" custT="1"/>
      <dgm:spPr/>
      <dgm:t>
        <a:bodyPr/>
        <a:lstStyle/>
        <a:p>
          <a:r>
            <a:rPr lang="ro-RO" sz="1800" b="1" dirty="0" smtClean="0"/>
            <a:t>Nr. elevi care au optat pentru proba de INFORMATICĂ 1 (0,44%)</a:t>
          </a:r>
          <a:endParaRPr lang="ro-RO" sz="1800" b="1" dirty="0"/>
        </a:p>
      </dgm:t>
    </dgm:pt>
    <dgm:pt modelId="{14FD03FC-BBE6-4FD8-A128-210C0C364F54}" type="parTrans" cxnId="{1041374F-838A-4582-A009-4FBB71A669D7}">
      <dgm:prSet custT="1"/>
      <dgm:spPr/>
      <dgm:t>
        <a:bodyPr/>
        <a:lstStyle/>
        <a:p>
          <a:endParaRPr lang="ro-RO" sz="600" b="1"/>
        </a:p>
      </dgm:t>
    </dgm:pt>
    <dgm:pt modelId="{91FD9C52-09EB-4CE1-A769-6941955E6356}" type="sibTrans" cxnId="{1041374F-838A-4582-A009-4FBB71A669D7}">
      <dgm:prSet/>
      <dgm:spPr/>
      <dgm:t>
        <a:bodyPr/>
        <a:lstStyle/>
        <a:p>
          <a:endParaRPr lang="ro-RO" sz="2000" b="1"/>
        </a:p>
      </dgm:t>
    </dgm:pt>
    <dgm:pt modelId="{A7ECE3E6-B792-4B97-841B-3FBC768E30B1}" type="pres">
      <dgm:prSet presAssocID="{A9C7B231-7B12-447E-8F72-FB6E4EEAE3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164E0D92-25DE-464E-87F4-1699C0DAA6DD}" type="pres">
      <dgm:prSet presAssocID="{5D4D5EE6-AF4D-4FB7-9BBE-E1AFE9B414EE}" presName="root1" presStyleCnt="0"/>
      <dgm:spPr/>
    </dgm:pt>
    <dgm:pt modelId="{E6BC9F93-FECC-42B8-8FD0-5ACA34F121BE}" type="pres">
      <dgm:prSet presAssocID="{5D4D5EE6-AF4D-4FB7-9BBE-E1AFE9B414EE}" presName="LevelOneTextNode" presStyleLbl="node0" presStyleIdx="0" presStyleCnt="1" custLinFactNeighborX="-132" custLinFactNeighborY="-6213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4A3697AD-EF1B-4B08-98A4-896C8AEE4C53}" type="pres">
      <dgm:prSet presAssocID="{5D4D5EE6-AF4D-4FB7-9BBE-E1AFE9B414EE}" presName="level2hierChild" presStyleCnt="0"/>
      <dgm:spPr/>
    </dgm:pt>
    <dgm:pt modelId="{5A71BBFD-A888-42CC-8F5D-0D273A738D07}" type="pres">
      <dgm:prSet presAssocID="{1C9A0481-C08E-4E35-81B1-73AFAF157531}" presName="conn2-1" presStyleLbl="parChTrans1D2" presStyleIdx="0" presStyleCnt="2"/>
      <dgm:spPr/>
      <dgm:t>
        <a:bodyPr/>
        <a:lstStyle/>
        <a:p>
          <a:endParaRPr lang="ro-RO"/>
        </a:p>
      </dgm:t>
    </dgm:pt>
    <dgm:pt modelId="{1B31FD8D-3008-4585-8F48-1902C74CE1E2}" type="pres">
      <dgm:prSet presAssocID="{1C9A0481-C08E-4E35-81B1-73AFAF157531}" presName="connTx" presStyleLbl="parChTrans1D2" presStyleIdx="0" presStyleCnt="2"/>
      <dgm:spPr/>
      <dgm:t>
        <a:bodyPr/>
        <a:lstStyle/>
        <a:p>
          <a:endParaRPr lang="ro-RO"/>
        </a:p>
      </dgm:t>
    </dgm:pt>
    <dgm:pt modelId="{8B8C71EA-6B18-4E38-BFA2-CC02FB762CA9}" type="pres">
      <dgm:prSet presAssocID="{70E1F99D-77F0-4619-9441-A8049C47DF1F}" presName="root2" presStyleCnt="0"/>
      <dgm:spPr/>
    </dgm:pt>
    <dgm:pt modelId="{91B6DB9D-44AE-4FFE-A217-16E0FAC89DD5}" type="pres">
      <dgm:prSet presAssocID="{70E1F99D-77F0-4619-9441-A8049C47DF1F}" presName="LevelTwoTextNode" presStyleLbl="node2" presStyleIdx="0" presStyleCnt="2" custLinFactNeighborX="2757" custLinFactNeighborY="-4758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5F5D9A1C-05F9-42BA-9457-637876F4B66A}" type="pres">
      <dgm:prSet presAssocID="{70E1F99D-77F0-4619-9441-A8049C47DF1F}" presName="level3hierChild" presStyleCnt="0"/>
      <dgm:spPr/>
    </dgm:pt>
    <dgm:pt modelId="{CCD6A417-7CF2-427C-ADBE-C4D45F173DAD}" type="pres">
      <dgm:prSet presAssocID="{430726D7-D495-45ED-A44E-7FD56D0DC126}" presName="conn2-1" presStyleLbl="parChTrans1D3" presStyleIdx="0" presStyleCnt="2"/>
      <dgm:spPr/>
      <dgm:t>
        <a:bodyPr/>
        <a:lstStyle/>
        <a:p>
          <a:endParaRPr lang="ro-RO"/>
        </a:p>
      </dgm:t>
    </dgm:pt>
    <dgm:pt modelId="{9AF9F849-394F-48DE-87F1-C2A9AC7381E7}" type="pres">
      <dgm:prSet presAssocID="{430726D7-D495-45ED-A44E-7FD56D0DC126}" presName="connTx" presStyleLbl="parChTrans1D3" presStyleIdx="0" presStyleCnt="2"/>
      <dgm:spPr/>
      <dgm:t>
        <a:bodyPr/>
        <a:lstStyle/>
        <a:p>
          <a:endParaRPr lang="ro-RO"/>
        </a:p>
      </dgm:t>
    </dgm:pt>
    <dgm:pt modelId="{BFCAC489-C32C-41FD-9857-586E9985ED16}" type="pres">
      <dgm:prSet presAssocID="{ED7240F9-D648-464C-98FD-4E9F889FCF77}" presName="root2" presStyleCnt="0"/>
      <dgm:spPr/>
    </dgm:pt>
    <dgm:pt modelId="{127AE269-73F1-40CF-9C1C-C8ECF7E2815E}" type="pres">
      <dgm:prSet presAssocID="{ED7240F9-D648-464C-98FD-4E9F889FCF77}" presName="LevelTwoTextNode" presStyleLbl="node3" presStyleIdx="0" presStyleCnt="2" custLinFactNeighborX="-383" custLinFactNeighborY="-48195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86EA5821-6022-4023-86A4-36608D4612C8}" type="pres">
      <dgm:prSet presAssocID="{ED7240F9-D648-464C-98FD-4E9F889FCF77}" presName="level3hierChild" presStyleCnt="0"/>
      <dgm:spPr/>
    </dgm:pt>
    <dgm:pt modelId="{3C713EE8-17E5-42CD-8B22-D63710618DF9}" type="pres">
      <dgm:prSet presAssocID="{8FA8436F-61F6-45B5-8CFE-FBA1EF859A32}" presName="conn2-1" presStyleLbl="parChTrans1D2" presStyleIdx="1" presStyleCnt="2"/>
      <dgm:spPr/>
      <dgm:t>
        <a:bodyPr/>
        <a:lstStyle/>
        <a:p>
          <a:endParaRPr lang="ro-RO"/>
        </a:p>
      </dgm:t>
    </dgm:pt>
    <dgm:pt modelId="{2125837D-7DC8-4E10-9372-0038643534E9}" type="pres">
      <dgm:prSet presAssocID="{8FA8436F-61F6-45B5-8CFE-FBA1EF859A32}" presName="connTx" presStyleLbl="parChTrans1D2" presStyleIdx="1" presStyleCnt="2"/>
      <dgm:spPr/>
      <dgm:t>
        <a:bodyPr/>
        <a:lstStyle/>
        <a:p>
          <a:endParaRPr lang="ro-RO"/>
        </a:p>
      </dgm:t>
    </dgm:pt>
    <dgm:pt modelId="{8813DC8D-E4B6-4F66-B643-00DFEC373CA5}" type="pres">
      <dgm:prSet presAssocID="{13EA4CA5-A474-40F4-8406-1B83FD41D7FE}" presName="root2" presStyleCnt="0"/>
      <dgm:spPr/>
    </dgm:pt>
    <dgm:pt modelId="{A6795D89-9780-4819-8E7C-B4B6990D0735}" type="pres">
      <dgm:prSet presAssocID="{13EA4CA5-A474-40F4-8406-1B83FD41D7F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EF4F1A71-58D4-4DC1-993C-C70DDC9F6A86}" type="pres">
      <dgm:prSet presAssocID="{13EA4CA5-A474-40F4-8406-1B83FD41D7FE}" presName="level3hierChild" presStyleCnt="0"/>
      <dgm:spPr/>
    </dgm:pt>
    <dgm:pt modelId="{3C200672-F28B-49A0-9101-2F2900038566}" type="pres">
      <dgm:prSet presAssocID="{14FD03FC-BBE6-4FD8-A128-210C0C364F54}" presName="conn2-1" presStyleLbl="parChTrans1D3" presStyleIdx="1" presStyleCnt="2"/>
      <dgm:spPr/>
      <dgm:t>
        <a:bodyPr/>
        <a:lstStyle/>
        <a:p>
          <a:endParaRPr lang="ro-RO"/>
        </a:p>
      </dgm:t>
    </dgm:pt>
    <dgm:pt modelId="{DC8AEE95-DB33-44C2-90E9-D5D138DB52F4}" type="pres">
      <dgm:prSet presAssocID="{14FD03FC-BBE6-4FD8-A128-210C0C364F54}" presName="connTx" presStyleLbl="parChTrans1D3" presStyleIdx="1" presStyleCnt="2"/>
      <dgm:spPr/>
      <dgm:t>
        <a:bodyPr/>
        <a:lstStyle/>
        <a:p>
          <a:endParaRPr lang="ro-RO"/>
        </a:p>
      </dgm:t>
    </dgm:pt>
    <dgm:pt modelId="{0F469B09-94FA-4921-8048-CB8E51CBA52B}" type="pres">
      <dgm:prSet presAssocID="{4A870C2C-A28C-4B28-B6D3-6A79D0F83368}" presName="root2" presStyleCnt="0"/>
      <dgm:spPr/>
    </dgm:pt>
    <dgm:pt modelId="{CBF4FDCE-1AC5-481E-9AA9-6BEE8820D68C}" type="pres">
      <dgm:prSet presAssocID="{4A870C2C-A28C-4B28-B6D3-6A79D0F8336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3B07507-1C8A-4201-9E65-267CD36D64EE}" type="pres">
      <dgm:prSet presAssocID="{4A870C2C-A28C-4B28-B6D3-6A79D0F83368}" presName="level3hierChild" presStyleCnt="0"/>
      <dgm:spPr/>
    </dgm:pt>
  </dgm:ptLst>
  <dgm:cxnLst>
    <dgm:cxn modelId="{AAC1F4D9-A484-45DB-B991-D07E255CAD36}" type="presOf" srcId="{1C9A0481-C08E-4E35-81B1-73AFAF157531}" destId="{1B31FD8D-3008-4585-8F48-1902C74CE1E2}" srcOrd="1" destOrd="0" presId="urn:microsoft.com/office/officeart/2005/8/layout/hierarchy2"/>
    <dgm:cxn modelId="{D44405E7-E864-4EF4-A2BB-63085BC8C714}" type="presOf" srcId="{1C9A0481-C08E-4E35-81B1-73AFAF157531}" destId="{5A71BBFD-A888-42CC-8F5D-0D273A738D07}" srcOrd="0" destOrd="0" presId="urn:microsoft.com/office/officeart/2005/8/layout/hierarchy2"/>
    <dgm:cxn modelId="{8C2C407F-ED51-4434-BF4E-B9DACFA5ABB9}" type="presOf" srcId="{430726D7-D495-45ED-A44E-7FD56D0DC126}" destId="{9AF9F849-394F-48DE-87F1-C2A9AC7381E7}" srcOrd="1" destOrd="0" presId="urn:microsoft.com/office/officeart/2005/8/layout/hierarchy2"/>
    <dgm:cxn modelId="{1DD7D565-B2E9-4329-A374-F6AAA2759354}" srcId="{5D4D5EE6-AF4D-4FB7-9BBE-E1AFE9B414EE}" destId="{13EA4CA5-A474-40F4-8406-1B83FD41D7FE}" srcOrd="1" destOrd="0" parTransId="{8FA8436F-61F6-45B5-8CFE-FBA1EF859A32}" sibTransId="{7D7E293E-2558-4EDE-985F-738DB8BF73AA}"/>
    <dgm:cxn modelId="{6D59C743-4D4A-465D-833E-2DCB9E403A66}" type="presOf" srcId="{430726D7-D495-45ED-A44E-7FD56D0DC126}" destId="{CCD6A417-7CF2-427C-ADBE-C4D45F173DAD}" srcOrd="0" destOrd="0" presId="urn:microsoft.com/office/officeart/2005/8/layout/hierarchy2"/>
    <dgm:cxn modelId="{E783B190-DF05-40C0-AC69-344F59B1799C}" type="presOf" srcId="{A9C7B231-7B12-447E-8F72-FB6E4EEAE32E}" destId="{A7ECE3E6-B792-4B97-841B-3FBC768E30B1}" srcOrd="0" destOrd="0" presId="urn:microsoft.com/office/officeart/2005/8/layout/hierarchy2"/>
    <dgm:cxn modelId="{1041374F-838A-4582-A009-4FBB71A669D7}" srcId="{13EA4CA5-A474-40F4-8406-1B83FD41D7FE}" destId="{4A870C2C-A28C-4B28-B6D3-6A79D0F83368}" srcOrd="0" destOrd="0" parTransId="{14FD03FC-BBE6-4FD8-A128-210C0C364F54}" sibTransId="{91FD9C52-09EB-4CE1-A769-6941955E6356}"/>
    <dgm:cxn modelId="{02038DAF-2DA4-411D-A4C4-4712C2A89B6D}" type="presOf" srcId="{14FD03FC-BBE6-4FD8-A128-210C0C364F54}" destId="{3C200672-F28B-49A0-9101-2F2900038566}" srcOrd="0" destOrd="0" presId="urn:microsoft.com/office/officeart/2005/8/layout/hierarchy2"/>
    <dgm:cxn modelId="{264BC7CF-7A5D-479C-B548-6299A3B1D1F9}" type="presOf" srcId="{13EA4CA5-A474-40F4-8406-1B83FD41D7FE}" destId="{A6795D89-9780-4819-8E7C-B4B6990D0735}" srcOrd="0" destOrd="0" presId="urn:microsoft.com/office/officeart/2005/8/layout/hierarchy2"/>
    <dgm:cxn modelId="{9DFE791F-F983-455F-B89F-30A32D62F0B6}" type="presOf" srcId="{8FA8436F-61F6-45B5-8CFE-FBA1EF859A32}" destId="{2125837D-7DC8-4E10-9372-0038643534E9}" srcOrd="1" destOrd="0" presId="urn:microsoft.com/office/officeart/2005/8/layout/hierarchy2"/>
    <dgm:cxn modelId="{096A46C7-7E6A-4455-A913-85E2D514B02C}" type="presOf" srcId="{8FA8436F-61F6-45B5-8CFE-FBA1EF859A32}" destId="{3C713EE8-17E5-42CD-8B22-D63710618DF9}" srcOrd="0" destOrd="0" presId="urn:microsoft.com/office/officeart/2005/8/layout/hierarchy2"/>
    <dgm:cxn modelId="{72B18974-32DC-49F2-91DD-B4754B5F330A}" srcId="{A9C7B231-7B12-447E-8F72-FB6E4EEAE32E}" destId="{5D4D5EE6-AF4D-4FB7-9BBE-E1AFE9B414EE}" srcOrd="0" destOrd="0" parTransId="{6B4EA555-81DA-4B36-AE20-19F04F581B9A}" sibTransId="{A361C509-1285-4D63-BF9C-A36B298D4FF3}"/>
    <dgm:cxn modelId="{98D5A06D-E0E7-4B2E-AC66-01E50B04EED2}" type="presOf" srcId="{5D4D5EE6-AF4D-4FB7-9BBE-E1AFE9B414EE}" destId="{E6BC9F93-FECC-42B8-8FD0-5ACA34F121BE}" srcOrd="0" destOrd="0" presId="urn:microsoft.com/office/officeart/2005/8/layout/hierarchy2"/>
    <dgm:cxn modelId="{403408AF-A6CE-4AC2-B056-F07CF6281318}" type="presOf" srcId="{4A870C2C-A28C-4B28-B6D3-6A79D0F83368}" destId="{CBF4FDCE-1AC5-481E-9AA9-6BEE8820D68C}" srcOrd="0" destOrd="0" presId="urn:microsoft.com/office/officeart/2005/8/layout/hierarchy2"/>
    <dgm:cxn modelId="{A677304A-3039-499D-AE14-AF001F275A0B}" type="presOf" srcId="{70E1F99D-77F0-4619-9441-A8049C47DF1F}" destId="{91B6DB9D-44AE-4FFE-A217-16E0FAC89DD5}" srcOrd="0" destOrd="0" presId="urn:microsoft.com/office/officeart/2005/8/layout/hierarchy2"/>
    <dgm:cxn modelId="{78435AD7-56DB-4922-B719-62C19B217748}" srcId="{5D4D5EE6-AF4D-4FB7-9BBE-E1AFE9B414EE}" destId="{70E1F99D-77F0-4619-9441-A8049C47DF1F}" srcOrd="0" destOrd="0" parTransId="{1C9A0481-C08E-4E35-81B1-73AFAF157531}" sibTransId="{22E59ADC-DA67-467F-BFFC-2653F1B49137}"/>
    <dgm:cxn modelId="{50417604-B42C-41DA-8B3A-A0AF28B7DB2D}" type="presOf" srcId="{ED7240F9-D648-464C-98FD-4E9F889FCF77}" destId="{127AE269-73F1-40CF-9C1C-C8ECF7E2815E}" srcOrd="0" destOrd="0" presId="urn:microsoft.com/office/officeart/2005/8/layout/hierarchy2"/>
    <dgm:cxn modelId="{30D7C986-216C-400E-B121-5135A4C92962}" type="presOf" srcId="{14FD03FC-BBE6-4FD8-A128-210C0C364F54}" destId="{DC8AEE95-DB33-44C2-90E9-D5D138DB52F4}" srcOrd="1" destOrd="0" presId="urn:microsoft.com/office/officeart/2005/8/layout/hierarchy2"/>
    <dgm:cxn modelId="{E2BF8D9F-AEFA-4F4C-934C-BE09439B644A}" srcId="{70E1F99D-77F0-4619-9441-A8049C47DF1F}" destId="{ED7240F9-D648-464C-98FD-4E9F889FCF77}" srcOrd="0" destOrd="0" parTransId="{430726D7-D495-45ED-A44E-7FD56D0DC126}" sibTransId="{5B673936-AFE5-446F-9CC3-4C1A4B44B727}"/>
    <dgm:cxn modelId="{E252760F-F421-4419-BCEA-95BC98CCE5B2}" type="presParOf" srcId="{A7ECE3E6-B792-4B97-841B-3FBC768E30B1}" destId="{164E0D92-25DE-464E-87F4-1699C0DAA6DD}" srcOrd="0" destOrd="0" presId="urn:microsoft.com/office/officeart/2005/8/layout/hierarchy2"/>
    <dgm:cxn modelId="{A85BF150-1338-4C0B-A2AC-F3EE45CF8AB8}" type="presParOf" srcId="{164E0D92-25DE-464E-87F4-1699C0DAA6DD}" destId="{E6BC9F93-FECC-42B8-8FD0-5ACA34F121BE}" srcOrd="0" destOrd="0" presId="urn:microsoft.com/office/officeart/2005/8/layout/hierarchy2"/>
    <dgm:cxn modelId="{210BA278-3269-4D34-ABC6-5F62A6DF28F4}" type="presParOf" srcId="{164E0D92-25DE-464E-87F4-1699C0DAA6DD}" destId="{4A3697AD-EF1B-4B08-98A4-896C8AEE4C53}" srcOrd="1" destOrd="0" presId="urn:microsoft.com/office/officeart/2005/8/layout/hierarchy2"/>
    <dgm:cxn modelId="{F7ED9B90-3B85-4987-BFBB-F5FD568C556E}" type="presParOf" srcId="{4A3697AD-EF1B-4B08-98A4-896C8AEE4C53}" destId="{5A71BBFD-A888-42CC-8F5D-0D273A738D07}" srcOrd="0" destOrd="0" presId="urn:microsoft.com/office/officeart/2005/8/layout/hierarchy2"/>
    <dgm:cxn modelId="{B4C54031-5E2B-4FDD-B37A-EC817B658477}" type="presParOf" srcId="{5A71BBFD-A888-42CC-8F5D-0D273A738D07}" destId="{1B31FD8D-3008-4585-8F48-1902C74CE1E2}" srcOrd="0" destOrd="0" presId="urn:microsoft.com/office/officeart/2005/8/layout/hierarchy2"/>
    <dgm:cxn modelId="{C31D2EEC-8F61-467E-A198-7F197190BF21}" type="presParOf" srcId="{4A3697AD-EF1B-4B08-98A4-896C8AEE4C53}" destId="{8B8C71EA-6B18-4E38-BFA2-CC02FB762CA9}" srcOrd="1" destOrd="0" presId="urn:microsoft.com/office/officeart/2005/8/layout/hierarchy2"/>
    <dgm:cxn modelId="{4CDA7AA5-AB1E-48B9-A27E-B1034BAA491E}" type="presParOf" srcId="{8B8C71EA-6B18-4E38-BFA2-CC02FB762CA9}" destId="{91B6DB9D-44AE-4FFE-A217-16E0FAC89DD5}" srcOrd="0" destOrd="0" presId="urn:microsoft.com/office/officeart/2005/8/layout/hierarchy2"/>
    <dgm:cxn modelId="{AF16EE7F-E473-4D9F-A730-CEAE7F58D7D7}" type="presParOf" srcId="{8B8C71EA-6B18-4E38-BFA2-CC02FB762CA9}" destId="{5F5D9A1C-05F9-42BA-9457-637876F4B66A}" srcOrd="1" destOrd="0" presId="urn:microsoft.com/office/officeart/2005/8/layout/hierarchy2"/>
    <dgm:cxn modelId="{0B39FA5A-2F63-4BB5-B9F8-68C3A85BF009}" type="presParOf" srcId="{5F5D9A1C-05F9-42BA-9457-637876F4B66A}" destId="{CCD6A417-7CF2-427C-ADBE-C4D45F173DAD}" srcOrd="0" destOrd="0" presId="urn:microsoft.com/office/officeart/2005/8/layout/hierarchy2"/>
    <dgm:cxn modelId="{039FD632-1BC3-45D3-AF80-B491D8918D9A}" type="presParOf" srcId="{CCD6A417-7CF2-427C-ADBE-C4D45F173DAD}" destId="{9AF9F849-394F-48DE-87F1-C2A9AC7381E7}" srcOrd="0" destOrd="0" presId="urn:microsoft.com/office/officeart/2005/8/layout/hierarchy2"/>
    <dgm:cxn modelId="{A0BA2F20-E330-45F5-B4F9-21F8BDD40894}" type="presParOf" srcId="{5F5D9A1C-05F9-42BA-9457-637876F4B66A}" destId="{BFCAC489-C32C-41FD-9857-586E9985ED16}" srcOrd="1" destOrd="0" presId="urn:microsoft.com/office/officeart/2005/8/layout/hierarchy2"/>
    <dgm:cxn modelId="{5CFEC77F-8CF8-412C-8A34-DDA54F1178F7}" type="presParOf" srcId="{BFCAC489-C32C-41FD-9857-586E9985ED16}" destId="{127AE269-73F1-40CF-9C1C-C8ECF7E2815E}" srcOrd="0" destOrd="0" presId="urn:microsoft.com/office/officeart/2005/8/layout/hierarchy2"/>
    <dgm:cxn modelId="{12A97CEB-A1AC-49A1-A388-9AD89BC090A9}" type="presParOf" srcId="{BFCAC489-C32C-41FD-9857-586E9985ED16}" destId="{86EA5821-6022-4023-86A4-36608D4612C8}" srcOrd="1" destOrd="0" presId="urn:microsoft.com/office/officeart/2005/8/layout/hierarchy2"/>
    <dgm:cxn modelId="{449368FA-B78F-455B-8785-68447B62A799}" type="presParOf" srcId="{4A3697AD-EF1B-4B08-98A4-896C8AEE4C53}" destId="{3C713EE8-17E5-42CD-8B22-D63710618DF9}" srcOrd="2" destOrd="0" presId="urn:microsoft.com/office/officeart/2005/8/layout/hierarchy2"/>
    <dgm:cxn modelId="{285F3D83-83CD-4FEE-B129-E55D6B3F0FE0}" type="presParOf" srcId="{3C713EE8-17E5-42CD-8B22-D63710618DF9}" destId="{2125837D-7DC8-4E10-9372-0038643534E9}" srcOrd="0" destOrd="0" presId="urn:microsoft.com/office/officeart/2005/8/layout/hierarchy2"/>
    <dgm:cxn modelId="{2333C64A-DB3A-4C90-B453-060EF2D92219}" type="presParOf" srcId="{4A3697AD-EF1B-4B08-98A4-896C8AEE4C53}" destId="{8813DC8D-E4B6-4F66-B643-00DFEC373CA5}" srcOrd="3" destOrd="0" presId="urn:microsoft.com/office/officeart/2005/8/layout/hierarchy2"/>
    <dgm:cxn modelId="{43037866-F13F-4983-9475-9A042BA402A9}" type="presParOf" srcId="{8813DC8D-E4B6-4F66-B643-00DFEC373CA5}" destId="{A6795D89-9780-4819-8E7C-B4B6990D0735}" srcOrd="0" destOrd="0" presId="urn:microsoft.com/office/officeart/2005/8/layout/hierarchy2"/>
    <dgm:cxn modelId="{B122E7C5-4367-4397-920D-6E849A5122B8}" type="presParOf" srcId="{8813DC8D-E4B6-4F66-B643-00DFEC373CA5}" destId="{EF4F1A71-58D4-4DC1-993C-C70DDC9F6A86}" srcOrd="1" destOrd="0" presId="urn:microsoft.com/office/officeart/2005/8/layout/hierarchy2"/>
    <dgm:cxn modelId="{4533A05A-E636-4108-BD81-533E5F600F8A}" type="presParOf" srcId="{EF4F1A71-58D4-4DC1-993C-C70DDC9F6A86}" destId="{3C200672-F28B-49A0-9101-2F2900038566}" srcOrd="0" destOrd="0" presId="urn:microsoft.com/office/officeart/2005/8/layout/hierarchy2"/>
    <dgm:cxn modelId="{79EA30E6-A295-4977-A864-2F961D1BC9D0}" type="presParOf" srcId="{3C200672-F28B-49A0-9101-2F2900038566}" destId="{DC8AEE95-DB33-44C2-90E9-D5D138DB52F4}" srcOrd="0" destOrd="0" presId="urn:microsoft.com/office/officeart/2005/8/layout/hierarchy2"/>
    <dgm:cxn modelId="{398F0DA0-495A-47D5-A65E-CC50C9C701EF}" type="presParOf" srcId="{EF4F1A71-58D4-4DC1-993C-C70DDC9F6A86}" destId="{0F469B09-94FA-4921-8048-CB8E51CBA52B}" srcOrd="1" destOrd="0" presId="urn:microsoft.com/office/officeart/2005/8/layout/hierarchy2"/>
    <dgm:cxn modelId="{BD7228FF-9068-4D80-B410-9B0CDB508524}" type="presParOf" srcId="{0F469B09-94FA-4921-8048-CB8E51CBA52B}" destId="{CBF4FDCE-1AC5-481E-9AA9-6BEE8820D68C}" srcOrd="0" destOrd="0" presId="urn:microsoft.com/office/officeart/2005/8/layout/hierarchy2"/>
    <dgm:cxn modelId="{2DE17F6C-F315-42A9-B308-BAC5DCEA3366}" type="presParOf" srcId="{0F469B09-94FA-4921-8048-CB8E51CBA52B}" destId="{03B07507-1C8A-4201-9E65-267CD36D64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C558A-8DEB-4276-93A4-67E9FF2CAC1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o-RO"/>
        </a:p>
      </dgm:t>
    </dgm:pt>
    <dgm:pt modelId="{2AD2B6DB-6C2C-4141-8A2A-FAAA37F1A43B}">
      <dgm:prSet phldrT="[Text]" custT="1"/>
      <dgm:spPr/>
      <dgm:t>
        <a:bodyPr/>
        <a:lstStyle/>
        <a:p>
          <a:r>
            <a:rPr lang="ro-RO" sz="2000" b="1" dirty="0" smtClean="0"/>
            <a:t>Nr. elevi MATE-INFO: </a:t>
          </a:r>
          <a:r>
            <a:rPr lang="ro-RO" sz="2800" b="1" dirty="0" smtClean="0"/>
            <a:t>221</a:t>
          </a:r>
        </a:p>
      </dgm:t>
    </dgm:pt>
    <dgm:pt modelId="{3D36B8BA-1980-4685-A13D-DF37B70B39B5}" type="parTrans" cxnId="{763CC11C-7169-40A6-9401-93057AB5C82A}">
      <dgm:prSet/>
      <dgm:spPr/>
      <dgm:t>
        <a:bodyPr/>
        <a:lstStyle/>
        <a:p>
          <a:endParaRPr lang="ro-RO" sz="1600" b="1"/>
        </a:p>
      </dgm:t>
    </dgm:pt>
    <dgm:pt modelId="{050F9B81-071D-48AD-8899-BA1DF0D1B54E}" type="sibTrans" cxnId="{763CC11C-7169-40A6-9401-93057AB5C82A}">
      <dgm:prSet/>
      <dgm:spPr/>
      <dgm:t>
        <a:bodyPr/>
        <a:lstStyle/>
        <a:p>
          <a:endParaRPr lang="ro-RO" sz="1600" b="1"/>
        </a:p>
      </dgm:t>
    </dgm:pt>
    <dgm:pt modelId="{E7C854C3-8A55-4C68-9398-1DED316FD20F}" type="asst">
      <dgm:prSet phldrT="[Text]" custT="1"/>
      <dgm:spPr/>
      <dgm:t>
        <a:bodyPr/>
        <a:lstStyle/>
        <a:p>
          <a:r>
            <a:rPr lang="ro-RO" sz="2000" b="1" dirty="0" smtClean="0"/>
            <a:t>Nr. elevi înscrişi: </a:t>
          </a:r>
          <a:r>
            <a:rPr lang="ro-RO" sz="2400" b="1" dirty="0" smtClean="0"/>
            <a:t>174</a:t>
          </a:r>
          <a:r>
            <a:rPr lang="ro-RO" sz="2000" b="1" dirty="0" smtClean="0"/>
            <a:t> (78,73%)</a:t>
          </a:r>
          <a:endParaRPr lang="ro-RO" sz="2000" b="1" dirty="0"/>
        </a:p>
      </dgm:t>
    </dgm:pt>
    <dgm:pt modelId="{09682F81-25FD-44C5-8DB2-C0B0B5C525F6}" type="parTrans" cxnId="{69B0DEF1-BFA2-4EBB-B4C9-F782A571D4F5}">
      <dgm:prSet/>
      <dgm:spPr/>
      <dgm:t>
        <a:bodyPr/>
        <a:lstStyle/>
        <a:p>
          <a:endParaRPr lang="ro-RO" sz="1600" b="1"/>
        </a:p>
      </dgm:t>
    </dgm:pt>
    <dgm:pt modelId="{8CBAC5E8-CEC3-4A06-87BF-D5F703FAAC40}" type="sibTrans" cxnId="{69B0DEF1-BFA2-4EBB-B4C9-F782A571D4F5}">
      <dgm:prSet/>
      <dgm:spPr/>
      <dgm:t>
        <a:bodyPr/>
        <a:lstStyle/>
        <a:p>
          <a:endParaRPr lang="ro-RO" sz="1600" b="1"/>
        </a:p>
      </dgm:t>
    </dgm:pt>
    <dgm:pt modelId="{1F612610-9980-445B-AFCA-021286AB1974}">
      <dgm:prSet phldrT="[Text]" custT="1"/>
      <dgm:spPr/>
      <dgm:t>
        <a:bodyPr/>
        <a:lstStyle/>
        <a:p>
          <a:r>
            <a:rPr lang="ro-RO" sz="2000" b="1" dirty="0" smtClean="0"/>
            <a:t>Nr. elevi prezenţi: </a:t>
          </a:r>
          <a:r>
            <a:rPr lang="ro-RO" sz="2400" b="1" dirty="0" smtClean="0"/>
            <a:t>168</a:t>
          </a:r>
          <a:r>
            <a:rPr lang="ro-RO" sz="2000" b="1" dirty="0" smtClean="0"/>
            <a:t> (76,01%)</a:t>
          </a:r>
          <a:endParaRPr lang="ro-RO" sz="2000" b="1" dirty="0"/>
        </a:p>
      </dgm:t>
    </dgm:pt>
    <dgm:pt modelId="{C06656DF-E503-4338-893E-D6F7F6EEA43B}" type="parTrans" cxnId="{2E3DEED8-1B5B-458D-B037-18221A8557DF}">
      <dgm:prSet/>
      <dgm:spPr/>
      <dgm:t>
        <a:bodyPr/>
        <a:lstStyle/>
        <a:p>
          <a:endParaRPr lang="ro-RO" sz="1600" b="1"/>
        </a:p>
      </dgm:t>
    </dgm:pt>
    <dgm:pt modelId="{08FB44AE-0A94-45F7-9AF3-73C352C7C2DB}" type="sibTrans" cxnId="{2E3DEED8-1B5B-458D-B037-18221A8557DF}">
      <dgm:prSet/>
      <dgm:spPr/>
      <dgm:t>
        <a:bodyPr/>
        <a:lstStyle/>
        <a:p>
          <a:endParaRPr lang="ro-RO" sz="1600" b="1"/>
        </a:p>
      </dgm:t>
    </dgm:pt>
    <dgm:pt modelId="{54423522-5418-4FE0-9FA7-42218E034889}">
      <dgm:prSet phldrT="[Text]" custT="1"/>
      <dgm:spPr/>
      <dgm:t>
        <a:bodyPr/>
        <a:lstStyle/>
        <a:p>
          <a:r>
            <a:rPr lang="ro-RO" sz="2000" b="1" dirty="0" smtClean="0"/>
            <a:t>Nr. elevi REUŞIŢI: </a:t>
          </a:r>
          <a:r>
            <a:rPr lang="ro-RO" sz="2800" b="1" dirty="0" smtClean="0"/>
            <a:t>167</a:t>
          </a:r>
          <a:r>
            <a:rPr lang="ro-RO" sz="2000" b="1" dirty="0" smtClean="0"/>
            <a:t> (75,56%)</a:t>
          </a:r>
          <a:endParaRPr lang="ro-RO" sz="2000" b="1" dirty="0"/>
        </a:p>
      </dgm:t>
    </dgm:pt>
    <dgm:pt modelId="{55342DE2-C64A-43F5-A640-66437D8B7019}" type="parTrans" cxnId="{7DB9FD2D-AADF-4AD2-AAFC-F5C5296FC44C}">
      <dgm:prSet/>
      <dgm:spPr/>
      <dgm:t>
        <a:bodyPr/>
        <a:lstStyle/>
        <a:p>
          <a:endParaRPr lang="ro-RO" sz="1600" b="1"/>
        </a:p>
      </dgm:t>
    </dgm:pt>
    <dgm:pt modelId="{22404DA2-B4DD-48F8-8500-4819582DE935}" type="sibTrans" cxnId="{7DB9FD2D-AADF-4AD2-AAFC-F5C5296FC44C}">
      <dgm:prSet/>
      <dgm:spPr/>
      <dgm:t>
        <a:bodyPr/>
        <a:lstStyle/>
        <a:p>
          <a:endParaRPr lang="ro-RO" sz="1600" b="1"/>
        </a:p>
      </dgm:t>
    </dgm:pt>
    <dgm:pt modelId="{2E3662C9-12B9-4D14-94EF-7F33BDBC1F93}" type="pres">
      <dgm:prSet presAssocID="{35CC558A-8DEB-4276-93A4-67E9FF2CA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o-RO"/>
        </a:p>
      </dgm:t>
    </dgm:pt>
    <dgm:pt modelId="{36D329B8-3ABE-45B2-9AE7-A34C2C45CBB9}" type="pres">
      <dgm:prSet presAssocID="{2AD2B6DB-6C2C-4141-8A2A-FAAA37F1A43B}" presName="hierRoot1" presStyleCnt="0">
        <dgm:presLayoutVars>
          <dgm:hierBranch val="init"/>
        </dgm:presLayoutVars>
      </dgm:prSet>
      <dgm:spPr/>
    </dgm:pt>
    <dgm:pt modelId="{BA29C3F1-415E-4DB7-BF42-6677C0B61A2A}" type="pres">
      <dgm:prSet presAssocID="{2AD2B6DB-6C2C-4141-8A2A-FAAA37F1A43B}" presName="rootComposite1" presStyleCnt="0"/>
      <dgm:spPr/>
    </dgm:pt>
    <dgm:pt modelId="{8B53BAE8-F8FB-4FB0-83BC-3578D1EBDC3A}" type="pres">
      <dgm:prSet presAssocID="{2AD2B6DB-6C2C-4141-8A2A-FAAA37F1A43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2350E1C7-B447-43E9-A12F-3EE197FB5DB2}" type="pres">
      <dgm:prSet presAssocID="{2AD2B6DB-6C2C-4141-8A2A-FAAA37F1A43B}" presName="rootConnector1" presStyleLbl="node1" presStyleIdx="0" presStyleCnt="0"/>
      <dgm:spPr/>
      <dgm:t>
        <a:bodyPr/>
        <a:lstStyle/>
        <a:p>
          <a:endParaRPr lang="ro-RO"/>
        </a:p>
      </dgm:t>
    </dgm:pt>
    <dgm:pt modelId="{944451C6-E3C0-48A0-A5F2-DDD69D21037F}" type="pres">
      <dgm:prSet presAssocID="{2AD2B6DB-6C2C-4141-8A2A-FAAA37F1A43B}" presName="hierChild2" presStyleCnt="0"/>
      <dgm:spPr/>
    </dgm:pt>
    <dgm:pt modelId="{4908A1DF-902C-43FD-8FB1-3BE0DAED92A1}" type="pres">
      <dgm:prSet presAssocID="{C06656DF-E503-4338-893E-D6F7F6EEA43B}" presName="Name64" presStyleLbl="parChTrans1D2" presStyleIdx="0" presStyleCnt="3"/>
      <dgm:spPr/>
      <dgm:t>
        <a:bodyPr/>
        <a:lstStyle/>
        <a:p>
          <a:endParaRPr lang="ro-RO"/>
        </a:p>
      </dgm:t>
    </dgm:pt>
    <dgm:pt modelId="{31DD9CAF-7EE8-4A96-AAAD-15F8353C43A9}" type="pres">
      <dgm:prSet presAssocID="{1F612610-9980-445B-AFCA-021286AB1974}" presName="hierRoot2" presStyleCnt="0">
        <dgm:presLayoutVars>
          <dgm:hierBranch val="init"/>
        </dgm:presLayoutVars>
      </dgm:prSet>
      <dgm:spPr/>
    </dgm:pt>
    <dgm:pt modelId="{A03C4C0C-696D-443B-8C6F-C0B00B85B1D8}" type="pres">
      <dgm:prSet presAssocID="{1F612610-9980-445B-AFCA-021286AB1974}" presName="rootComposite" presStyleCnt="0"/>
      <dgm:spPr/>
    </dgm:pt>
    <dgm:pt modelId="{82ED2DF1-D5C5-400E-89B7-A8D3E1D25EFD}" type="pres">
      <dgm:prSet presAssocID="{1F612610-9980-445B-AFCA-021286AB197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01420875-A0AB-46E6-B387-6961D485DD68}" type="pres">
      <dgm:prSet presAssocID="{1F612610-9980-445B-AFCA-021286AB1974}" presName="rootConnector" presStyleLbl="node2" presStyleIdx="0" presStyleCnt="2"/>
      <dgm:spPr/>
      <dgm:t>
        <a:bodyPr/>
        <a:lstStyle/>
        <a:p>
          <a:endParaRPr lang="ro-RO"/>
        </a:p>
      </dgm:t>
    </dgm:pt>
    <dgm:pt modelId="{CF45E332-7666-4976-B6AD-004E70143D5B}" type="pres">
      <dgm:prSet presAssocID="{1F612610-9980-445B-AFCA-021286AB1974}" presName="hierChild4" presStyleCnt="0"/>
      <dgm:spPr/>
    </dgm:pt>
    <dgm:pt modelId="{E04A9BE9-1FBB-4F71-9B48-BAE65410A2AF}" type="pres">
      <dgm:prSet presAssocID="{1F612610-9980-445B-AFCA-021286AB1974}" presName="hierChild5" presStyleCnt="0"/>
      <dgm:spPr/>
    </dgm:pt>
    <dgm:pt modelId="{84D00A33-FE93-49C2-BFE6-DB398006EAF7}" type="pres">
      <dgm:prSet presAssocID="{55342DE2-C64A-43F5-A640-66437D8B7019}" presName="Name64" presStyleLbl="parChTrans1D2" presStyleIdx="1" presStyleCnt="3"/>
      <dgm:spPr/>
      <dgm:t>
        <a:bodyPr/>
        <a:lstStyle/>
        <a:p>
          <a:endParaRPr lang="ro-RO"/>
        </a:p>
      </dgm:t>
    </dgm:pt>
    <dgm:pt modelId="{3BF60FB8-0C36-401F-8845-D359204CF90D}" type="pres">
      <dgm:prSet presAssocID="{54423522-5418-4FE0-9FA7-42218E034889}" presName="hierRoot2" presStyleCnt="0">
        <dgm:presLayoutVars>
          <dgm:hierBranch val="init"/>
        </dgm:presLayoutVars>
      </dgm:prSet>
      <dgm:spPr/>
    </dgm:pt>
    <dgm:pt modelId="{F7EE6210-31BF-42E6-86A7-CD28C00B7896}" type="pres">
      <dgm:prSet presAssocID="{54423522-5418-4FE0-9FA7-42218E034889}" presName="rootComposite" presStyleCnt="0"/>
      <dgm:spPr/>
    </dgm:pt>
    <dgm:pt modelId="{05563008-CD41-4670-8ACA-5994FA0DFE79}" type="pres">
      <dgm:prSet presAssocID="{54423522-5418-4FE0-9FA7-42218E03488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6EEE4329-83D1-4F55-80B1-576A37C73EFA}" type="pres">
      <dgm:prSet presAssocID="{54423522-5418-4FE0-9FA7-42218E034889}" presName="rootConnector" presStyleLbl="node2" presStyleIdx="1" presStyleCnt="2"/>
      <dgm:spPr/>
      <dgm:t>
        <a:bodyPr/>
        <a:lstStyle/>
        <a:p>
          <a:endParaRPr lang="ro-RO"/>
        </a:p>
      </dgm:t>
    </dgm:pt>
    <dgm:pt modelId="{9A1174E9-290E-4C2F-8A4F-94C0F64531E3}" type="pres">
      <dgm:prSet presAssocID="{54423522-5418-4FE0-9FA7-42218E034889}" presName="hierChild4" presStyleCnt="0"/>
      <dgm:spPr/>
    </dgm:pt>
    <dgm:pt modelId="{2B104B0D-4F9C-41FB-B49C-5F260F617016}" type="pres">
      <dgm:prSet presAssocID="{54423522-5418-4FE0-9FA7-42218E034889}" presName="hierChild5" presStyleCnt="0"/>
      <dgm:spPr/>
    </dgm:pt>
    <dgm:pt modelId="{7A9F9AA6-1E15-4701-9764-B06D05DBA014}" type="pres">
      <dgm:prSet presAssocID="{2AD2B6DB-6C2C-4141-8A2A-FAAA37F1A43B}" presName="hierChild3" presStyleCnt="0"/>
      <dgm:spPr/>
    </dgm:pt>
    <dgm:pt modelId="{D9B1AC07-6AF5-4E04-986F-4AEBCB7F8802}" type="pres">
      <dgm:prSet presAssocID="{09682F81-25FD-44C5-8DB2-C0B0B5C525F6}" presName="Name115" presStyleLbl="parChTrans1D2" presStyleIdx="2" presStyleCnt="3"/>
      <dgm:spPr/>
      <dgm:t>
        <a:bodyPr/>
        <a:lstStyle/>
        <a:p>
          <a:endParaRPr lang="ro-RO"/>
        </a:p>
      </dgm:t>
    </dgm:pt>
    <dgm:pt modelId="{71704458-4B23-4A5C-8073-7871FC0D406B}" type="pres">
      <dgm:prSet presAssocID="{E7C854C3-8A55-4C68-9398-1DED316FD20F}" presName="hierRoot3" presStyleCnt="0">
        <dgm:presLayoutVars>
          <dgm:hierBranch val="init"/>
        </dgm:presLayoutVars>
      </dgm:prSet>
      <dgm:spPr/>
    </dgm:pt>
    <dgm:pt modelId="{6CEEEF57-D5F6-405E-82A1-D04DC4D4D0FF}" type="pres">
      <dgm:prSet presAssocID="{E7C854C3-8A55-4C68-9398-1DED316FD20F}" presName="rootComposite3" presStyleCnt="0"/>
      <dgm:spPr/>
    </dgm:pt>
    <dgm:pt modelId="{89879E8B-4A38-4F48-A84D-F1BF09349380}" type="pres">
      <dgm:prSet presAssocID="{E7C854C3-8A55-4C68-9398-1DED316FD2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o-RO"/>
        </a:p>
      </dgm:t>
    </dgm:pt>
    <dgm:pt modelId="{70DDE441-8A9D-4337-BCDA-646D23F6382A}" type="pres">
      <dgm:prSet presAssocID="{E7C854C3-8A55-4C68-9398-1DED316FD20F}" presName="rootConnector3" presStyleLbl="asst1" presStyleIdx="0" presStyleCnt="1"/>
      <dgm:spPr/>
      <dgm:t>
        <a:bodyPr/>
        <a:lstStyle/>
        <a:p>
          <a:endParaRPr lang="ro-RO"/>
        </a:p>
      </dgm:t>
    </dgm:pt>
    <dgm:pt modelId="{AAC8D498-2BC5-4DC3-8E00-05F8BBBD8D60}" type="pres">
      <dgm:prSet presAssocID="{E7C854C3-8A55-4C68-9398-1DED316FD20F}" presName="hierChild6" presStyleCnt="0"/>
      <dgm:spPr/>
    </dgm:pt>
    <dgm:pt modelId="{BB31C4C5-24C9-4068-84E5-ABA2012BAAC8}" type="pres">
      <dgm:prSet presAssocID="{E7C854C3-8A55-4C68-9398-1DED316FD20F}" presName="hierChild7" presStyleCnt="0"/>
      <dgm:spPr/>
    </dgm:pt>
  </dgm:ptLst>
  <dgm:cxnLst>
    <dgm:cxn modelId="{69B0DEF1-BFA2-4EBB-B4C9-F782A571D4F5}" srcId="{2AD2B6DB-6C2C-4141-8A2A-FAAA37F1A43B}" destId="{E7C854C3-8A55-4C68-9398-1DED316FD20F}" srcOrd="0" destOrd="0" parTransId="{09682F81-25FD-44C5-8DB2-C0B0B5C525F6}" sibTransId="{8CBAC5E8-CEC3-4A06-87BF-D5F703FAAC40}"/>
    <dgm:cxn modelId="{3DF4ADE6-96B1-4990-BBC8-06D25CFB0C9F}" type="presOf" srcId="{1F612610-9980-445B-AFCA-021286AB1974}" destId="{82ED2DF1-D5C5-400E-89B7-A8D3E1D25EFD}" srcOrd="0" destOrd="0" presId="urn:microsoft.com/office/officeart/2009/3/layout/HorizontalOrganizationChart"/>
    <dgm:cxn modelId="{E9F45E29-3088-4B94-B9A9-CA3A6D66BF44}" type="presOf" srcId="{54423522-5418-4FE0-9FA7-42218E034889}" destId="{05563008-CD41-4670-8ACA-5994FA0DFE79}" srcOrd="0" destOrd="0" presId="urn:microsoft.com/office/officeart/2009/3/layout/HorizontalOrganizationChart"/>
    <dgm:cxn modelId="{60712337-68BE-4238-80BE-BC0E2938B911}" type="presOf" srcId="{2AD2B6DB-6C2C-4141-8A2A-FAAA37F1A43B}" destId="{8B53BAE8-F8FB-4FB0-83BC-3578D1EBDC3A}" srcOrd="0" destOrd="0" presId="urn:microsoft.com/office/officeart/2009/3/layout/HorizontalOrganizationChart"/>
    <dgm:cxn modelId="{C808DB82-62DF-43BD-90FA-8A6E52D5FF93}" type="presOf" srcId="{C06656DF-E503-4338-893E-D6F7F6EEA43B}" destId="{4908A1DF-902C-43FD-8FB1-3BE0DAED92A1}" srcOrd="0" destOrd="0" presId="urn:microsoft.com/office/officeart/2009/3/layout/HorizontalOrganizationChart"/>
    <dgm:cxn modelId="{763CC11C-7169-40A6-9401-93057AB5C82A}" srcId="{35CC558A-8DEB-4276-93A4-67E9FF2CAC1D}" destId="{2AD2B6DB-6C2C-4141-8A2A-FAAA37F1A43B}" srcOrd="0" destOrd="0" parTransId="{3D36B8BA-1980-4685-A13D-DF37B70B39B5}" sibTransId="{050F9B81-071D-48AD-8899-BA1DF0D1B54E}"/>
    <dgm:cxn modelId="{2E3DEED8-1B5B-458D-B037-18221A8557DF}" srcId="{2AD2B6DB-6C2C-4141-8A2A-FAAA37F1A43B}" destId="{1F612610-9980-445B-AFCA-021286AB1974}" srcOrd="1" destOrd="0" parTransId="{C06656DF-E503-4338-893E-D6F7F6EEA43B}" sibTransId="{08FB44AE-0A94-45F7-9AF3-73C352C7C2DB}"/>
    <dgm:cxn modelId="{D9F12B83-F346-4350-A927-E70ACEE5D52E}" type="presOf" srcId="{E7C854C3-8A55-4C68-9398-1DED316FD20F}" destId="{70DDE441-8A9D-4337-BCDA-646D23F6382A}" srcOrd="1" destOrd="0" presId="urn:microsoft.com/office/officeart/2009/3/layout/HorizontalOrganizationChart"/>
    <dgm:cxn modelId="{806FEC0D-05DB-4642-8C65-29139D2CD76D}" type="presOf" srcId="{35CC558A-8DEB-4276-93A4-67E9FF2CAC1D}" destId="{2E3662C9-12B9-4D14-94EF-7F33BDBC1F93}" srcOrd="0" destOrd="0" presId="urn:microsoft.com/office/officeart/2009/3/layout/HorizontalOrganizationChart"/>
    <dgm:cxn modelId="{59EAF5F9-DA70-406C-B043-E240CB43510E}" type="presOf" srcId="{1F612610-9980-445B-AFCA-021286AB1974}" destId="{01420875-A0AB-46E6-B387-6961D485DD68}" srcOrd="1" destOrd="0" presId="urn:microsoft.com/office/officeart/2009/3/layout/HorizontalOrganizationChart"/>
    <dgm:cxn modelId="{F1310532-FE8F-41F7-846B-D64B72CC6B85}" type="presOf" srcId="{54423522-5418-4FE0-9FA7-42218E034889}" destId="{6EEE4329-83D1-4F55-80B1-576A37C73EFA}" srcOrd="1" destOrd="0" presId="urn:microsoft.com/office/officeart/2009/3/layout/HorizontalOrganizationChart"/>
    <dgm:cxn modelId="{5345A092-0A07-4931-B0BC-4125B259DF34}" type="presOf" srcId="{2AD2B6DB-6C2C-4141-8A2A-FAAA37F1A43B}" destId="{2350E1C7-B447-43E9-A12F-3EE197FB5DB2}" srcOrd="1" destOrd="0" presId="urn:microsoft.com/office/officeart/2009/3/layout/HorizontalOrganizationChart"/>
    <dgm:cxn modelId="{E213D941-6A2F-42E7-80BC-A159B53B0F2F}" type="presOf" srcId="{09682F81-25FD-44C5-8DB2-C0B0B5C525F6}" destId="{D9B1AC07-6AF5-4E04-986F-4AEBCB7F8802}" srcOrd="0" destOrd="0" presId="urn:microsoft.com/office/officeart/2009/3/layout/HorizontalOrganizationChart"/>
    <dgm:cxn modelId="{7DB9FD2D-AADF-4AD2-AAFC-F5C5296FC44C}" srcId="{2AD2B6DB-6C2C-4141-8A2A-FAAA37F1A43B}" destId="{54423522-5418-4FE0-9FA7-42218E034889}" srcOrd="2" destOrd="0" parTransId="{55342DE2-C64A-43F5-A640-66437D8B7019}" sibTransId="{22404DA2-B4DD-48F8-8500-4819582DE935}"/>
    <dgm:cxn modelId="{CF501D80-D87F-4A9F-B4B5-64DC653F7450}" type="presOf" srcId="{E7C854C3-8A55-4C68-9398-1DED316FD20F}" destId="{89879E8B-4A38-4F48-A84D-F1BF09349380}" srcOrd="0" destOrd="0" presId="urn:microsoft.com/office/officeart/2009/3/layout/HorizontalOrganizationChart"/>
    <dgm:cxn modelId="{5DBBA2CE-73A6-4CA9-A8D6-37A8488E50B1}" type="presOf" srcId="{55342DE2-C64A-43F5-A640-66437D8B7019}" destId="{84D00A33-FE93-49C2-BFE6-DB398006EAF7}" srcOrd="0" destOrd="0" presId="urn:microsoft.com/office/officeart/2009/3/layout/HorizontalOrganizationChart"/>
    <dgm:cxn modelId="{981985E6-78AE-494D-A666-DC69685FEF12}" type="presParOf" srcId="{2E3662C9-12B9-4D14-94EF-7F33BDBC1F93}" destId="{36D329B8-3ABE-45B2-9AE7-A34C2C45CBB9}" srcOrd="0" destOrd="0" presId="urn:microsoft.com/office/officeart/2009/3/layout/HorizontalOrganizationChart"/>
    <dgm:cxn modelId="{F331A91F-0AE6-4A87-BDB4-C5A20E2D86C8}" type="presParOf" srcId="{36D329B8-3ABE-45B2-9AE7-A34C2C45CBB9}" destId="{BA29C3F1-415E-4DB7-BF42-6677C0B61A2A}" srcOrd="0" destOrd="0" presId="urn:microsoft.com/office/officeart/2009/3/layout/HorizontalOrganizationChart"/>
    <dgm:cxn modelId="{A4BF9CB5-91FB-4C33-A7B8-2C16B52B078A}" type="presParOf" srcId="{BA29C3F1-415E-4DB7-BF42-6677C0B61A2A}" destId="{8B53BAE8-F8FB-4FB0-83BC-3578D1EBDC3A}" srcOrd="0" destOrd="0" presId="urn:microsoft.com/office/officeart/2009/3/layout/HorizontalOrganizationChart"/>
    <dgm:cxn modelId="{08378099-5ABB-4776-9BFF-F19AA78E769A}" type="presParOf" srcId="{BA29C3F1-415E-4DB7-BF42-6677C0B61A2A}" destId="{2350E1C7-B447-43E9-A12F-3EE197FB5DB2}" srcOrd="1" destOrd="0" presId="urn:microsoft.com/office/officeart/2009/3/layout/HorizontalOrganizationChart"/>
    <dgm:cxn modelId="{0221341A-B93B-450C-AA94-8CCC8B61582E}" type="presParOf" srcId="{36D329B8-3ABE-45B2-9AE7-A34C2C45CBB9}" destId="{944451C6-E3C0-48A0-A5F2-DDD69D21037F}" srcOrd="1" destOrd="0" presId="urn:microsoft.com/office/officeart/2009/3/layout/HorizontalOrganizationChart"/>
    <dgm:cxn modelId="{249BDE64-FC8F-4161-9DE1-5F744E07A6F0}" type="presParOf" srcId="{944451C6-E3C0-48A0-A5F2-DDD69D21037F}" destId="{4908A1DF-902C-43FD-8FB1-3BE0DAED92A1}" srcOrd="0" destOrd="0" presId="urn:microsoft.com/office/officeart/2009/3/layout/HorizontalOrganizationChart"/>
    <dgm:cxn modelId="{58D89208-CECF-4022-BA85-1D0947916134}" type="presParOf" srcId="{944451C6-E3C0-48A0-A5F2-DDD69D21037F}" destId="{31DD9CAF-7EE8-4A96-AAAD-15F8353C43A9}" srcOrd="1" destOrd="0" presId="urn:microsoft.com/office/officeart/2009/3/layout/HorizontalOrganizationChart"/>
    <dgm:cxn modelId="{0FDD63F8-42E1-4286-B28D-EA0654157C29}" type="presParOf" srcId="{31DD9CAF-7EE8-4A96-AAAD-15F8353C43A9}" destId="{A03C4C0C-696D-443B-8C6F-C0B00B85B1D8}" srcOrd="0" destOrd="0" presId="urn:microsoft.com/office/officeart/2009/3/layout/HorizontalOrganizationChart"/>
    <dgm:cxn modelId="{71FFBD47-0284-434A-8F5E-DA8BC1A07BA2}" type="presParOf" srcId="{A03C4C0C-696D-443B-8C6F-C0B00B85B1D8}" destId="{82ED2DF1-D5C5-400E-89B7-A8D3E1D25EFD}" srcOrd="0" destOrd="0" presId="urn:microsoft.com/office/officeart/2009/3/layout/HorizontalOrganizationChart"/>
    <dgm:cxn modelId="{452FAAFB-4016-426A-BD5D-B150704A5E33}" type="presParOf" srcId="{A03C4C0C-696D-443B-8C6F-C0B00B85B1D8}" destId="{01420875-A0AB-46E6-B387-6961D485DD68}" srcOrd="1" destOrd="0" presId="urn:microsoft.com/office/officeart/2009/3/layout/HorizontalOrganizationChart"/>
    <dgm:cxn modelId="{9F75D618-36FF-49C3-9D21-C6E3FF709E02}" type="presParOf" srcId="{31DD9CAF-7EE8-4A96-AAAD-15F8353C43A9}" destId="{CF45E332-7666-4976-B6AD-004E70143D5B}" srcOrd="1" destOrd="0" presId="urn:microsoft.com/office/officeart/2009/3/layout/HorizontalOrganizationChart"/>
    <dgm:cxn modelId="{C4203A1C-851B-4454-8B95-097EC0B3BBA7}" type="presParOf" srcId="{31DD9CAF-7EE8-4A96-AAAD-15F8353C43A9}" destId="{E04A9BE9-1FBB-4F71-9B48-BAE65410A2AF}" srcOrd="2" destOrd="0" presId="urn:microsoft.com/office/officeart/2009/3/layout/HorizontalOrganizationChart"/>
    <dgm:cxn modelId="{8164473A-1050-4474-9BCA-C28E1808ECF6}" type="presParOf" srcId="{944451C6-E3C0-48A0-A5F2-DDD69D21037F}" destId="{84D00A33-FE93-49C2-BFE6-DB398006EAF7}" srcOrd="2" destOrd="0" presId="urn:microsoft.com/office/officeart/2009/3/layout/HorizontalOrganizationChart"/>
    <dgm:cxn modelId="{8FF4DB8E-209F-4D66-A4E9-089DFEB403C8}" type="presParOf" srcId="{944451C6-E3C0-48A0-A5F2-DDD69D21037F}" destId="{3BF60FB8-0C36-401F-8845-D359204CF90D}" srcOrd="3" destOrd="0" presId="urn:microsoft.com/office/officeart/2009/3/layout/HorizontalOrganizationChart"/>
    <dgm:cxn modelId="{F3A09B55-7FFB-4470-A7E9-82FA254359AE}" type="presParOf" srcId="{3BF60FB8-0C36-401F-8845-D359204CF90D}" destId="{F7EE6210-31BF-42E6-86A7-CD28C00B7896}" srcOrd="0" destOrd="0" presId="urn:microsoft.com/office/officeart/2009/3/layout/HorizontalOrganizationChart"/>
    <dgm:cxn modelId="{F53409C0-5232-4795-A1B2-4D0C8B6E7390}" type="presParOf" srcId="{F7EE6210-31BF-42E6-86A7-CD28C00B7896}" destId="{05563008-CD41-4670-8ACA-5994FA0DFE79}" srcOrd="0" destOrd="0" presId="urn:microsoft.com/office/officeart/2009/3/layout/HorizontalOrganizationChart"/>
    <dgm:cxn modelId="{1C0A13AC-3283-4E0C-BD81-C7F87F939EC0}" type="presParOf" srcId="{F7EE6210-31BF-42E6-86A7-CD28C00B7896}" destId="{6EEE4329-83D1-4F55-80B1-576A37C73EFA}" srcOrd="1" destOrd="0" presId="urn:microsoft.com/office/officeart/2009/3/layout/HorizontalOrganizationChart"/>
    <dgm:cxn modelId="{F66D916D-57F2-45AD-A658-C6AD821A9353}" type="presParOf" srcId="{3BF60FB8-0C36-401F-8845-D359204CF90D}" destId="{9A1174E9-290E-4C2F-8A4F-94C0F64531E3}" srcOrd="1" destOrd="0" presId="urn:microsoft.com/office/officeart/2009/3/layout/HorizontalOrganizationChart"/>
    <dgm:cxn modelId="{3A971A85-6FFA-46F1-AC14-F6149D22EF87}" type="presParOf" srcId="{3BF60FB8-0C36-401F-8845-D359204CF90D}" destId="{2B104B0D-4F9C-41FB-B49C-5F260F617016}" srcOrd="2" destOrd="0" presId="urn:microsoft.com/office/officeart/2009/3/layout/HorizontalOrganizationChart"/>
    <dgm:cxn modelId="{852976DF-59F1-48CA-A40E-3BBC2EFB99C2}" type="presParOf" srcId="{36D329B8-3ABE-45B2-9AE7-A34C2C45CBB9}" destId="{7A9F9AA6-1E15-4701-9764-B06D05DBA014}" srcOrd="2" destOrd="0" presId="urn:microsoft.com/office/officeart/2009/3/layout/HorizontalOrganizationChart"/>
    <dgm:cxn modelId="{8A9C47F1-9D6F-4F29-BDB0-30F4489516F5}" type="presParOf" srcId="{7A9F9AA6-1E15-4701-9764-B06D05DBA014}" destId="{D9B1AC07-6AF5-4E04-986F-4AEBCB7F8802}" srcOrd="0" destOrd="0" presId="urn:microsoft.com/office/officeart/2009/3/layout/HorizontalOrganizationChart"/>
    <dgm:cxn modelId="{6714D20A-A237-48AF-A4BB-C91AA03F4135}" type="presParOf" srcId="{7A9F9AA6-1E15-4701-9764-B06D05DBA014}" destId="{71704458-4B23-4A5C-8073-7871FC0D406B}" srcOrd="1" destOrd="0" presId="urn:microsoft.com/office/officeart/2009/3/layout/HorizontalOrganizationChart"/>
    <dgm:cxn modelId="{13EB39A0-D7DC-429D-BFA4-25D9185C4102}" type="presParOf" srcId="{71704458-4B23-4A5C-8073-7871FC0D406B}" destId="{6CEEEF57-D5F6-405E-82A1-D04DC4D4D0FF}" srcOrd="0" destOrd="0" presId="urn:microsoft.com/office/officeart/2009/3/layout/HorizontalOrganizationChart"/>
    <dgm:cxn modelId="{744E0DE8-34AF-4825-AB0E-38364BE3008F}" type="presParOf" srcId="{6CEEEF57-D5F6-405E-82A1-D04DC4D4D0FF}" destId="{89879E8B-4A38-4F48-A84D-F1BF09349380}" srcOrd="0" destOrd="0" presId="urn:microsoft.com/office/officeart/2009/3/layout/HorizontalOrganizationChart"/>
    <dgm:cxn modelId="{8A1701C4-6E6B-4070-8F03-F028EDDEFEAF}" type="presParOf" srcId="{6CEEEF57-D5F6-405E-82A1-D04DC4D4D0FF}" destId="{70DDE441-8A9D-4337-BCDA-646D23F6382A}" srcOrd="1" destOrd="0" presId="urn:microsoft.com/office/officeart/2009/3/layout/HorizontalOrganizationChart"/>
    <dgm:cxn modelId="{ED8C6332-3D7A-4C03-A4CD-F657DFFAC56E}" type="presParOf" srcId="{71704458-4B23-4A5C-8073-7871FC0D406B}" destId="{AAC8D498-2BC5-4DC3-8E00-05F8BBBD8D60}" srcOrd="1" destOrd="0" presId="urn:microsoft.com/office/officeart/2009/3/layout/HorizontalOrganizationChart"/>
    <dgm:cxn modelId="{0E0F4023-9625-4EE1-BB0F-BB1D4D97D8E3}" type="presParOf" srcId="{71704458-4B23-4A5C-8073-7871FC0D406B}" destId="{BB31C4C5-24C9-4068-84E5-ABA2012BAAC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C4ABB-96EE-42AE-935E-8F922E94C596}">
      <dsp:nvSpPr>
        <dsp:cNvPr id="0" name=""/>
        <dsp:cNvSpPr/>
      </dsp:nvSpPr>
      <dsp:spPr>
        <a:xfrm>
          <a:off x="93341" y="804"/>
          <a:ext cx="2091344" cy="1045672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Înscrişi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1523</a:t>
          </a:r>
          <a:endParaRPr lang="ro-RO" sz="2000" b="1" kern="1200" dirty="0"/>
        </a:p>
      </dsp:txBody>
      <dsp:txXfrm>
        <a:off x="123968" y="31431"/>
        <a:ext cx="2030090" cy="984418"/>
      </dsp:txXfrm>
    </dsp:sp>
    <dsp:sp modelId="{D3B0D795-4A41-4A68-8EEC-055C01283467}">
      <dsp:nvSpPr>
        <dsp:cNvPr id="0" name=""/>
        <dsp:cNvSpPr/>
      </dsp:nvSpPr>
      <dsp:spPr>
        <a:xfrm>
          <a:off x="302475" y="1046476"/>
          <a:ext cx="209134" cy="78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254"/>
              </a:lnTo>
              <a:lnTo>
                <a:pt x="209134" y="784254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B81A-F6FC-4DF5-8737-8BFDDF551822}">
      <dsp:nvSpPr>
        <dsp:cNvPr id="0" name=""/>
        <dsp:cNvSpPr/>
      </dsp:nvSpPr>
      <dsp:spPr>
        <a:xfrm>
          <a:off x="511610" y="1307894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Neprezentaţi </a:t>
          </a:r>
          <a:r>
            <a:rPr lang="en-US" sz="1800" b="1" kern="1200" dirty="0" smtClean="0"/>
            <a:t>3</a:t>
          </a:r>
          <a:r>
            <a:rPr lang="ro-RO" sz="1800" b="1" kern="1200" dirty="0" smtClean="0"/>
            <a:t>1</a:t>
          </a:r>
          <a:endParaRPr lang="ro-RO" sz="1800" b="1" kern="1200" dirty="0"/>
        </a:p>
      </dsp:txBody>
      <dsp:txXfrm>
        <a:off x="542237" y="1338521"/>
        <a:ext cx="1611821" cy="984418"/>
      </dsp:txXfrm>
    </dsp:sp>
    <dsp:sp modelId="{DFA17D1E-9506-4C55-8AD5-1EE4044487A9}">
      <dsp:nvSpPr>
        <dsp:cNvPr id="0" name=""/>
        <dsp:cNvSpPr/>
      </dsp:nvSpPr>
      <dsp:spPr>
        <a:xfrm>
          <a:off x="302475" y="1046476"/>
          <a:ext cx="209134" cy="209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344"/>
              </a:lnTo>
              <a:lnTo>
                <a:pt x="209134" y="2091344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F3234-9CFA-4BDC-9B85-48AB05479858}">
      <dsp:nvSpPr>
        <dsp:cNvPr id="0" name=""/>
        <dsp:cNvSpPr/>
      </dsp:nvSpPr>
      <dsp:spPr>
        <a:xfrm>
          <a:off x="511610" y="2614985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66603"/>
              <a:satOff val="-3302"/>
              <a:lumOff val="9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Au cerut recunoaşterea probei </a:t>
          </a:r>
          <a:r>
            <a:rPr lang="en-US" sz="1800" b="1" kern="1200" dirty="0" smtClean="0"/>
            <a:t>318</a:t>
          </a:r>
          <a:endParaRPr lang="ro-RO" sz="1800" b="1" kern="1200" dirty="0"/>
        </a:p>
      </dsp:txBody>
      <dsp:txXfrm>
        <a:off x="542237" y="2645612"/>
        <a:ext cx="1611821" cy="984418"/>
      </dsp:txXfrm>
    </dsp:sp>
    <dsp:sp modelId="{D6322AB9-9966-4813-8884-F752DA8DB1CA}">
      <dsp:nvSpPr>
        <dsp:cNvPr id="0" name=""/>
        <dsp:cNvSpPr/>
      </dsp:nvSpPr>
      <dsp:spPr>
        <a:xfrm>
          <a:off x="302475" y="1046476"/>
          <a:ext cx="209134" cy="339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435"/>
              </a:lnTo>
              <a:lnTo>
                <a:pt x="209134" y="3398435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56A24-1121-45C0-9294-A3BB89DA2454}">
      <dsp:nvSpPr>
        <dsp:cNvPr id="0" name=""/>
        <dsp:cNvSpPr/>
      </dsp:nvSpPr>
      <dsp:spPr>
        <a:xfrm>
          <a:off x="511610" y="3922075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133206"/>
              <a:satOff val="-6604"/>
              <a:lumOff val="19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Au susţinut examenul  1</a:t>
          </a:r>
          <a:r>
            <a:rPr lang="en-US" sz="1800" b="1" kern="1200" dirty="0" smtClean="0"/>
            <a:t>174</a:t>
          </a:r>
          <a:endParaRPr lang="ro-RO" sz="1800" b="1" kern="1200" dirty="0"/>
        </a:p>
      </dsp:txBody>
      <dsp:txXfrm>
        <a:off x="542237" y="3952702"/>
        <a:ext cx="1611821" cy="984418"/>
      </dsp:txXfrm>
    </dsp:sp>
    <dsp:sp modelId="{F6640A82-AB3E-40CB-97ED-F26452A0C7F7}">
      <dsp:nvSpPr>
        <dsp:cNvPr id="0" name=""/>
        <dsp:cNvSpPr/>
      </dsp:nvSpPr>
      <dsp:spPr>
        <a:xfrm>
          <a:off x="2707522" y="804"/>
          <a:ext cx="2091344" cy="1045672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199808"/>
            <a:satOff val="-9906"/>
            <a:lumOff val="291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Promoţia curentă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1</a:t>
          </a:r>
          <a:r>
            <a:rPr lang="en-US" sz="2000" b="1" kern="1200" dirty="0" smtClean="0"/>
            <a:t>276</a:t>
          </a:r>
          <a:endParaRPr lang="ro-RO" sz="2000" b="1" kern="1200" dirty="0"/>
        </a:p>
      </dsp:txBody>
      <dsp:txXfrm>
        <a:off x="2738149" y="31431"/>
        <a:ext cx="2030090" cy="984418"/>
      </dsp:txXfrm>
    </dsp:sp>
    <dsp:sp modelId="{1AA9DFE4-8AD7-4969-99F8-38B450912C37}">
      <dsp:nvSpPr>
        <dsp:cNvPr id="0" name=""/>
        <dsp:cNvSpPr/>
      </dsp:nvSpPr>
      <dsp:spPr>
        <a:xfrm>
          <a:off x="2916656" y="1046476"/>
          <a:ext cx="209134" cy="78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254"/>
              </a:lnTo>
              <a:lnTo>
                <a:pt x="209134" y="784254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0C64-2C6B-40AF-8F0A-9A350CD64625}">
      <dsp:nvSpPr>
        <dsp:cNvPr id="0" name=""/>
        <dsp:cNvSpPr/>
      </dsp:nvSpPr>
      <dsp:spPr>
        <a:xfrm>
          <a:off x="3125791" y="1307894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199808"/>
              <a:satOff val="-9906"/>
              <a:lumOff val="29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Neprezentaţi </a:t>
          </a:r>
          <a:r>
            <a:rPr lang="en-US" sz="1800" b="1" kern="1200" dirty="0" smtClean="0"/>
            <a:t>30</a:t>
          </a:r>
          <a:endParaRPr lang="ro-RO" sz="1800" b="1" kern="1200" dirty="0"/>
        </a:p>
      </dsp:txBody>
      <dsp:txXfrm>
        <a:off x="3156418" y="1338521"/>
        <a:ext cx="1611821" cy="984418"/>
      </dsp:txXfrm>
    </dsp:sp>
    <dsp:sp modelId="{F403ADFD-A4D6-4B90-9B5D-CC9081CDA86E}">
      <dsp:nvSpPr>
        <dsp:cNvPr id="0" name=""/>
        <dsp:cNvSpPr/>
      </dsp:nvSpPr>
      <dsp:spPr>
        <a:xfrm>
          <a:off x="2916656" y="1046476"/>
          <a:ext cx="216178" cy="2212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632"/>
              </a:lnTo>
              <a:lnTo>
                <a:pt x="216178" y="221263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5FF17-5950-4E0F-8506-FFF9A8FD83C0}">
      <dsp:nvSpPr>
        <dsp:cNvPr id="0" name=""/>
        <dsp:cNvSpPr/>
      </dsp:nvSpPr>
      <dsp:spPr>
        <a:xfrm>
          <a:off x="3132834" y="2736272"/>
          <a:ext cx="2214867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266411"/>
              <a:satOff val="-13208"/>
              <a:lumOff val="38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Au cerut recunoaşterea probei </a:t>
          </a:r>
          <a:r>
            <a:rPr lang="en-US" sz="1600" b="1" kern="1200" dirty="0" smtClean="0"/>
            <a:t>cu </a:t>
          </a:r>
          <a:r>
            <a:rPr lang="en-US" sz="1600" b="1" kern="1200" dirty="0" err="1" smtClean="0"/>
            <a:t>certificat</a:t>
          </a:r>
          <a:r>
            <a:rPr lang="en-US" sz="1600" b="1" kern="1200" dirty="0" smtClean="0"/>
            <a:t> ECDL </a:t>
          </a:r>
          <a:r>
            <a:rPr lang="ro-RO" sz="1600" b="1" kern="1200" dirty="0" smtClean="0"/>
            <a:t>7</a:t>
          </a:r>
          <a:r>
            <a:rPr lang="en-US" sz="1600" b="1" kern="1200" dirty="0" smtClean="0"/>
            <a:t>6</a:t>
          </a:r>
          <a:endParaRPr lang="ro-RO" sz="1600" b="1" kern="1200" dirty="0"/>
        </a:p>
      </dsp:txBody>
      <dsp:txXfrm>
        <a:off x="3163461" y="2766899"/>
        <a:ext cx="2153613" cy="984418"/>
      </dsp:txXfrm>
    </dsp:sp>
    <dsp:sp modelId="{2097CCD5-B122-4B4B-8B77-6220E4781657}">
      <dsp:nvSpPr>
        <dsp:cNvPr id="0" name=""/>
        <dsp:cNvSpPr/>
      </dsp:nvSpPr>
      <dsp:spPr>
        <a:xfrm>
          <a:off x="2916656" y="1046476"/>
          <a:ext cx="209134" cy="339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435"/>
              </a:lnTo>
              <a:lnTo>
                <a:pt x="209134" y="3398435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F92FB-16D9-49BC-9137-94084093729C}">
      <dsp:nvSpPr>
        <dsp:cNvPr id="0" name=""/>
        <dsp:cNvSpPr/>
      </dsp:nvSpPr>
      <dsp:spPr>
        <a:xfrm>
          <a:off x="3125791" y="3922075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266411"/>
              <a:satOff val="-13208"/>
              <a:lumOff val="388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Au susţinut examenul  1</a:t>
          </a:r>
          <a:r>
            <a:rPr lang="en-US" sz="1800" b="1" kern="1200" dirty="0" smtClean="0"/>
            <a:t>170</a:t>
          </a:r>
          <a:endParaRPr lang="ro-RO" sz="1800" b="1" kern="1200" dirty="0"/>
        </a:p>
      </dsp:txBody>
      <dsp:txXfrm>
        <a:off x="3156418" y="3952702"/>
        <a:ext cx="1611821" cy="984418"/>
      </dsp:txXfrm>
    </dsp:sp>
    <dsp:sp modelId="{A33A44BD-8D67-4CAC-B48D-35C676199AAC}">
      <dsp:nvSpPr>
        <dsp:cNvPr id="0" name=""/>
        <dsp:cNvSpPr/>
      </dsp:nvSpPr>
      <dsp:spPr>
        <a:xfrm>
          <a:off x="5445226" y="804"/>
          <a:ext cx="2091344" cy="1045672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199808"/>
            <a:satOff val="-9906"/>
            <a:lumOff val="291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Promoţia anterioară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247</a:t>
          </a:r>
          <a:endParaRPr lang="ro-RO" sz="2000" b="1" kern="1200" dirty="0"/>
        </a:p>
      </dsp:txBody>
      <dsp:txXfrm>
        <a:off x="5475853" y="31431"/>
        <a:ext cx="2030090" cy="984418"/>
      </dsp:txXfrm>
    </dsp:sp>
    <dsp:sp modelId="{754A5827-13E4-4223-9591-DDACABF87FA9}">
      <dsp:nvSpPr>
        <dsp:cNvPr id="0" name=""/>
        <dsp:cNvSpPr/>
      </dsp:nvSpPr>
      <dsp:spPr>
        <a:xfrm>
          <a:off x="5654360" y="1046476"/>
          <a:ext cx="209134" cy="78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254"/>
              </a:lnTo>
              <a:lnTo>
                <a:pt x="209134" y="784254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8D7F0-FC56-493E-9BAE-3C0FF4CC59C1}">
      <dsp:nvSpPr>
        <dsp:cNvPr id="0" name=""/>
        <dsp:cNvSpPr/>
      </dsp:nvSpPr>
      <dsp:spPr>
        <a:xfrm>
          <a:off x="5863495" y="1307894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199808"/>
              <a:satOff val="-9906"/>
              <a:lumOff val="29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Neprezentaţi </a:t>
          </a:r>
          <a:r>
            <a:rPr lang="en-US" sz="1800" b="1" kern="1200" dirty="0" smtClean="0"/>
            <a:t>1</a:t>
          </a:r>
          <a:endParaRPr lang="ro-RO" sz="1800" b="1" kern="1200" dirty="0"/>
        </a:p>
      </dsp:txBody>
      <dsp:txXfrm>
        <a:off x="5894122" y="1338521"/>
        <a:ext cx="1611821" cy="984418"/>
      </dsp:txXfrm>
    </dsp:sp>
    <dsp:sp modelId="{E0592CAB-8E3F-4B7A-BC43-7B8D31195263}">
      <dsp:nvSpPr>
        <dsp:cNvPr id="0" name=""/>
        <dsp:cNvSpPr/>
      </dsp:nvSpPr>
      <dsp:spPr>
        <a:xfrm>
          <a:off x="5654360" y="1046476"/>
          <a:ext cx="209134" cy="209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344"/>
              </a:lnTo>
              <a:lnTo>
                <a:pt x="209134" y="2091344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F9011-7954-4C69-86C6-160BBA90F72C}">
      <dsp:nvSpPr>
        <dsp:cNvPr id="0" name=""/>
        <dsp:cNvSpPr/>
      </dsp:nvSpPr>
      <dsp:spPr>
        <a:xfrm>
          <a:off x="5863495" y="2614985"/>
          <a:ext cx="2201399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133206"/>
              <a:satOff val="-6604"/>
              <a:lumOff val="19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b="1" kern="1200" dirty="0" smtClean="0"/>
            <a:t>Au cerut recunoaşterea probei 2</a:t>
          </a:r>
          <a:r>
            <a:rPr lang="en-US" sz="1600" b="1" kern="1200" dirty="0" smtClean="0"/>
            <a:t>41+ 1 </a:t>
          </a:r>
          <a:r>
            <a:rPr lang="en-US" sz="1600" b="1" kern="1200" dirty="0" err="1" smtClean="0"/>
            <a:t>certificat</a:t>
          </a:r>
          <a:r>
            <a:rPr lang="en-US" sz="1600" b="1" kern="1200" dirty="0" smtClean="0"/>
            <a:t> ECDL</a:t>
          </a:r>
          <a:endParaRPr lang="ro-RO" sz="1600" b="1" kern="1200" dirty="0"/>
        </a:p>
      </dsp:txBody>
      <dsp:txXfrm>
        <a:off x="5894122" y="2645612"/>
        <a:ext cx="2140145" cy="984418"/>
      </dsp:txXfrm>
    </dsp:sp>
    <dsp:sp modelId="{774F492C-7EB9-4B5C-95D5-C69CB643E204}">
      <dsp:nvSpPr>
        <dsp:cNvPr id="0" name=""/>
        <dsp:cNvSpPr/>
      </dsp:nvSpPr>
      <dsp:spPr>
        <a:xfrm>
          <a:off x="5654360" y="1046476"/>
          <a:ext cx="209134" cy="339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8435"/>
              </a:lnTo>
              <a:lnTo>
                <a:pt x="209134" y="3398435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60D7-AA1F-4497-9A7B-CDA7E4968C52}">
      <dsp:nvSpPr>
        <dsp:cNvPr id="0" name=""/>
        <dsp:cNvSpPr/>
      </dsp:nvSpPr>
      <dsp:spPr>
        <a:xfrm>
          <a:off x="5863495" y="3922075"/>
          <a:ext cx="1673075" cy="104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50000"/>
              <a:hueOff val="66603"/>
              <a:satOff val="-3302"/>
              <a:lumOff val="9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Au susţinut examenul  </a:t>
          </a:r>
          <a:r>
            <a:rPr lang="en-US" sz="1800" b="1" kern="1200" dirty="0" smtClean="0"/>
            <a:t>4</a:t>
          </a:r>
          <a:endParaRPr lang="ro-RO" sz="1800" b="1" kern="1200" dirty="0"/>
        </a:p>
      </dsp:txBody>
      <dsp:txXfrm>
        <a:off x="5894122" y="3952702"/>
        <a:ext cx="1611821" cy="984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CC94-FD2D-4340-81F6-BC5025248A70}">
      <dsp:nvSpPr>
        <dsp:cNvPr id="0" name=""/>
        <dsp:cNvSpPr/>
      </dsp:nvSpPr>
      <dsp:spPr>
        <a:xfrm>
          <a:off x="1581176" y="405682"/>
          <a:ext cx="5259583" cy="1275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Din cei 7</a:t>
          </a:r>
          <a:r>
            <a:rPr lang="en-US" sz="1800" b="1" kern="1200" dirty="0" smtClean="0"/>
            <a:t>6</a:t>
          </a:r>
          <a:r>
            <a:rPr lang="ro-RO" sz="1800" b="1" kern="1200" dirty="0" smtClean="0"/>
            <a:t> de elevi din promoția curentă care au solicitat echivalarea probei</a:t>
          </a:r>
          <a:endParaRPr lang="ro-RO" sz="1800" b="1" kern="1200" dirty="0"/>
        </a:p>
      </dsp:txBody>
      <dsp:txXfrm>
        <a:off x="1618546" y="443052"/>
        <a:ext cx="5184843" cy="1201151"/>
      </dsp:txXfrm>
    </dsp:sp>
    <dsp:sp modelId="{328D5BEA-5415-4A77-B175-8670D72CCE98}">
      <dsp:nvSpPr>
        <dsp:cNvPr id="0" name=""/>
        <dsp:cNvSpPr/>
      </dsp:nvSpPr>
      <dsp:spPr>
        <a:xfrm rot="3514223">
          <a:off x="4786052" y="2435117"/>
          <a:ext cx="823442" cy="4465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b="1" kern="1200"/>
        </a:p>
      </dsp:txBody>
      <dsp:txXfrm>
        <a:off x="4920021" y="2524429"/>
        <a:ext cx="555504" cy="267938"/>
      </dsp:txXfrm>
    </dsp:sp>
    <dsp:sp modelId="{52C71ED2-5132-4535-93D3-CB2894E704E4}">
      <dsp:nvSpPr>
        <dsp:cNvPr id="0" name=""/>
        <dsp:cNvSpPr/>
      </dsp:nvSpPr>
      <dsp:spPr>
        <a:xfrm>
          <a:off x="4637496" y="3635222"/>
          <a:ext cx="3094165" cy="1275891"/>
        </a:xfrm>
        <a:prstGeom prst="roundRect">
          <a:avLst>
            <a:gd name="adj" fmla="val 1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2</a:t>
          </a:r>
          <a:r>
            <a:rPr lang="en-US" sz="1800" b="1" kern="1200" dirty="0" smtClean="0"/>
            <a:t>4</a:t>
          </a:r>
          <a:r>
            <a:rPr lang="ro-RO" sz="1800" b="1" kern="1200" dirty="0" smtClean="0"/>
            <a:t> elevi cu certificatul ECDL START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NIVEL MEDIU</a:t>
          </a:r>
          <a:endParaRPr lang="ro-RO" sz="1800" b="1" kern="1200" dirty="0"/>
        </a:p>
      </dsp:txBody>
      <dsp:txXfrm>
        <a:off x="4674866" y="3672592"/>
        <a:ext cx="3019425" cy="1201151"/>
      </dsp:txXfrm>
    </dsp:sp>
    <dsp:sp modelId="{3EA47C39-6A62-4E09-805A-1C880747FD54}">
      <dsp:nvSpPr>
        <dsp:cNvPr id="0" name=""/>
        <dsp:cNvSpPr/>
      </dsp:nvSpPr>
      <dsp:spPr>
        <a:xfrm rot="10800000" flipH="1">
          <a:off x="3989982" y="4049887"/>
          <a:ext cx="265725" cy="4465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b="1" kern="1200"/>
        </a:p>
      </dsp:txBody>
      <dsp:txXfrm rot="10800000">
        <a:off x="4069700" y="4139199"/>
        <a:ext cx="106290" cy="267938"/>
      </dsp:txXfrm>
    </dsp:sp>
    <dsp:sp modelId="{3FEEEA40-3E42-45CD-BBBE-D8BC3AB54933}">
      <dsp:nvSpPr>
        <dsp:cNvPr id="0" name=""/>
        <dsp:cNvSpPr/>
      </dsp:nvSpPr>
      <dsp:spPr>
        <a:xfrm>
          <a:off x="333234" y="3604147"/>
          <a:ext cx="3274958" cy="1338040"/>
        </a:xfrm>
        <a:prstGeom prst="roundRect">
          <a:avLst>
            <a:gd name="adj" fmla="val 1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5</a:t>
          </a:r>
          <a:r>
            <a:rPr lang="en-US" sz="1800" b="1" kern="1200" dirty="0" smtClean="0"/>
            <a:t>2</a:t>
          </a:r>
          <a:r>
            <a:rPr lang="ro-RO" sz="1800" b="1" kern="1200" dirty="0" smtClean="0"/>
            <a:t> de elevi, cu certificatul ECDL COMPLET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NIVEL EXPERIMENTAT</a:t>
          </a:r>
          <a:endParaRPr lang="ro-RO" sz="1800" b="1" kern="1200" dirty="0"/>
        </a:p>
      </dsp:txBody>
      <dsp:txXfrm>
        <a:off x="372424" y="3643337"/>
        <a:ext cx="3196578" cy="1259660"/>
      </dsp:txXfrm>
    </dsp:sp>
    <dsp:sp modelId="{FD9ACF38-F9E3-4D39-B2F3-890E3EA61932}">
      <dsp:nvSpPr>
        <dsp:cNvPr id="0" name=""/>
        <dsp:cNvSpPr/>
      </dsp:nvSpPr>
      <dsp:spPr>
        <a:xfrm rot="18284887">
          <a:off x="2689897" y="2419580"/>
          <a:ext cx="823442" cy="4465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600" b="1" kern="1200"/>
        </a:p>
      </dsp:txBody>
      <dsp:txXfrm>
        <a:off x="2823866" y="2508892"/>
        <a:ext cx="555504" cy="267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F68ED-A3C1-42B4-BDDC-9C9A44F9DAB6}">
      <dsp:nvSpPr>
        <dsp:cNvPr id="0" name=""/>
        <dsp:cNvSpPr/>
      </dsp:nvSpPr>
      <dsp:spPr>
        <a:xfrm>
          <a:off x="2521679" y="2037419"/>
          <a:ext cx="1762796" cy="157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2796" y="0"/>
              </a:lnTo>
              <a:lnTo>
                <a:pt x="1762796" y="157392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1AC07-6AF5-4E04-986F-4AEBCB7F8802}">
      <dsp:nvSpPr>
        <dsp:cNvPr id="0" name=""/>
        <dsp:cNvSpPr/>
      </dsp:nvSpPr>
      <dsp:spPr>
        <a:xfrm>
          <a:off x="2521679" y="1880026"/>
          <a:ext cx="1762796" cy="157392"/>
        </a:xfrm>
        <a:custGeom>
          <a:avLst/>
          <a:gdLst/>
          <a:ahLst/>
          <a:cxnLst/>
          <a:rect l="0" t="0" r="0" b="0"/>
          <a:pathLst>
            <a:path>
              <a:moveTo>
                <a:pt x="0" y="157392"/>
              </a:moveTo>
              <a:lnTo>
                <a:pt x="1762796" y="157392"/>
              </a:lnTo>
              <a:lnTo>
                <a:pt x="1762796" y="0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ED3A1-0562-487C-A455-10393B020C1D}">
      <dsp:nvSpPr>
        <dsp:cNvPr id="0" name=""/>
        <dsp:cNvSpPr/>
      </dsp:nvSpPr>
      <dsp:spPr>
        <a:xfrm>
          <a:off x="2521679" y="2037419"/>
          <a:ext cx="3525592" cy="1082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3764" y="0"/>
              </a:lnTo>
              <a:lnTo>
                <a:pt x="3273764" y="1082860"/>
              </a:lnTo>
              <a:lnTo>
                <a:pt x="3525592" y="1082860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00A33-FE93-49C2-BFE6-DB398006EAF7}">
      <dsp:nvSpPr>
        <dsp:cNvPr id="0" name=""/>
        <dsp:cNvSpPr/>
      </dsp:nvSpPr>
      <dsp:spPr>
        <a:xfrm>
          <a:off x="2521679" y="1671834"/>
          <a:ext cx="3525592" cy="365584"/>
        </a:xfrm>
        <a:custGeom>
          <a:avLst/>
          <a:gdLst/>
          <a:ahLst/>
          <a:cxnLst/>
          <a:rect l="0" t="0" r="0" b="0"/>
          <a:pathLst>
            <a:path>
              <a:moveTo>
                <a:pt x="0" y="365584"/>
              </a:moveTo>
              <a:lnTo>
                <a:pt x="3273764" y="365584"/>
              </a:lnTo>
              <a:lnTo>
                <a:pt x="3273764" y="0"/>
              </a:lnTo>
              <a:lnTo>
                <a:pt x="3525592" y="0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A1DF-902C-43FD-8FB1-3BE0DAED92A1}">
      <dsp:nvSpPr>
        <dsp:cNvPr id="0" name=""/>
        <dsp:cNvSpPr/>
      </dsp:nvSpPr>
      <dsp:spPr>
        <a:xfrm>
          <a:off x="2521679" y="588974"/>
          <a:ext cx="3525592" cy="1448445"/>
        </a:xfrm>
        <a:custGeom>
          <a:avLst/>
          <a:gdLst/>
          <a:ahLst/>
          <a:cxnLst/>
          <a:rect l="0" t="0" r="0" b="0"/>
          <a:pathLst>
            <a:path>
              <a:moveTo>
                <a:pt x="0" y="1448445"/>
              </a:moveTo>
              <a:lnTo>
                <a:pt x="3273764" y="1448445"/>
              </a:lnTo>
              <a:lnTo>
                <a:pt x="3273764" y="0"/>
              </a:lnTo>
              <a:lnTo>
                <a:pt x="3525592" y="0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3BAE8-F8FB-4FB0-83BC-3578D1EBDC3A}">
      <dsp:nvSpPr>
        <dsp:cNvPr id="0" name=""/>
        <dsp:cNvSpPr/>
      </dsp:nvSpPr>
      <dsp:spPr>
        <a:xfrm>
          <a:off x="3399" y="1653381"/>
          <a:ext cx="2518280" cy="768075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/>
            <a:t>Nr. elevi înscrişi: 3</a:t>
          </a:r>
          <a:r>
            <a:rPr lang="en-US" sz="2400" b="1" kern="1200" dirty="0" smtClean="0"/>
            <a:t>5</a:t>
          </a:r>
          <a:endParaRPr lang="ro-RO" sz="2400" b="1" kern="1200" dirty="0"/>
        </a:p>
      </dsp:txBody>
      <dsp:txXfrm>
        <a:off x="3399" y="1653381"/>
        <a:ext cx="2518280" cy="768075"/>
      </dsp:txXfrm>
    </dsp:sp>
    <dsp:sp modelId="{82ED2DF1-D5C5-400E-89B7-A8D3E1D25EFD}">
      <dsp:nvSpPr>
        <dsp:cNvPr id="0" name=""/>
        <dsp:cNvSpPr/>
      </dsp:nvSpPr>
      <dsp:spPr>
        <a:xfrm>
          <a:off x="6047272" y="204936"/>
          <a:ext cx="2518280" cy="76807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/>
            <a:t>Nr. elevi prezenţi: 35</a:t>
          </a:r>
          <a:endParaRPr lang="ro-RO" sz="2400" b="1" kern="1200" dirty="0"/>
        </a:p>
      </dsp:txBody>
      <dsp:txXfrm>
        <a:off x="6047272" y="204936"/>
        <a:ext cx="2518280" cy="768075"/>
      </dsp:txXfrm>
    </dsp:sp>
    <dsp:sp modelId="{05563008-CD41-4670-8ACA-5994FA0DFE79}">
      <dsp:nvSpPr>
        <dsp:cNvPr id="0" name=""/>
        <dsp:cNvSpPr/>
      </dsp:nvSpPr>
      <dsp:spPr>
        <a:xfrm>
          <a:off x="6047272" y="1287797"/>
          <a:ext cx="2518280" cy="76807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/>
            <a:t>Promoţie curentă: 3</a:t>
          </a:r>
          <a:r>
            <a:rPr lang="en-US" sz="2400" b="1" kern="1200" dirty="0" smtClean="0"/>
            <a:t>2</a:t>
          </a:r>
          <a:endParaRPr lang="ro-RO" sz="2400" b="1" kern="1200" dirty="0"/>
        </a:p>
      </dsp:txBody>
      <dsp:txXfrm>
        <a:off x="6047272" y="1287797"/>
        <a:ext cx="2518280" cy="768075"/>
      </dsp:txXfrm>
    </dsp:sp>
    <dsp:sp modelId="{A331E64F-9F60-4A8E-B56B-2ABE395F6F4C}">
      <dsp:nvSpPr>
        <dsp:cNvPr id="0" name=""/>
        <dsp:cNvSpPr/>
      </dsp:nvSpPr>
      <dsp:spPr>
        <a:xfrm>
          <a:off x="6047272" y="2370657"/>
          <a:ext cx="2518280" cy="149924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err="1" smtClean="0"/>
            <a:t>Prom</a:t>
          </a:r>
          <a:r>
            <a:rPr lang="en-US" sz="2400" b="1" kern="1200" dirty="0" smtClean="0"/>
            <a:t>o</a:t>
          </a:r>
          <a:r>
            <a:rPr lang="ro-RO" sz="2400" b="1" kern="1200" dirty="0" smtClean="0"/>
            <a:t>ţie anterioară: </a:t>
          </a:r>
          <a:r>
            <a:rPr lang="en-US" sz="2400" b="1" kern="1200" dirty="0" smtClean="0"/>
            <a:t>3 </a:t>
          </a:r>
          <a:r>
            <a:rPr lang="en-US" sz="1600" b="1" kern="1200" dirty="0" smtClean="0"/>
            <a:t>(din care 2 </a:t>
          </a:r>
          <a:r>
            <a:rPr lang="en-US" sz="1600" b="1" kern="1200" dirty="0" err="1" smtClean="0"/>
            <a:t>candidaí</a:t>
          </a:r>
          <a:r>
            <a:rPr lang="en-US" sz="1600" b="1" kern="1200" dirty="0" smtClean="0"/>
            <a:t> au </a:t>
          </a:r>
          <a:r>
            <a:rPr lang="en-US" sz="1600" b="1" kern="1200" dirty="0" err="1" smtClean="0"/>
            <a:t>cerut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recunoa</a:t>
          </a:r>
          <a:r>
            <a:rPr lang="ro-RO" sz="1600" b="1" kern="1200" dirty="0" smtClean="0"/>
            <a:t>ș</a:t>
          </a:r>
          <a:r>
            <a:rPr lang="en-US" sz="1600" b="1" kern="1200" dirty="0" err="1" smtClean="0"/>
            <a:t>terea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notei</a:t>
          </a:r>
          <a:r>
            <a:rPr lang="en-US" sz="1600" b="1" kern="1200" dirty="0" smtClean="0"/>
            <a:t> </a:t>
          </a:r>
          <a:endParaRPr lang="ro-RO" sz="1600" b="1" kern="1200" dirty="0"/>
        </a:p>
      </dsp:txBody>
      <dsp:txXfrm>
        <a:off x="6047272" y="2370657"/>
        <a:ext cx="2518280" cy="1499244"/>
      </dsp:txXfrm>
    </dsp:sp>
    <dsp:sp modelId="{89879E8B-4A38-4F48-A84D-F1BF09349380}">
      <dsp:nvSpPr>
        <dsp:cNvPr id="0" name=""/>
        <dsp:cNvSpPr/>
      </dsp:nvSpPr>
      <dsp:spPr>
        <a:xfrm>
          <a:off x="3025335" y="1111951"/>
          <a:ext cx="2518280" cy="76807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smtClean="0"/>
            <a:t>Promoţie curentă: 3</a:t>
          </a:r>
          <a:r>
            <a:rPr lang="en-US" sz="2400" b="1" kern="1200" dirty="0" smtClean="0"/>
            <a:t>2</a:t>
          </a:r>
          <a:endParaRPr lang="ro-RO" sz="2400" b="1" kern="1200" dirty="0"/>
        </a:p>
      </dsp:txBody>
      <dsp:txXfrm>
        <a:off x="3025335" y="1111951"/>
        <a:ext cx="2518280" cy="768075"/>
      </dsp:txXfrm>
    </dsp:sp>
    <dsp:sp modelId="{A4A5780D-FD16-44B5-895D-67B6C68B9419}">
      <dsp:nvSpPr>
        <dsp:cNvPr id="0" name=""/>
        <dsp:cNvSpPr/>
      </dsp:nvSpPr>
      <dsp:spPr>
        <a:xfrm>
          <a:off x="3025335" y="2194812"/>
          <a:ext cx="2518280" cy="76807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b="1" kern="1200" dirty="0" err="1" smtClean="0"/>
            <a:t>Promţie</a:t>
          </a:r>
          <a:r>
            <a:rPr lang="ro-RO" sz="2400" b="1" kern="1200" dirty="0" smtClean="0"/>
            <a:t> anterioară: </a:t>
          </a:r>
          <a:r>
            <a:rPr lang="en-US" sz="2400" b="1" kern="1200" dirty="0" smtClean="0"/>
            <a:t>3</a:t>
          </a:r>
          <a:endParaRPr lang="ro-RO" sz="2400" b="1" kern="1200" dirty="0"/>
        </a:p>
      </dsp:txBody>
      <dsp:txXfrm>
        <a:off x="3025335" y="2194812"/>
        <a:ext cx="2518280" cy="7680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C9F93-FECC-42B8-8FD0-5ACA34F121BE}">
      <dsp:nvSpPr>
        <dsp:cNvPr id="0" name=""/>
        <dsp:cNvSpPr/>
      </dsp:nvSpPr>
      <dsp:spPr>
        <a:xfrm>
          <a:off x="0" y="1689880"/>
          <a:ext cx="2160203" cy="1080101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Nr. </a:t>
          </a:r>
          <a:r>
            <a:rPr lang="ro-RO" sz="1800" b="1" kern="1200" dirty="0" smtClean="0"/>
            <a:t>elevi înscriși </a:t>
          </a:r>
          <a:r>
            <a:rPr lang="ro-RO" sz="1800" b="1" kern="1200" dirty="0" smtClean="0"/>
            <a:t>PROFIL REAL </a:t>
          </a:r>
          <a:r>
            <a:rPr lang="en-US" sz="1800" b="1" kern="1200" dirty="0" smtClean="0"/>
            <a:t>437</a:t>
          </a:r>
          <a:endParaRPr lang="ro-RO" sz="1800" b="1" kern="1200" dirty="0"/>
        </a:p>
      </dsp:txBody>
      <dsp:txXfrm>
        <a:off x="31635" y="1721515"/>
        <a:ext cx="2096933" cy="1016831"/>
      </dsp:txXfrm>
    </dsp:sp>
    <dsp:sp modelId="{5A71BBFD-A888-42CC-8F5D-0D273A738D07}">
      <dsp:nvSpPr>
        <dsp:cNvPr id="0" name=""/>
        <dsp:cNvSpPr/>
      </dsp:nvSpPr>
      <dsp:spPr>
        <a:xfrm rot="18651581">
          <a:off x="1916083" y="1674834"/>
          <a:ext cx="1411946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411946" y="21159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00" b="1" kern="1200"/>
        </a:p>
      </dsp:txBody>
      <dsp:txXfrm>
        <a:off x="2586758" y="1660695"/>
        <a:ext cx="70597" cy="70597"/>
      </dsp:txXfrm>
    </dsp:sp>
    <dsp:sp modelId="{91B6DB9D-44AE-4FFE-A217-16E0FAC89DD5}">
      <dsp:nvSpPr>
        <dsp:cNvPr id="0" name=""/>
        <dsp:cNvSpPr/>
      </dsp:nvSpPr>
      <dsp:spPr>
        <a:xfrm>
          <a:off x="3083911" y="622006"/>
          <a:ext cx="2160203" cy="108010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Nr. elevi MATEMATICĂ-INFORMATICĂ  înscrişi 2</a:t>
          </a:r>
          <a:r>
            <a:rPr lang="en-US" sz="1800" b="1" kern="1200" dirty="0" smtClean="0"/>
            <a:t>11</a:t>
          </a:r>
          <a:r>
            <a:rPr lang="ro-RO" sz="1800" b="1" kern="1200" dirty="0" smtClean="0"/>
            <a:t> </a:t>
          </a:r>
          <a:endParaRPr lang="ro-RO" sz="1800" b="1" kern="1200" dirty="0"/>
        </a:p>
      </dsp:txBody>
      <dsp:txXfrm>
        <a:off x="3115546" y="653641"/>
        <a:ext cx="2096933" cy="1016831"/>
      </dsp:txXfrm>
    </dsp:sp>
    <dsp:sp modelId="{CCD6A417-7CF2-427C-ADBE-C4D45F173DAD}">
      <dsp:nvSpPr>
        <dsp:cNvPr id="0" name=""/>
        <dsp:cNvSpPr/>
      </dsp:nvSpPr>
      <dsp:spPr>
        <a:xfrm rot="21571368">
          <a:off x="5244100" y="1137581"/>
          <a:ext cx="796278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796278" y="21159"/>
              </a:lnTo>
            </a:path>
          </a:pathLst>
        </a:custGeom>
        <a:noFill/>
        <a:ln w="1905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00" b="1" kern="1200"/>
        </a:p>
      </dsp:txBody>
      <dsp:txXfrm>
        <a:off x="5622332" y="1138834"/>
        <a:ext cx="39813" cy="39813"/>
      </dsp:txXfrm>
    </dsp:sp>
    <dsp:sp modelId="{127AE269-73F1-40CF-9C1C-C8ECF7E2815E}">
      <dsp:nvSpPr>
        <dsp:cNvPr id="0" name=""/>
        <dsp:cNvSpPr/>
      </dsp:nvSpPr>
      <dsp:spPr>
        <a:xfrm>
          <a:off x="6040365" y="615374"/>
          <a:ext cx="2160203" cy="1080101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Nr. elevi care au optat pentru proba de INFORMATICĂ 31 (14,69%)</a:t>
          </a:r>
          <a:endParaRPr lang="ro-RO" sz="1800" b="1" kern="1200" dirty="0"/>
        </a:p>
      </dsp:txBody>
      <dsp:txXfrm>
        <a:off x="6072000" y="647009"/>
        <a:ext cx="2096933" cy="1016831"/>
      </dsp:txXfrm>
    </dsp:sp>
    <dsp:sp modelId="{3C713EE8-17E5-42CD-8B22-D63710618DF9}">
      <dsp:nvSpPr>
        <dsp:cNvPr id="0" name=""/>
        <dsp:cNvSpPr/>
      </dsp:nvSpPr>
      <dsp:spPr>
        <a:xfrm rot="2311920">
          <a:off x="2039936" y="2552854"/>
          <a:ext cx="1104684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1104684" y="21159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00" b="1" kern="1200"/>
        </a:p>
      </dsp:txBody>
      <dsp:txXfrm>
        <a:off x="2564661" y="2546397"/>
        <a:ext cx="55234" cy="55234"/>
      </dsp:txXfrm>
    </dsp:sp>
    <dsp:sp modelId="{A6795D89-9780-4819-8E7C-B4B6990D0735}">
      <dsp:nvSpPr>
        <dsp:cNvPr id="0" name=""/>
        <dsp:cNvSpPr/>
      </dsp:nvSpPr>
      <dsp:spPr>
        <a:xfrm>
          <a:off x="3024354" y="2378046"/>
          <a:ext cx="2160203" cy="1080101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Nr. elevi ŞTIINŢE ALE NATURII înscrişi 2</a:t>
          </a:r>
          <a:r>
            <a:rPr lang="en-US" sz="1800" b="1" kern="1200" dirty="0" smtClean="0"/>
            <a:t>26</a:t>
          </a:r>
          <a:r>
            <a:rPr lang="ro-RO" sz="1800" b="1" kern="1200" dirty="0" smtClean="0"/>
            <a:t> </a:t>
          </a:r>
          <a:endParaRPr lang="ro-RO" sz="1800" b="1" kern="1200" dirty="0"/>
        </a:p>
      </dsp:txBody>
      <dsp:txXfrm>
        <a:off x="3055989" y="2409681"/>
        <a:ext cx="2096933" cy="1016831"/>
      </dsp:txXfrm>
    </dsp:sp>
    <dsp:sp modelId="{3C200672-F28B-49A0-9101-2F2900038566}">
      <dsp:nvSpPr>
        <dsp:cNvPr id="0" name=""/>
        <dsp:cNvSpPr/>
      </dsp:nvSpPr>
      <dsp:spPr>
        <a:xfrm>
          <a:off x="5184557" y="2896937"/>
          <a:ext cx="864081" cy="42319"/>
        </a:xfrm>
        <a:custGeom>
          <a:avLst/>
          <a:gdLst/>
          <a:ahLst/>
          <a:cxnLst/>
          <a:rect l="0" t="0" r="0" b="0"/>
          <a:pathLst>
            <a:path>
              <a:moveTo>
                <a:pt x="0" y="21159"/>
              </a:moveTo>
              <a:lnTo>
                <a:pt x="864081" y="21159"/>
              </a:lnTo>
            </a:path>
          </a:pathLst>
        </a:custGeom>
        <a:noFill/>
        <a:ln w="1905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600" b="1" kern="1200"/>
        </a:p>
      </dsp:txBody>
      <dsp:txXfrm>
        <a:off x="5594996" y="2896494"/>
        <a:ext cx="43204" cy="43204"/>
      </dsp:txXfrm>
    </dsp:sp>
    <dsp:sp modelId="{CBF4FDCE-1AC5-481E-9AA9-6BEE8820D68C}">
      <dsp:nvSpPr>
        <dsp:cNvPr id="0" name=""/>
        <dsp:cNvSpPr/>
      </dsp:nvSpPr>
      <dsp:spPr>
        <a:xfrm>
          <a:off x="6048638" y="2378046"/>
          <a:ext cx="2160203" cy="1080101"/>
        </a:xfrm>
        <a:prstGeom prst="roundRect">
          <a:avLst>
            <a:gd name="adj" fmla="val 10000"/>
          </a:avLst>
        </a:prstGeom>
        <a:solidFill>
          <a:schemeClr val="accent4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Nr. elevi care au optat pentru proba de INFORMATICĂ 1 (0,44%)</a:t>
          </a:r>
          <a:endParaRPr lang="ro-RO" sz="1800" b="1" kern="1200" dirty="0"/>
        </a:p>
      </dsp:txBody>
      <dsp:txXfrm>
        <a:off x="6080273" y="2409681"/>
        <a:ext cx="2096933" cy="1016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1AC07-6AF5-4E04-986F-4AEBCB7F8802}">
      <dsp:nvSpPr>
        <dsp:cNvPr id="0" name=""/>
        <dsp:cNvSpPr/>
      </dsp:nvSpPr>
      <dsp:spPr>
        <a:xfrm>
          <a:off x="2599540" y="1227095"/>
          <a:ext cx="1817224" cy="162252"/>
        </a:xfrm>
        <a:custGeom>
          <a:avLst/>
          <a:gdLst/>
          <a:ahLst/>
          <a:cxnLst/>
          <a:rect l="0" t="0" r="0" b="0"/>
          <a:pathLst>
            <a:path>
              <a:moveTo>
                <a:pt x="0" y="162252"/>
              </a:moveTo>
              <a:lnTo>
                <a:pt x="1817224" y="162252"/>
              </a:lnTo>
              <a:lnTo>
                <a:pt x="1817224" y="0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00A33-FE93-49C2-BFE6-DB398006EAF7}">
      <dsp:nvSpPr>
        <dsp:cNvPr id="0" name=""/>
        <dsp:cNvSpPr/>
      </dsp:nvSpPr>
      <dsp:spPr>
        <a:xfrm>
          <a:off x="2599540" y="1389347"/>
          <a:ext cx="3634449" cy="558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4846" y="0"/>
              </a:lnTo>
              <a:lnTo>
                <a:pt x="3374846" y="558147"/>
              </a:lnTo>
              <a:lnTo>
                <a:pt x="3634449" y="558147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A1DF-902C-43FD-8FB1-3BE0DAED92A1}">
      <dsp:nvSpPr>
        <dsp:cNvPr id="0" name=""/>
        <dsp:cNvSpPr/>
      </dsp:nvSpPr>
      <dsp:spPr>
        <a:xfrm>
          <a:off x="2599540" y="831199"/>
          <a:ext cx="3634449" cy="558147"/>
        </a:xfrm>
        <a:custGeom>
          <a:avLst/>
          <a:gdLst/>
          <a:ahLst/>
          <a:cxnLst/>
          <a:rect l="0" t="0" r="0" b="0"/>
          <a:pathLst>
            <a:path>
              <a:moveTo>
                <a:pt x="0" y="558147"/>
              </a:moveTo>
              <a:lnTo>
                <a:pt x="3374846" y="558147"/>
              </a:lnTo>
              <a:lnTo>
                <a:pt x="3374846" y="0"/>
              </a:lnTo>
              <a:lnTo>
                <a:pt x="3634449" y="0"/>
              </a:lnTo>
            </a:path>
          </a:pathLst>
        </a:custGeom>
        <a:noFill/>
        <a:ln w="1905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3BAE8-F8FB-4FB0-83BC-3578D1EBDC3A}">
      <dsp:nvSpPr>
        <dsp:cNvPr id="0" name=""/>
        <dsp:cNvSpPr/>
      </dsp:nvSpPr>
      <dsp:spPr>
        <a:xfrm>
          <a:off x="3504" y="993452"/>
          <a:ext cx="2596035" cy="791790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Nr. elevi MATE-INFO: </a:t>
          </a:r>
          <a:r>
            <a:rPr lang="ro-RO" sz="2800" b="1" kern="1200" dirty="0" smtClean="0"/>
            <a:t>221</a:t>
          </a:r>
        </a:p>
      </dsp:txBody>
      <dsp:txXfrm>
        <a:off x="3504" y="993452"/>
        <a:ext cx="2596035" cy="791790"/>
      </dsp:txXfrm>
    </dsp:sp>
    <dsp:sp modelId="{82ED2DF1-D5C5-400E-89B7-A8D3E1D25EFD}">
      <dsp:nvSpPr>
        <dsp:cNvPr id="0" name=""/>
        <dsp:cNvSpPr/>
      </dsp:nvSpPr>
      <dsp:spPr>
        <a:xfrm>
          <a:off x="6233989" y="435304"/>
          <a:ext cx="2596035" cy="79179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Nr. elevi prezenţi: </a:t>
          </a:r>
          <a:r>
            <a:rPr lang="ro-RO" sz="2400" b="1" kern="1200" dirty="0" smtClean="0"/>
            <a:t>168</a:t>
          </a:r>
          <a:r>
            <a:rPr lang="ro-RO" sz="2000" b="1" kern="1200" dirty="0" smtClean="0"/>
            <a:t> (76,01%)</a:t>
          </a:r>
          <a:endParaRPr lang="ro-RO" sz="2000" b="1" kern="1200" dirty="0"/>
        </a:p>
      </dsp:txBody>
      <dsp:txXfrm>
        <a:off x="6233989" y="435304"/>
        <a:ext cx="2596035" cy="791790"/>
      </dsp:txXfrm>
    </dsp:sp>
    <dsp:sp modelId="{05563008-CD41-4670-8ACA-5994FA0DFE79}">
      <dsp:nvSpPr>
        <dsp:cNvPr id="0" name=""/>
        <dsp:cNvSpPr/>
      </dsp:nvSpPr>
      <dsp:spPr>
        <a:xfrm>
          <a:off x="6233989" y="1551599"/>
          <a:ext cx="2596035" cy="79179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Nr. elevi REUŞIŢI: </a:t>
          </a:r>
          <a:r>
            <a:rPr lang="ro-RO" sz="2800" b="1" kern="1200" dirty="0" smtClean="0"/>
            <a:t>167</a:t>
          </a:r>
          <a:r>
            <a:rPr lang="ro-RO" sz="2000" b="1" kern="1200" dirty="0" smtClean="0"/>
            <a:t> (75,56%)</a:t>
          </a:r>
          <a:endParaRPr lang="ro-RO" sz="2000" b="1" kern="1200" dirty="0"/>
        </a:p>
      </dsp:txBody>
      <dsp:txXfrm>
        <a:off x="6233989" y="1551599"/>
        <a:ext cx="2596035" cy="791790"/>
      </dsp:txXfrm>
    </dsp:sp>
    <dsp:sp modelId="{89879E8B-4A38-4F48-A84D-F1BF09349380}">
      <dsp:nvSpPr>
        <dsp:cNvPr id="0" name=""/>
        <dsp:cNvSpPr/>
      </dsp:nvSpPr>
      <dsp:spPr>
        <a:xfrm>
          <a:off x="3118747" y="435304"/>
          <a:ext cx="2596035" cy="79179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Nr. elevi înscrişi: </a:t>
          </a:r>
          <a:r>
            <a:rPr lang="ro-RO" sz="2400" b="1" kern="1200" dirty="0" smtClean="0"/>
            <a:t>174</a:t>
          </a:r>
          <a:r>
            <a:rPr lang="ro-RO" sz="2000" b="1" kern="1200" dirty="0" smtClean="0"/>
            <a:t> (78,73%)</a:t>
          </a:r>
          <a:endParaRPr lang="ro-RO" sz="2000" b="1" kern="1200" dirty="0"/>
        </a:p>
      </dsp:txBody>
      <dsp:txXfrm>
        <a:off x="3118747" y="435304"/>
        <a:ext cx="2596035" cy="791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11BFD-63F1-454C-A38F-266E603A6B4F}" type="datetimeFigureOut">
              <a:rPr lang="ro-RO" smtClean="0"/>
              <a:t>24.09.2014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A784F-6F66-4D38-9678-5F95AA4C67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7438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7A74F-B348-4F26-BE40-EE658B3E5DB7}" type="datetimeFigureOut">
              <a:rPr lang="ro-RO" smtClean="0"/>
              <a:t>24.09.2014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5A9A3-050C-4759-BB0F-1CC343F4AB2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2574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606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44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7279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56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051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229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11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29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15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421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18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503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21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293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28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375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29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33752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A9A3-050C-4759-BB0F-1CC343F4AB2C}" type="slidenum">
              <a:rPr lang="ro-RO" smtClean="0"/>
              <a:t>31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813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ă liberă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5" name="Formă liberă 10"/>
          <p:cNvSpPr>
            <a:spLocks/>
          </p:cNvSpPr>
          <p:nvPr/>
        </p:nvSpPr>
        <p:spPr bwMode="auto">
          <a:xfrm>
            <a:off x="6106259" y="0"/>
            <a:ext cx="3037742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6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69E1-D91B-42C0-B852-7751457C52B5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8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0D8C-6C2B-479F-9D8E-2530B8C9A31B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33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77F6-E431-43B1-BCB9-8FC217AA6605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24BA-7ECC-4531-89B7-E9595527D556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21333"/>
      </p:ext>
    </p:extLst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64D7-EDA6-4A7C-9443-45623141ED4A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0CFD-7F6F-4877-A065-96C9E5F6E4C2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26821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46" y="457200"/>
            <a:ext cx="6471138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47446" y="1981200"/>
            <a:ext cx="6471138" cy="4114800"/>
          </a:xfrm>
        </p:spPr>
        <p:txBody>
          <a:bodyPr>
            <a:normAutofit/>
          </a:bodyPr>
          <a:lstStyle/>
          <a:p>
            <a:pPr lvl="0"/>
            <a:endParaRPr lang="ro-R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349C-975A-4091-A3BB-348C0255BAA5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CF27E-9991-42D0-B08C-89A4B4C6849A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4791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189F-ADAE-416F-8D66-7F2535531C14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5907-AB3E-4CEB-9A81-A9D86107F1A5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51841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ă liberă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5" name="Formă liberă 10"/>
          <p:cNvSpPr>
            <a:spLocks/>
          </p:cNvSpPr>
          <p:nvPr/>
        </p:nvSpPr>
        <p:spPr bwMode="auto">
          <a:xfrm>
            <a:off x="6106259" y="0"/>
            <a:ext cx="3037742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3583839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47B3-25BB-4572-82E1-0D847F7D14F7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8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D73E-E691-49B6-B549-5A017C29B364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1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267200" y="1600202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928A-F6B9-49FF-BEF0-7B368598F42B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1C15-5B32-407C-AB82-E66B2624B619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86737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5AF76-0B85-4F54-A4FD-71467F6049CB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4A26-7F8B-4E15-8F51-D04A57E8833E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34673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0775-81AB-4463-95B3-D88936B2F754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Substituent număr diapozitiv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374B-B5BD-42B2-9BA9-B31FAF110338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Substituent subsol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</p:spTree>
    <p:extLst>
      <p:ext uri="{BB962C8B-B14F-4D97-AF65-F5344CB8AC3E}">
        <p14:creationId xmlns:p14="http://schemas.microsoft.com/office/powerpoint/2010/main" val="2650802516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95E0-0CF1-470C-85DD-E2B4E4B48C64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2B45-0F66-44E1-9CCC-371DF63C7700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87912"/>
      </p:ext>
    </p:extLst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84D7-82F4-4167-9E4C-31C188D30022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156331" y="6421439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7E9CF-4555-4808-90D4-DDD481B20D37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8636"/>
      </p:ext>
    </p:extLst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o-RO" noProof="0" smtClean="0"/>
              <a:t>Faceți clic pe pictogramă pentru a adăuga o imagine</a:t>
            </a:r>
            <a:endParaRPr lang="en-US" noProof="0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2F56-2972-4F12-B903-460AC773D5BF}" type="datetime1">
              <a:rPr lang="ro-RO" smtClean="0">
                <a:solidFill>
                  <a:srgbClr val="ACCBF9">
                    <a:shade val="50000"/>
                  </a:srgbClr>
                </a:solidFill>
              </a:rPr>
              <a:t>24.09.2014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>
                <a:solidFill>
                  <a:srgbClr val="ACCBF9">
                    <a:shade val="50000"/>
                  </a:srgbClr>
                </a:solidFill>
              </a:rPr>
              <a:t>inspector Şăitan Traian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9FE5-D9B4-4AC7-B16E-5FA362738F23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1292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ă liberă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16" name="Formă liberă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white"/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3076" name="Substituent titlu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smtClean="0"/>
              <a:t>Clic pentru editare stil titlu</a:t>
            </a:r>
            <a:endParaRPr lang="en-US" altLang="ro-RO" smtClean="0"/>
          </a:p>
        </p:txBody>
      </p:sp>
      <p:sp>
        <p:nvSpPr>
          <p:cNvPr id="3077" name="Substituent text 29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ro-RO" smtClean="0"/>
              <a:t>Clic pentru editare stiluri text Coordonator</a:t>
            </a:r>
          </a:p>
          <a:p>
            <a:pPr lvl="1"/>
            <a:r>
              <a:rPr lang="ro-RO" altLang="ro-RO" smtClean="0"/>
              <a:t>Al doilea nivel</a:t>
            </a:r>
          </a:p>
          <a:p>
            <a:pPr lvl="2"/>
            <a:r>
              <a:rPr lang="ro-RO" altLang="ro-RO" smtClean="0"/>
              <a:t>Al treilea nivel</a:t>
            </a:r>
          </a:p>
          <a:p>
            <a:pPr lvl="3"/>
            <a:r>
              <a:rPr lang="ro-RO" altLang="ro-RO" smtClean="0"/>
              <a:t>Al patrulea nivel</a:t>
            </a:r>
          </a:p>
          <a:p>
            <a:pPr lvl="4"/>
            <a:r>
              <a:rPr lang="ro-RO" altLang="ro-RO" smtClean="0"/>
              <a:t>Al cincilea nivel</a:t>
            </a:r>
            <a:endParaRPr lang="en-US" altLang="ro-RO" smtClean="0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457200" y="6421439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C45D6B-3F77-4BFA-8409-9B2458891CD0}" type="datetime1">
              <a:rPr lang="ro-RO" b="1" smtClean="0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t>24.09.2014</a:t>
            </a:fld>
            <a:endParaRPr lang="ro-RO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3124200" y="6421439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t>inspector Şăitan Traian</a:t>
            </a:r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153400" y="6421439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9CB44-1DEF-4070-943A-4B7EA094B956}" type="slidenum">
              <a:rPr lang="en-US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4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0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8.xml"/><Relationship Id="rId3" Type="http://schemas.openxmlformats.org/officeDocument/2006/relationships/slide" Target="slide3.xml"/><Relationship Id="rId7" Type="http://schemas.openxmlformats.org/officeDocument/2006/relationships/slide" Target="slide32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slide" Target="slide45.xml"/><Relationship Id="rId5" Type="http://schemas.openxmlformats.org/officeDocument/2006/relationships/slide" Target="slide26.xml"/><Relationship Id="rId15" Type="http://schemas.openxmlformats.org/officeDocument/2006/relationships/slide" Target="slide56.xml"/><Relationship Id="rId10" Type="http://schemas.openxmlformats.org/officeDocument/2006/relationships/slide" Target="slide43.xml"/><Relationship Id="rId4" Type="http://schemas.openxmlformats.org/officeDocument/2006/relationships/slide" Target="slide13.xml"/><Relationship Id="rId9" Type="http://schemas.openxmlformats.org/officeDocument/2006/relationships/slide" Target="slide40.xml"/><Relationship Id="rId14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infomatrix.ro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760"/>
            <a:ext cx="8460432" cy="182880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RO" sz="4000" dirty="0" smtClean="0">
                <a:solidFill>
                  <a:srgbClr val="FFFF99"/>
                </a:solidFill>
                <a:latin typeface="Tahoma" pitchFamily="34" charset="0"/>
              </a:rPr>
              <a:t>          </a:t>
            </a:r>
            <a:br>
              <a:rPr lang="ro-RO" sz="4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sz="4000" dirty="0" smtClean="0">
                <a:solidFill>
                  <a:srgbClr val="FFFF99"/>
                </a:solidFill>
                <a:latin typeface="Tahoma" pitchFamily="34" charset="0"/>
              </a:rPr>
              <a:t>		</a:t>
            </a:r>
            <a: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  <a:t>ÎNTÂLNIREA DE LUCRU </a:t>
            </a:r>
            <a:b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</a:br>
            <a: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  <a:t>		AL </a:t>
            </a:r>
            <a:r>
              <a:rPr lang="en-US" sz="4000" dirty="0" smtClean="0">
                <a:solidFill>
                  <a:srgbClr val="FFFF66"/>
                </a:solidFill>
                <a:latin typeface="Tahoma" pitchFamily="34" charset="0"/>
              </a:rPr>
              <a:t>PROFESORILOR</a:t>
            </a:r>
            <a: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b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</a:br>
            <a: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  <a:t>          	DE </a:t>
            </a:r>
            <a:r>
              <a:rPr lang="en-US" sz="4000" dirty="0" smtClean="0">
                <a:solidFill>
                  <a:srgbClr val="FFFF66"/>
                </a:solidFill>
                <a:latin typeface="Tahoma" pitchFamily="34" charset="0"/>
              </a:rPr>
              <a:t>INFOR</a:t>
            </a:r>
            <a:r>
              <a:rPr lang="ro-RO" sz="4000" dirty="0" smtClean="0">
                <a:solidFill>
                  <a:srgbClr val="FFFF66"/>
                </a:solidFill>
                <a:latin typeface="Tahoma" pitchFamily="34" charset="0"/>
              </a:rPr>
              <a:t>MATICĂ</a:t>
            </a:r>
            <a:endParaRPr lang="en-US" sz="40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854696" cy="1752600"/>
          </a:xfrm>
        </p:spPr>
        <p:txBody>
          <a:bodyPr/>
          <a:lstStyle/>
          <a:p>
            <a:pPr marR="0" algn="ctr"/>
            <a:r>
              <a:rPr lang="en-US" sz="2800" b="1" dirty="0">
                <a:latin typeface="Tahoma" pitchFamily="34" charset="0"/>
              </a:rPr>
              <a:t>JUDE</a:t>
            </a:r>
            <a:r>
              <a:rPr lang="ro-RO" sz="2800" b="1" dirty="0">
                <a:latin typeface="Tahoma" pitchFamily="34" charset="0"/>
              </a:rPr>
              <a:t>ŢUL COVASNA</a:t>
            </a:r>
          </a:p>
          <a:p>
            <a:pPr marR="0" algn="ctr"/>
            <a:r>
              <a:rPr lang="en-US" sz="2800" b="1" dirty="0" smtClean="0">
                <a:latin typeface="Tahoma" pitchFamily="34" charset="0"/>
              </a:rPr>
              <a:t>24 </a:t>
            </a:r>
            <a:r>
              <a:rPr lang="ro-RO" sz="2800" b="1" dirty="0">
                <a:latin typeface="Tahoma" pitchFamily="34" charset="0"/>
              </a:rPr>
              <a:t>SEPTEMBRIE </a:t>
            </a:r>
            <a:r>
              <a:rPr lang="ro-RO" sz="2800" b="1" dirty="0" smtClean="0">
                <a:latin typeface="Tahoma" pitchFamily="34" charset="0"/>
              </a:rPr>
              <a:t>2014</a:t>
            </a:r>
            <a:endParaRPr lang="en-US" sz="2800" b="1" dirty="0">
              <a:latin typeface="Tahoma" pitchFamily="34" charset="0"/>
            </a:endParaRPr>
          </a:p>
          <a:p>
            <a:pPr marR="0" algn="ctr"/>
            <a:endParaRPr lang="en-US" sz="2800" b="1" dirty="0">
              <a:latin typeface="Tahoma" pitchFamily="34" charset="0"/>
            </a:endParaRPr>
          </a:p>
        </p:txBody>
      </p:sp>
      <p:sp>
        <p:nvSpPr>
          <p:cNvPr id="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7691081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394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81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sp>
        <p:nvSpPr>
          <p:cNvPr id="4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528" y="6360368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10977"/>
              </p:ext>
            </p:extLst>
          </p:nvPr>
        </p:nvGraphicFramePr>
        <p:xfrm>
          <a:off x="179512" y="1052736"/>
          <a:ext cx="8712968" cy="530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10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129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SIMULAREA EXAMENULUI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MARTIE 2014</a:t>
            </a:r>
          </a:p>
        </p:txBody>
      </p:sp>
      <p:sp>
        <p:nvSpPr>
          <p:cNvPr id="8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937118"/>
              </p:ext>
            </p:extLst>
          </p:nvPr>
        </p:nvGraphicFramePr>
        <p:xfrm>
          <a:off x="179512" y="1124744"/>
          <a:ext cx="38164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04183"/>
              </p:ext>
            </p:extLst>
          </p:nvPr>
        </p:nvGraphicFramePr>
        <p:xfrm>
          <a:off x="4086809" y="1196752"/>
          <a:ext cx="4882877" cy="5242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11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8961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SIMULAREA EXAMENULUI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MARTIE 2014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46857"/>
              </p:ext>
            </p:extLst>
          </p:nvPr>
        </p:nvGraphicFramePr>
        <p:xfrm>
          <a:off x="323528" y="1772816"/>
          <a:ext cx="8424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8726" y="1124744"/>
            <a:ext cx="881527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1600" b="1" dirty="0" smtClean="0"/>
              <a:t>PROCENTELE DE PROMOVARE OBȚINUTE LA NIVELUL UNITĂȚILOR DE ÎNVĂȚĂMÂNT </a:t>
            </a:r>
            <a:endParaRPr lang="ro-RO" sz="1600" b="1" dirty="0"/>
          </a:p>
        </p:txBody>
      </p:sp>
      <p:sp>
        <p:nvSpPr>
          <p:cNvPr id="7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528" y="6360368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12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489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492369" y="1009360"/>
            <a:ext cx="825609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 smtClean="0">
                <a:latin typeface="Tahoma" pitchFamily="34" charset="0"/>
              </a:rPr>
              <a:t>Rezultate generale - Procent de promovare </a:t>
            </a:r>
            <a:r>
              <a:rPr lang="en-US" altLang="ro-RO" sz="2400" dirty="0" smtClean="0">
                <a:latin typeface="Tahoma" pitchFamily="34" charset="0"/>
              </a:rPr>
              <a:t>57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25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086759"/>
              </p:ext>
            </p:extLst>
          </p:nvPr>
        </p:nvGraphicFramePr>
        <p:xfrm>
          <a:off x="492369" y="1988840"/>
          <a:ext cx="3995073" cy="4450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73714"/>
              </p:ext>
            </p:extLst>
          </p:nvPr>
        </p:nvGraphicFramePr>
        <p:xfrm>
          <a:off x="4487442" y="1888876"/>
          <a:ext cx="4367386" cy="482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13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772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492369" y="1009360"/>
            <a:ext cx="825609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generale - Procent de promovare </a:t>
            </a:r>
            <a:r>
              <a:rPr lang="en-US" altLang="ro-RO" sz="2400" dirty="0" smtClean="0">
                <a:latin typeface="Tahoma" pitchFamily="34" charset="0"/>
              </a:rPr>
              <a:t>57,25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11217"/>
              </p:ext>
            </p:extLst>
          </p:nvPr>
        </p:nvGraphicFramePr>
        <p:xfrm>
          <a:off x="4067944" y="1876053"/>
          <a:ext cx="4392488" cy="475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824264"/>
              </p:ext>
            </p:extLst>
          </p:nvPr>
        </p:nvGraphicFramePr>
        <p:xfrm>
          <a:off x="344115" y="1844824"/>
          <a:ext cx="3723829" cy="5157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6204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492369" y="1009360"/>
            <a:ext cx="825609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generale - Procent de promovare </a:t>
            </a:r>
            <a:r>
              <a:rPr lang="en-US" altLang="ro-RO" sz="2400" dirty="0" smtClean="0">
                <a:latin typeface="Tahoma" pitchFamily="34" charset="0"/>
              </a:rPr>
              <a:t>57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25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32190"/>
              </p:ext>
            </p:extLst>
          </p:nvPr>
        </p:nvGraphicFramePr>
        <p:xfrm>
          <a:off x="251520" y="1916832"/>
          <a:ext cx="4536503" cy="47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188113"/>
              </p:ext>
            </p:extLst>
          </p:nvPr>
        </p:nvGraphicFramePr>
        <p:xfrm>
          <a:off x="4860032" y="1916832"/>
          <a:ext cx="4109654" cy="452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15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0749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492369" y="1009360"/>
            <a:ext cx="825609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generale - Procent de promovare </a:t>
            </a:r>
            <a:r>
              <a:rPr lang="en-US" altLang="ro-RO" sz="2400" dirty="0" smtClean="0">
                <a:latin typeface="Tahoma" pitchFamily="34" charset="0"/>
              </a:rPr>
              <a:t>57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25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07890"/>
              </p:ext>
            </p:extLst>
          </p:nvPr>
        </p:nvGraphicFramePr>
        <p:xfrm>
          <a:off x="967999" y="1844824"/>
          <a:ext cx="7304834" cy="440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16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22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492369" y="1009360"/>
            <a:ext cx="825609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generale - Procent de promovare </a:t>
            </a:r>
            <a:r>
              <a:rPr lang="en-US" altLang="ro-RO" sz="2400" dirty="0" smtClean="0">
                <a:latin typeface="Tahoma" pitchFamily="34" charset="0"/>
              </a:rPr>
              <a:t>57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25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82563"/>
              </p:ext>
            </p:extLst>
          </p:nvPr>
        </p:nvGraphicFramePr>
        <p:xfrm>
          <a:off x="107504" y="1855912"/>
          <a:ext cx="352839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95525"/>
              </p:ext>
            </p:extLst>
          </p:nvPr>
        </p:nvGraphicFramePr>
        <p:xfrm>
          <a:off x="3563888" y="1916833"/>
          <a:ext cx="5405798" cy="452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688854" y="2132856"/>
            <a:ext cx="0" cy="44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17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7102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492369" y="1009360"/>
            <a:ext cx="8256095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generale - Procent de promovare </a:t>
            </a:r>
            <a:r>
              <a:rPr lang="en-US" altLang="ro-RO" sz="2400" dirty="0" smtClean="0">
                <a:latin typeface="Tahoma" pitchFamily="34" charset="0"/>
              </a:rPr>
              <a:t>57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25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359080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094883"/>
              </p:ext>
            </p:extLst>
          </p:nvPr>
        </p:nvGraphicFramePr>
        <p:xfrm>
          <a:off x="369505" y="1695160"/>
          <a:ext cx="8568952" cy="454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18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9935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5198" y="1009360"/>
            <a:ext cx="8964487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</a:t>
            </a:r>
            <a:r>
              <a:rPr lang="ro-RO" altLang="ro-RO" sz="2400" dirty="0" smtClean="0">
                <a:latin typeface="Tahoma" pitchFamily="34" charset="0"/>
              </a:rPr>
              <a:t>INFORMATICĂ </a:t>
            </a:r>
            <a:r>
              <a:rPr lang="ro-RO" altLang="ro-RO" sz="2400" dirty="0">
                <a:latin typeface="Tahoma" pitchFamily="34" charset="0"/>
              </a:rPr>
              <a:t>- Procent de promovare </a:t>
            </a:r>
            <a:r>
              <a:rPr lang="ro-RO" altLang="ro-RO" sz="2400" dirty="0" smtClean="0">
                <a:latin typeface="Tahoma" pitchFamily="34" charset="0"/>
              </a:rPr>
              <a:t>9</a:t>
            </a:r>
            <a:r>
              <a:rPr lang="en-US" altLang="ro-RO" sz="2400" dirty="0" smtClean="0">
                <a:latin typeface="Tahoma" pitchFamily="34" charset="0"/>
              </a:rPr>
              <a:t>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14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7" name="CasetăText 6"/>
          <p:cNvSpPr txBox="1"/>
          <p:nvPr/>
        </p:nvSpPr>
        <p:spPr>
          <a:xfrm>
            <a:off x="107504" y="1916832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PARTICIPARE</a:t>
            </a:r>
            <a:endParaRPr lang="ro-RO" sz="2400" b="1" dirty="0"/>
          </a:p>
        </p:txBody>
      </p:sp>
      <p:graphicFrame>
        <p:nvGraphicFramePr>
          <p:cNvPr id="3" name="Nomogramă 2"/>
          <p:cNvGraphicFramePr/>
          <p:nvPr>
            <p:extLst>
              <p:ext uri="{D42A27DB-BD31-4B8C-83A1-F6EECF244321}">
                <p14:modId xmlns:p14="http://schemas.microsoft.com/office/powerpoint/2010/main" val="1729315325"/>
              </p:ext>
            </p:extLst>
          </p:nvPr>
        </p:nvGraphicFramePr>
        <p:xfrm>
          <a:off x="202966" y="2378497"/>
          <a:ext cx="8568952" cy="407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19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24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7724" y="116632"/>
            <a:ext cx="6999287" cy="57606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5400" dirty="0" smtClean="0">
                <a:solidFill>
                  <a:srgbClr val="FFFF66"/>
                </a:solidFill>
              </a:rPr>
              <a:t>ORDINEA DE ZI</a:t>
            </a:r>
            <a:endParaRPr lang="en-US" sz="5400" dirty="0" smtClean="0">
              <a:solidFill>
                <a:srgbClr val="FFFF66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7807" y="663328"/>
            <a:ext cx="8756848" cy="6294064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/>
              <a:defRPr/>
            </a:pPr>
            <a:r>
              <a:rPr lang="ro-RO" sz="2000" b="1" dirty="0" smtClean="0">
                <a:latin typeface="Tahoma" pitchFamily="34" charset="0"/>
              </a:rPr>
              <a:t>Bilanţul anului şcolar 2013-2014:</a:t>
            </a:r>
          </a:p>
          <a:p>
            <a:pPr marL="990600" lvl="1" indent="-533400" algn="l"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000" b="1" dirty="0" smtClean="0">
                <a:latin typeface="Tahoma" pitchFamily="34" charset="0"/>
              </a:rPr>
              <a:t>e</a:t>
            </a:r>
            <a:r>
              <a:rPr lang="en-US" sz="2000" b="1" dirty="0" err="1" smtClean="0">
                <a:latin typeface="Tahoma" pitchFamily="34" charset="0"/>
              </a:rPr>
              <a:t>xamenul</a:t>
            </a:r>
            <a:r>
              <a:rPr lang="en-US" sz="2000" b="1" dirty="0" smtClean="0">
                <a:latin typeface="Tahoma" pitchFamily="34" charset="0"/>
              </a:rPr>
              <a:t> de </a:t>
            </a:r>
            <a:r>
              <a:rPr lang="en-US" sz="2000" b="1" dirty="0" err="1" smtClean="0">
                <a:latin typeface="Tahoma" pitchFamily="34" charset="0"/>
              </a:rPr>
              <a:t>competen</a:t>
            </a:r>
            <a:r>
              <a:rPr lang="ro-RO" sz="2000" b="1" dirty="0" err="1" smtClean="0">
                <a:latin typeface="Tahoma" pitchFamily="34" charset="0"/>
              </a:rPr>
              <a:t>ţe</a:t>
            </a:r>
            <a:r>
              <a:rPr lang="ro-RO" sz="2000" b="1" dirty="0" smtClean="0">
                <a:latin typeface="Tahoma" pitchFamily="34" charset="0"/>
              </a:rPr>
              <a:t> digitale </a:t>
            </a:r>
          </a:p>
          <a:p>
            <a:pPr marL="990600" lvl="1" indent="-533400" algn="l"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000" b="1" dirty="0">
                <a:latin typeface="Tahoma" pitchFamily="34" charset="0"/>
              </a:rPr>
              <a:t>s</a:t>
            </a:r>
            <a:r>
              <a:rPr lang="ro-RO" sz="2000" b="1" dirty="0" smtClean="0">
                <a:latin typeface="Tahoma" pitchFamily="34" charset="0"/>
              </a:rPr>
              <a:t>imularea examenului de bacalaureat – martie 2014</a:t>
            </a:r>
          </a:p>
          <a:p>
            <a:pPr marL="990600" lvl="1" indent="-533400" algn="l"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000" b="1" dirty="0" smtClean="0">
                <a:latin typeface="Tahoma" pitchFamily="34" charset="0"/>
              </a:rPr>
              <a:t>examenul de bacalaureat sesiunea iunie-iulie 2014</a:t>
            </a:r>
          </a:p>
          <a:p>
            <a:pPr marL="990600" lvl="1" indent="-533400" algn="l"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000" b="1" dirty="0" smtClean="0">
                <a:latin typeface="Tahoma" pitchFamily="34" charset="0"/>
              </a:rPr>
              <a:t>examenul de </a:t>
            </a:r>
            <a:r>
              <a:rPr lang="en-US" sz="2000" b="1" dirty="0" err="1" smtClean="0">
                <a:latin typeface="Tahoma" pitchFamily="34" charset="0"/>
              </a:rPr>
              <a:t>atesta</a:t>
            </a:r>
            <a:r>
              <a:rPr lang="ro-RO" sz="2000" b="1" dirty="0" smtClean="0">
                <a:latin typeface="Tahoma" pitchFamily="34" charset="0"/>
              </a:rPr>
              <a:t>re a competenţelor profesionale</a:t>
            </a:r>
          </a:p>
          <a:p>
            <a:pPr marL="990600" lvl="1" indent="-533400" algn="l"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ro-RO" sz="2000" b="1" dirty="0" smtClean="0">
                <a:latin typeface="Tahoma" pitchFamily="34" charset="0"/>
              </a:rPr>
              <a:t>concursuri şcolare</a:t>
            </a: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Structura anului şcolar 2014-2015</a:t>
            </a: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>
                <a:latin typeface="Tahoma" pitchFamily="34" charset="0"/>
              </a:rPr>
              <a:t>Planuri –cadru şi  programe şcolare valabile în anul şcolar </a:t>
            </a:r>
            <a:r>
              <a:rPr lang="ro-RO" sz="2000" b="1" dirty="0" smtClean="0">
                <a:latin typeface="Tahoma" pitchFamily="34" charset="0"/>
              </a:rPr>
              <a:t>2014-2015; </a:t>
            </a:r>
            <a:r>
              <a:rPr lang="ro-RO" sz="2000" b="1" dirty="0">
                <a:latin typeface="Tahoma" pitchFamily="34" charset="0"/>
              </a:rPr>
              <a:t>Planificări calendaristice; Manuale școlare</a:t>
            </a: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Examene naționale </a:t>
            </a:r>
            <a:r>
              <a:rPr lang="ro-RO" sz="2000" b="1" dirty="0">
                <a:latin typeface="Tahoma" pitchFamily="34" charset="0"/>
              </a:rPr>
              <a:t>în anul şcolar </a:t>
            </a:r>
            <a:r>
              <a:rPr lang="ro-RO" sz="2000" b="1" dirty="0" smtClean="0">
                <a:latin typeface="Tahoma" pitchFamily="34" charset="0"/>
              </a:rPr>
              <a:t>2014-2015</a:t>
            </a:r>
            <a:endParaRPr lang="en-US" sz="2000" b="1" dirty="0" smtClean="0">
              <a:latin typeface="Tahoma" pitchFamily="34" charset="0"/>
            </a:endParaRP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Examenul de </a:t>
            </a:r>
            <a:r>
              <a:rPr lang="en-US" sz="2000" b="1" dirty="0" err="1" smtClean="0">
                <a:latin typeface="Tahoma" pitchFamily="34" charset="0"/>
              </a:rPr>
              <a:t>atesta</a:t>
            </a:r>
            <a:r>
              <a:rPr lang="ro-RO" sz="2000" b="1" dirty="0" smtClean="0">
                <a:latin typeface="Tahoma" pitchFamily="34" charset="0"/>
              </a:rPr>
              <a:t>re a competenţelor profesionale - 2015</a:t>
            </a: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Olimpiade şi concursuri în anul şcolar 2014-2015</a:t>
            </a: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Concluzii ale inspecțiilor  realizate de echipe ale MEN</a:t>
            </a:r>
            <a:endParaRPr lang="ro-RO" sz="2000" b="1" dirty="0">
              <a:latin typeface="Tahoma" pitchFamily="34" charset="0"/>
            </a:endParaRP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Diverse</a:t>
            </a:r>
          </a:p>
          <a:p>
            <a:pPr marL="609600" indent="-609600" algn="l">
              <a:buClr>
                <a:srgbClr val="FFFF99"/>
              </a:buClr>
              <a:buFont typeface="Wingdings" pitchFamily="2" charset="2"/>
              <a:buAutoNum type="arabicPeriod" startAt="2"/>
              <a:defRPr/>
            </a:pPr>
            <a:r>
              <a:rPr lang="ro-RO" sz="2000" b="1" dirty="0" smtClean="0">
                <a:latin typeface="Tahoma" pitchFamily="34" charset="0"/>
              </a:rPr>
              <a:t>Cercuri pedagogice în </a:t>
            </a:r>
            <a:r>
              <a:rPr lang="ro-RO" sz="2000" b="1" dirty="0" err="1" smtClean="0">
                <a:latin typeface="Tahoma" pitchFamily="34" charset="0"/>
              </a:rPr>
              <a:t>semetrul</a:t>
            </a:r>
            <a:r>
              <a:rPr lang="ro-RO" sz="2000" b="1" dirty="0" smtClean="0">
                <a:latin typeface="Tahoma" pitchFamily="34" charset="0"/>
              </a:rPr>
              <a:t> I al anului școlar 2014-2015</a:t>
            </a:r>
          </a:p>
          <a:p>
            <a:pPr marL="609600" indent="-609600" algn="l">
              <a:lnSpc>
                <a:spcPct val="80000"/>
              </a:lnSpc>
              <a:buClr>
                <a:srgbClr val="FFFF99"/>
              </a:buClr>
              <a:buFont typeface="Wingdings" pitchFamily="2" charset="2"/>
              <a:buNone/>
              <a:defRPr/>
            </a:pPr>
            <a:endParaRPr lang="ro-RO" sz="1800" b="1" dirty="0" smtClean="0">
              <a:latin typeface="Tahoma" pitchFamily="34" charset="0"/>
            </a:endParaRPr>
          </a:p>
        </p:txBody>
      </p:sp>
      <p:sp>
        <p:nvSpPr>
          <p:cNvPr id="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23110" y="1111027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7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935416" y="1857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8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40576" y="2245271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9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29201" y="2607196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220072" y="293027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1" name="AutoShap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52640" y="362178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3" name="AutoShape 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610124" y="397763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4" name="AutoShape 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367464" y="436205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5" name="AutoShape 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172099" y="472095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6" name="AutoShape 1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5246" y="6516108"/>
            <a:ext cx="513242" cy="307512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7" name="AutoShap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661914" y="5100786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8" name="AutoShape 4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1861220" y="544522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19" name="AutoShape 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545593" y="5805264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20" name="AutoShape 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927011" y="1463452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487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5198" y="1009360"/>
            <a:ext cx="8964487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</a:t>
            </a:r>
            <a:r>
              <a:rPr lang="ro-RO" altLang="ro-RO" sz="2400" dirty="0" smtClean="0">
                <a:latin typeface="Tahoma" pitchFamily="34" charset="0"/>
              </a:rPr>
              <a:t>INFORMATICĂ </a:t>
            </a:r>
            <a:r>
              <a:rPr lang="ro-RO" altLang="ro-RO" sz="2400" dirty="0">
                <a:latin typeface="Tahoma" pitchFamily="34" charset="0"/>
              </a:rPr>
              <a:t>- Procent de promovare </a:t>
            </a:r>
            <a:r>
              <a:rPr lang="ro-RO" altLang="ro-RO" sz="2400" dirty="0" smtClean="0">
                <a:latin typeface="Tahoma" pitchFamily="34" charset="0"/>
              </a:rPr>
              <a:t>9</a:t>
            </a:r>
            <a:r>
              <a:rPr lang="en-US" altLang="ro-RO" sz="2400" dirty="0" smtClean="0">
                <a:latin typeface="Tahoma" pitchFamily="34" charset="0"/>
              </a:rPr>
              <a:t>7</a:t>
            </a:r>
            <a:r>
              <a:rPr lang="ro-RO" altLang="ro-RO" sz="2400" dirty="0" smtClean="0">
                <a:latin typeface="Tahoma" pitchFamily="34" charset="0"/>
              </a:rPr>
              <a:t>,</a:t>
            </a:r>
            <a:r>
              <a:rPr lang="en-US" altLang="ro-RO" sz="2400" dirty="0" smtClean="0">
                <a:latin typeface="Tahoma" pitchFamily="34" charset="0"/>
              </a:rPr>
              <a:t>14</a:t>
            </a:r>
            <a:r>
              <a:rPr lang="ro-RO" altLang="ro-RO" sz="2400" dirty="0" smtClean="0">
                <a:latin typeface="Tahoma" pitchFamily="34" charset="0"/>
              </a:rPr>
              <a:t>%</a:t>
            </a:r>
            <a:endParaRPr lang="ro-RO" altLang="ro-RO" sz="2400" dirty="0">
              <a:latin typeface="Tahoma" pitchFamily="34" charset="0"/>
            </a:endParaRPr>
          </a:p>
        </p:txBody>
      </p:sp>
      <p:graphicFrame>
        <p:nvGraphicFramePr>
          <p:cNvPr id="2" name="Nomogramă 1"/>
          <p:cNvGraphicFramePr/>
          <p:nvPr>
            <p:extLst>
              <p:ext uri="{D42A27DB-BD31-4B8C-83A1-F6EECF244321}">
                <p14:modId xmlns:p14="http://schemas.microsoft.com/office/powerpoint/2010/main" val="384951400"/>
              </p:ext>
            </p:extLst>
          </p:nvPr>
        </p:nvGraphicFramePr>
        <p:xfrm>
          <a:off x="323528" y="1844823"/>
          <a:ext cx="8208912" cy="45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tăText 6"/>
          <p:cNvSpPr txBox="1"/>
          <p:nvPr/>
        </p:nvSpPr>
        <p:spPr>
          <a:xfrm>
            <a:off x="107504" y="1916832"/>
            <a:ext cx="61206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PARTICIPARE</a:t>
            </a:r>
            <a:r>
              <a:rPr lang="en-US" sz="2400" b="1" dirty="0"/>
              <a:t> </a:t>
            </a:r>
            <a:r>
              <a:rPr lang="en-US" sz="2400" b="1" dirty="0" smtClean="0"/>
              <a:t>- </a:t>
            </a:r>
            <a:r>
              <a:rPr lang="ro-RO" sz="2400" b="1" dirty="0" smtClean="0"/>
              <a:t>promoția curentă</a:t>
            </a:r>
            <a:endParaRPr lang="ro-RO" sz="2400" b="1" dirty="0"/>
          </a:p>
        </p:txBody>
      </p:sp>
      <p:sp>
        <p:nvSpPr>
          <p:cNvPr id="8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20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576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Rectangle 289"/>
          <p:cNvSpPr>
            <a:spLocks noChangeArrowheads="1"/>
          </p:cNvSpPr>
          <p:nvPr/>
        </p:nvSpPr>
        <p:spPr bwMode="auto">
          <a:xfrm>
            <a:off x="5198" y="1009360"/>
            <a:ext cx="4482243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ro-RO" altLang="ro-RO" sz="2400" dirty="0" smtClean="0">
                <a:latin typeface="Tahoma" pitchFamily="34" charset="0"/>
              </a:rPr>
              <a:t>Participare INFORMATICĂ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8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51068" y="1052736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07802"/>
              </p:ext>
            </p:extLst>
          </p:nvPr>
        </p:nvGraphicFramePr>
        <p:xfrm>
          <a:off x="107505" y="1628801"/>
          <a:ext cx="4536503" cy="50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298270"/>
              </p:ext>
            </p:extLst>
          </p:nvPr>
        </p:nvGraphicFramePr>
        <p:xfrm>
          <a:off x="4788024" y="1772816"/>
          <a:ext cx="4082976" cy="485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21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6889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4" name="Rectangle 289"/>
          <p:cNvSpPr>
            <a:spLocks noChangeArrowheads="1"/>
          </p:cNvSpPr>
          <p:nvPr/>
        </p:nvSpPr>
        <p:spPr bwMode="auto">
          <a:xfrm>
            <a:off x="5198" y="1009360"/>
            <a:ext cx="8964487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</a:t>
            </a:r>
            <a:r>
              <a:rPr lang="ro-RO" altLang="ro-RO" sz="2400" dirty="0" smtClean="0">
                <a:latin typeface="Tahoma" pitchFamily="34" charset="0"/>
              </a:rPr>
              <a:t>INFORMATICĂ </a:t>
            </a:r>
            <a:r>
              <a:rPr lang="ro-RO" altLang="ro-RO" sz="2400" dirty="0">
                <a:latin typeface="Tahoma" pitchFamily="34" charset="0"/>
              </a:rPr>
              <a:t>- Procent de promovare </a:t>
            </a:r>
            <a:r>
              <a:rPr lang="ro-RO" altLang="ro-RO" sz="2400" dirty="0" smtClean="0">
                <a:latin typeface="Tahoma" pitchFamily="34" charset="0"/>
              </a:rPr>
              <a:t>97,14%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619194"/>
              </p:ext>
            </p:extLst>
          </p:nvPr>
        </p:nvGraphicFramePr>
        <p:xfrm>
          <a:off x="395536" y="2057400"/>
          <a:ext cx="7992888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22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0231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4" name="Rectangle 289"/>
          <p:cNvSpPr>
            <a:spLocks noChangeArrowheads="1"/>
          </p:cNvSpPr>
          <p:nvPr/>
        </p:nvSpPr>
        <p:spPr bwMode="auto">
          <a:xfrm>
            <a:off x="5198" y="1009360"/>
            <a:ext cx="8964487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o-RO" altLang="ro-RO" sz="2400" dirty="0">
                <a:latin typeface="Tahoma" pitchFamily="34" charset="0"/>
              </a:rPr>
              <a:t>Rezultate </a:t>
            </a:r>
            <a:r>
              <a:rPr lang="ro-RO" altLang="ro-RO" sz="2400" dirty="0" smtClean="0">
                <a:latin typeface="Tahoma" pitchFamily="34" charset="0"/>
              </a:rPr>
              <a:t>INFORMATICĂ </a:t>
            </a:r>
            <a:r>
              <a:rPr lang="ro-RO" altLang="ro-RO" sz="2400" dirty="0">
                <a:latin typeface="Tahoma" pitchFamily="34" charset="0"/>
              </a:rPr>
              <a:t>- Procent de promovare </a:t>
            </a:r>
            <a:r>
              <a:rPr lang="ro-RO" altLang="ro-RO" sz="2400" dirty="0" smtClean="0">
                <a:latin typeface="Tahoma" pitchFamily="34" charset="0"/>
              </a:rPr>
              <a:t>97,14%</a:t>
            </a:r>
            <a:endParaRPr lang="ro-RO" altLang="ro-RO" sz="2400" dirty="0">
              <a:latin typeface="Tahoma" pitchFamily="34" charset="0"/>
            </a:endParaRPr>
          </a:p>
        </p:txBody>
      </p:sp>
      <p:sp>
        <p:nvSpPr>
          <p:cNvPr id="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3143"/>
              </p:ext>
            </p:extLst>
          </p:nvPr>
        </p:nvGraphicFramePr>
        <p:xfrm>
          <a:off x="107504" y="2057400"/>
          <a:ext cx="8712968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23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405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BACALAUREAT SESIUNEA</a:t>
            </a:r>
          </a:p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IUNIE-IULIE  2014</a:t>
            </a:r>
          </a:p>
        </p:txBody>
      </p:sp>
      <p:sp>
        <p:nvSpPr>
          <p:cNvPr id="5" name="CasetăText 4"/>
          <p:cNvSpPr txBox="1"/>
          <p:nvPr/>
        </p:nvSpPr>
        <p:spPr>
          <a:xfrm>
            <a:off x="133784" y="1518019"/>
            <a:ext cx="870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Elevii care au obţinut </a:t>
            </a:r>
            <a:r>
              <a:rPr lang="ro-RO" sz="2800" b="1" u="sng" dirty="0" smtClean="0"/>
              <a:t>nota </a:t>
            </a:r>
            <a:r>
              <a:rPr lang="en-US" sz="2800" b="1" u="sng" dirty="0" smtClean="0"/>
              <a:t>10</a:t>
            </a:r>
            <a:r>
              <a:rPr lang="ro-RO" sz="2800" b="1" u="sng" dirty="0" smtClean="0"/>
              <a:t> </a:t>
            </a:r>
            <a:endParaRPr lang="ro-RO" sz="2800" b="1" u="sng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344"/>
              </p:ext>
            </p:extLst>
          </p:nvPr>
        </p:nvGraphicFramePr>
        <p:xfrm>
          <a:off x="305443" y="2348880"/>
          <a:ext cx="8664242" cy="2307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311"/>
                <a:gridCol w="3387206"/>
                <a:gridCol w="4757725"/>
              </a:tblGrid>
              <a:tr h="323548">
                <a:tc>
                  <a:txBody>
                    <a:bodyPr/>
                    <a:lstStyle/>
                    <a:p>
                      <a:pPr algn="ctr"/>
                      <a:r>
                        <a:rPr lang="ro-RO" sz="1600" b="1" dirty="0" err="1" smtClean="0">
                          <a:solidFill>
                            <a:schemeClr val="bg2"/>
                          </a:solidFill>
                        </a:rPr>
                        <a:t>Nr.crt</a:t>
                      </a:r>
                      <a:endParaRPr lang="ro-RO" sz="1600" b="1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2"/>
                          </a:solidFill>
                        </a:rPr>
                        <a:t>NUMELE</a:t>
                      </a:r>
                      <a:r>
                        <a:rPr lang="ro-RO" sz="1800" b="1" baseline="0" dirty="0" smtClean="0">
                          <a:solidFill>
                            <a:schemeClr val="bg2"/>
                          </a:solidFill>
                        </a:rPr>
                        <a:t> ELEVULUI</a:t>
                      </a:r>
                      <a:endParaRPr lang="ro-RO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2"/>
                          </a:solidFill>
                        </a:rPr>
                        <a:t>UNITATEA DE ÎNVĂŢĂMÂNT</a:t>
                      </a:r>
                      <a:endParaRPr lang="ro-RO" sz="1800" b="1" dirty="0">
                        <a:solidFill>
                          <a:schemeClr val="bg2"/>
                        </a:solidFill>
                      </a:endParaRPr>
                    </a:p>
                  </a:txBody>
                  <a:tcPr marL="84406" marR="84406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76078"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o-RO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GOCZ TIBOR-MARIAN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COLEGIUL NATIONAL "MIHAI VITEAZUL" SF.GHEORGHE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76078"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o-RO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CONSTANTINESCU VLAD-RAUL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COLEGIUL NATIONAL "MIHAI VITEAZUL" SF.GHEORGHE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576078">
                <a:tc>
                  <a:txBody>
                    <a:bodyPr/>
                    <a:lstStyle/>
                    <a:p>
                      <a:pPr algn="ctr" fontAlgn="b"/>
                      <a:r>
                        <a:rPr lang="ro-RO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o-RO" sz="2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792" marR="8792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NAZARE EMANUEL-IOAN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COLEGIUL NATIONAL "MIHAI VITEAZUL" SF.GHEORGHE</a:t>
                      </a:r>
                      <a:endParaRPr lang="it-IT" sz="13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62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98" y="116632"/>
            <a:ext cx="8964488" cy="89272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rgbClr val="FFFF66"/>
                </a:solidFill>
                <a:latin typeface="Tahoma" pitchFamily="34" charset="0"/>
              </a:rPr>
              <a:t>SITUA</a:t>
            </a:r>
            <a:r>
              <a:rPr lang="ro-RO" sz="3000" dirty="0">
                <a:solidFill>
                  <a:srgbClr val="FFFF66"/>
                </a:solidFill>
                <a:latin typeface="Tahoma" pitchFamily="34" charset="0"/>
              </a:rPr>
              <a:t>ŢIA COMPARATIVĂ 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2009-2014 </a:t>
            </a:r>
            <a:endParaRPr lang="ro-RO" sz="3000" dirty="0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ro-RO" sz="3000" dirty="0">
                <a:solidFill>
                  <a:srgbClr val="FFFF66"/>
                </a:solidFill>
                <a:latin typeface="Tahoma" pitchFamily="34" charset="0"/>
              </a:rPr>
              <a:t>sesiunea iunie-iulie</a:t>
            </a:r>
          </a:p>
        </p:txBody>
      </p:sp>
      <p:graphicFrame>
        <p:nvGraphicFramePr>
          <p:cNvPr id="9" name="Group 19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406608"/>
              </p:ext>
            </p:extLst>
          </p:nvPr>
        </p:nvGraphicFramePr>
        <p:xfrm>
          <a:off x="281880" y="1124744"/>
          <a:ext cx="8610600" cy="5305540"/>
        </p:xfrm>
        <a:graphic>
          <a:graphicData uri="http://schemas.openxmlformats.org/drawingml/2006/table">
            <a:tbl>
              <a:tblPr/>
              <a:tblGrid>
                <a:gridCol w="1121768"/>
                <a:gridCol w="936104"/>
                <a:gridCol w="1080120"/>
                <a:gridCol w="824408"/>
                <a:gridCol w="915988"/>
                <a:gridCol w="933450"/>
                <a:gridCol w="933450"/>
                <a:gridCol w="1027112"/>
                <a:gridCol w="838200"/>
              </a:tblGrid>
              <a:tr h="333029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/>
                          <a:cs typeface="Arial" charset="0"/>
                        </a:rPr>
                        <a:t> 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Prezenţi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eusiti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Din care cu note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0275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5 - 5.99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6 - 6.99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7 - 7.99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8 - 8.99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9 - 9.99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33029">
                <a:tc rowSpan="2">
                  <a:txBody>
                    <a:bodyPr/>
                    <a:lstStyle/>
                    <a:p>
                      <a:pPr marL="2160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Bac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’ 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94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94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3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100,00%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2,13%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4,26%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38,30%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23,40%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31,91%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32641"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Bac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’ 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771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100,00%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23,44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64,06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3,13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66946"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Bac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’ 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46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100,00%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10,26%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41,03%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15,38%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20,51%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12,82%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76195"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Bac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’ 201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36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94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6" marB="4571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97,22%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11,11%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8,33%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36,11%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33,33%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8,33%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0,00%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66946"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Bac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’ 201</a:t>
                      </a: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946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91,42%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17,14%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5,71%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11,43%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25,71%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28,57%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2,86%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66946"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Bac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’ 2014</a:t>
                      </a:r>
                      <a:endParaRPr kumimoji="0" 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6946">
                <a:tc vMerge="1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97,14%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2,86%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17,14%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22,86%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25,71%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8,57%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95536" y="6360368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25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95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0483" y="332656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sz="3000" b="1" dirty="0">
                <a:solidFill>
                  <a:srgbClr val="FFFF66"/>
                </a:solidFill>
                <a:latin typeface="Tahoma" pitchFamily="34" charset="0"/>
              </a:rPr>
              <a:t>EXAMENUL DE ATESTARE A COMPETENŢELOR PROFESIONALE – AN ŞCOLAR </a:t>
            </a:r>
            <a:r>
              <a:rPr lang="ro-RO" sz="3000" b="1" dirty="0" smtClean="0">
                <a:solidFill>
                  <a:srgbClr val="FFFF66"/>
                </a:solidFill>
                <a:latin typeface="Tahoma" pitchFamily="34" charset="0"/>
              </a:rPr>
              <a:t>2013-2014</a:t>
            </a:r>
            <a:endParaRPr lang="en-US" sz="3000" b="1" dirty="0">
              <a:solidFill>
                <a:srgbClr val="FFFF66"/>
              </a:solidFill>
              <a:latin typeface="Tahoma" pitchFamily="34" charset="0"/>
            </a:endParaRPr>
          </a:p>
        </p:txBody>
      </p:sp>
      <p:graphicFrame>
        <p:nvGraphicFramePr>
          <p:cNvPr id="9" name="Nomogramă 8"/>
          <p:cNvGraphicFramePr/>
          <p:nvPr>
            <p:extLst>
              <p:ext uri="{D42A27DB-BD31-4B8C-83A1-F6EECF244321}">
                <p14:modId xmlns:p14="http://schemas.microsoft.com/office/powerpoint/2010/main" val="1107195115"/>
              </p:ext>
            </p:extLst>
          </p:nvPr>
        </p:nvGraphicFramePr>
        <p:xfrm>
          <a:off x="148214" y="2060848"/>
          <a:ext cx="8833530" cy="277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tăText 9"/>
          <p:cNvSpPr txBox="1"/>
          <p:nvPr/>
        </p:nvSpPr>
        <p:spPr>
          <a:xfrm>
            <a:off x="34192" y="1474960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PARTICIPARE</a:t>
            </a:r>
            <a:endParaRPr lang="ro-RO" sz="2400" b="1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45433"/>
              </p:ext>
            </p:extLst>
          </p:nvPr>
        </p:nvGraphicFramePr>
        <p:xfrm>
          <a:off x="107504" y="5229200"/>
          <a:ext cx="8784975" cy="1156716"/>
        </p:xfrm>
        <a:graphic>
          <a:graphicData uri="http://schemas.openxmlformats.org/drawingml/2006/table">
            <a:tbl>
              <a:tblPr/>
              <a:tblGrid>
                <a:gridCol w="842198"/>
                <a:gridCol w="859712"/>
                <a:gridCol w="796029"/>
                <a:gridCol w="907473"/>
                <a:gridCol w="1034838"/>
                <a:gridCol w="780108"/>
                <a:gridCol w="842198"/>
                <a:gridCol w="907473"/>
                <a:gridCol w="907473"/>
                <a:gridCol w="90747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Înscrişi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Prezenţi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Absenţi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Respinşi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Promovaţi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ro-R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Medii între</a:t>
                      </a:r>
                      <a:endParaRPr lang="ro-R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15875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7-799</a:t>
                      </a:r>
                      <a:endParaRPr lang="ro-R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8-8.99</a:t>
                      </a:r>
                      <a:endParaRPr lang="ro-R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9-9.99</a:t>
                      </a:r>
                      <a:endParaRPr lang="ro-RO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o-R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o-RO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74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o-RO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68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o-RO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67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o-RO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o-RO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r>
                        <a:rPr lang="en-US" sz="16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%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o-R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o-R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effectLst/>
                          <a:latin typeface="Arial"/>
                        </a:rPr>
                        <a:t>14,37%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effectLst/>
                          <a:latin typeface="Arial"/>
                        </a:rPr>
                        <a:t>29,34%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effectLst/>
                          <a:latin typeface="Arial"/>
                        </a:rPr>
                        <a:t>41,32%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i="0" u="none" strike="noStrike" dirty="0">
                          <a:effectLst/>
                          <a:latin typeface="Arial"/>
                        </a:rPr>
                        <a:t>14,97%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26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1067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0483" y="332656"/>
            <a:ext cx="89289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sz="3000" b="1" dirty="0">
                <a:solidFill>
                  <a:srgbClr val="FFFF66"/>
                </a:solidFill>
                <a:latin typeface="Tahoma" pitchFamily="34" charset="0"/>
              </a:rPr>
              <a:t>EXAMENUL DE ATESTARE A COMPETENŢELOR PROFESIONALE – AN ŞCOLAR </a:t>
            </a:r>
            <a:r>
              <a:rPr lang="ro-RO" sz="3000" b="1" dirty="0" smtClean="0">
                <a:solidFill>
                  <a:srgbClr val="FFFF66"/>
                </a:solidFill>
                <a:latin typeface="Tahoma" pitchFamily="34" charset="0"/>
              </a:rPr>
              <a:t>2013-2014</a:t>
            </a:r>
            <a:endParaRPr lang="en-US" sz="3000" b="1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189363"/>
              </p:ext>
            </p:extLst>
          </p:nvPr>
        </p:nvGraphicFramePr>
        <p:xfrm>
          <a:off x="118938" y="1412777"/>
          <a:ext cx="3660974" cy="501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Diagramă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501782"/>
              </p:ext>
            </p:extLst>
          </p:nvPr>
        </p:nvGraphicFramePr>
        <p:xfrm>
          <a:off x="3707904" y="1348319"/>
          <a:ext cx="4968552" cy="508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27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5245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140" y="44624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sz="2800" b="1" dirty="0">
                <a:solidFill>
                  <a:srgbClr val="FFFF66"/>
                </a:solidFill>
                <a:latin typeface="Tahoma" pitchFamily="34" charset="0"/>
              </a:rPr>
              <a:t>EXAMENUL DE ATESTARE A COMPETENŢELOR PROFESIONALE – AN ŞCOLAR </a:t>
            </a:r>
            <a:r>
              <a:rPr lang="ro-RO" sz="2800" b="1" dirty="0" smtClean="0">
                <a:solidFill>
                  <a:srgbClr val="FFFF66"/>
                </a:solidFill>
                <a:latin typeface="Tahoma" pitchFamily="34" charset="0"/>
              </a:rPr>
              <a:t>2013-2014</a:t>
            </a:r>
            <a:endParaRPr lang="en-US" sz="2800" b="1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10" name="CasetăText 9"/>
          <p:cNvSpPr txBox="1"/>
          <p:nvPr/>
        </p:nvSpPr>
        <p:spPr>
          <a:xfrm>
            <a:off x="118169" y="998731"/>
            <a:ext cx="19455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REZULTATE</a:t>
            </a:r>
            <a:endParaRPr lang="ro-RO" sz="2400" b="1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510427"/>
              </p:ext>
            </p:extLst>
          </p:nvPr>
        </p:nvGraphicFramePr>
        <p:xfrm>
          <a:off x="232047" y="1700808"/>
          <a:ext cx="8714085" cy="4466205"/>
        </p:xfrm>
        <a:graphic>
          <a:graphicData uri="http://schemas.openxmlformats.org/drawingml/2006/table">
            <a:tbl>
              <a:tblPr firstRow="1" firstCol="1" bandRow="1"/>
              <a:tblGrid>
                <a:gridCol w="360060"/>
                <a:gridCol w="2899773"/>
                <a:gridCol w="648072"/>
                <a:gridCol w="720080"/>
                <a:gridCol w="936104"/>
                <a:gridCol w="864096"/>
                <a:gridCol w="792088"/>
                <a:gridCol w="576064"/>
                <a:gridCol w="917748"/>
              </a:tblGrid>
              <a:tr h="2889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Nr.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crt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Unitatea de învăţământ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Medie proiect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Proba </a:t>
                      </a:r>
                      <a:r>
                        <a:rPr lang="ro-RO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practică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Media proba practica</a:t>
                      </a:r>
                      <a:endParaRPr lang="ro-R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Media finală</a:t>
                      </a:r>
                      <a:endParaRPr lang="ro-RO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Procent promovare</a:t>
                      </a:r>
                      <a:endParaRPr lang="ro-RO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486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Medie Baze de date</a:t>
                      </a:r>
                      <a:endParaRPr lang="ro-R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Medie Programare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Medie Sisteme de operare si Office</a:t>
                      </a: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Teoretic "Székely Mikó"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Teoretic "Mircea Eliade"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Colegiul Național ”Mihai Viteazul”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Teoretic "Nagy </a:t>
                      </a:r>
                      <a:r>
                        <a:rPr lang="ro-RO" sz="13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Mózes</a:t>
                      </a:r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Tehnologic "</a:t>
                      </a:r>
                      <a:r>
                        <a:rPr lang="ro-RO" sz="13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Baróti</a:t>
                      </a:r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Szabó </a:t>
                      </a:r>
                      <a:r>
                        <a:rPr lang="ro-RO" sz="13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Dávid</a:t>
                      </a:r>
                      <a:r>
                        <a:rPr lang="ro-RO" sz="13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o-RO" sz="13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Teoretic "</a:t>
                      </a:r>
                      <a:r>
                        <a:rPr lang="ro-RO" sz="13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Mikes</a:t>
                      </a:r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Kelemen"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Tehnologic "Gábor </a:t>
                      </a:r>
                      <a:r>
                        <a:rPr lang="ro-RO" sz="13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Áron</a:t>
                      </a:r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Pedagogic "Bod </a:t>
                      </a:r>
                      <a:r>
                        <a:rPr lang="ro-RO" sz="1300" b="0" i="0" u="none" strike="noStrike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Péter</a:t>
                      </a:r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Liceul </a:t>
                      </a:r>
                      <a:r>
                        <a:rPr lang="ro-RO" sz="13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Teologic Reformat </a:t>
                      </a:r>
                      <a:r>
                        <a:rPr lang="ro-RO" sz="1300" b="0" i="0" u="none" strike="noStrike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Sf.Gheorghe</a:t>
                      </a:r>
                      <a:endParaRPr lang="ro-RO" sz="13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93,33%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8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353" marR="6835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3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TOTAL JUDEȚ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2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99,40%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30932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28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486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140" y="44624"/>
            <a:ext cx="892899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sz="2800" b="1" dirty="0">
                <a:solidFill>
                  <a:srgbClr val="FFFF66"/>
                </a:solidFill>
                <a:latin typeface="Tahoma" pitchFamily="34" charset="0"/>
              </a:rPr>
              <a:t>EXAMENUL DE ATESTARE A COMPETENŢELOR PROFESIONALE – AN ŞCOLAR </a:t>
            </a:r>
            <a:r>
              <a:rPr lang="ro-RO" sz="2800" b="1" dirty="0" smtClean="0">
                <a:solidFill>
                  <a:srgbClr val="FFFF66"/>
                </a:solidFill>
                <a:latin typeface="Tahoma" pitchFamily="34" charset="0"/>
              </a:rPr>
              <a:t>2013-2014</a:t>
            </a:r>
            <a:endParaRPr lang="en-US" sz="2800" b="1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95536" y="6237312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29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655427"/>
              </p:ext>
            </p:extLst>
          </p:nvPr>
        </p:nvGraphicFramePr>
        <p:xfrm>
          <a:off x="179512" y="1196752"/>
          <a:ext cx="4572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297682"/>
              </p:ext>
            </p:extLst>
          </p:nvPr>
        </p:nvGraphicFramePr>
        <p:xfrm>
          <a:off x="4501058" y="1124744"/>
          <a:ext cx="4572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398593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4135" y="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graphicFrame>
        <p:nvGraphicFramePr>
          <p:cNvPr id="3" name="Nomogramă 2"/>
          <p:cNvGraphicFramePr/>
          <p:nvPr>
            <p:extLst>
              <p:ext uri="{D42A27DB-BD31-4B8C-83A1-F6EECF244321}">
                <p14:modId xmlns:p14="http://schemas.microsoft.com/office/powerpoint/2010/main" val="3786093003"/>
              </p:ext>
            </p:extLst>
          </p:nvPr>
        </p:nvGraphicFramePr>
        <p:xfrm>
          <a:off x="539552" y="1700808"/>
          <a:ext cx="81582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tăText 1"/>
          <p:cNvSpPr txBox="1"/>
          <p:nvPr/>
        </p:nvSpPr>
        <p:spPr>
          <a:xfrm>
            <a:off x="323528" y="980728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PARTICIPARE</a:t>
            </a:r>
            <a:endParaRPr lang="ro-RO" sz="2400" b="1" dirty="0"/>
          </a:p>
        </p:txBody>
      </p:sp>
      <p:sp>
        <p:nvSpPr>
          <p:cNvPr id="5" name="AutoShap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10800000">
            <a:off x="8431088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162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16632"/>
            <a:ext cx="8568952" cy="8835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CONCURSURI ŞCOLARE ÎN ANUL ŞCOLAR 2013-2014</a:t>
            </a:r>
            <a:endParaRPr lang="en-US" sz="28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graphicFrame>
        <p:nvGraphicFramePr>
          <p:cNvPr id="7" name="Group 3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52556"/>
              </p:ext>
            </p:extLst>
          </p:nvPr>
        </p:nvGraphicFramePr>
        <p:xfrm>
          <a:off x="359024" y="1556792"/>
          <a:ext cx="8784976" cy="4493345"/>
        </p:xfrm>
        <a:graphic>
          <a:graphicData uri="http://schemas.openxmlformats.org/drawingml/2006/table">
            <a:tbl>
              <a:tblPr/>
              <a:tblGrid>
                <a:gridCol w="3962400"/>
                <a:gridCol w="1600201"/>
                <a:gridCol w="685800"/>
                <a:gridCol w="2536575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Denumirea concursului</a:t>
                      </a:r>
                      <a:endParaRPr kumimoji="0" lang="ro-RO" alt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Etapa olimpiadei/</a:t>
                      </a:r>
                      <a:endParaRPr kumimoji="0" lang="en-US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concursului</a:t>
                      </a:r>
                      <a:endParaRPr kumimoji="0" lang="ro-RO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Nr. elevi</a:t>
                      </a:r>
                      <a:endParaRPr kumimoji="0" lang="ro-RO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Nr.premii</a:t>
                      </a:r>
                      <a:r>
                        <a:rPr kumimoji="0" lang="ro-RO" alt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 / calificări la etapă superioară</a:t>
                      </a:r>
                      <a:endParaRPr kumimoji="0" lang="ro-RO" alt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895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Olimpiada de informatică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Zonală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5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Judeţeană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  <a:r>
                        <a:rPr kumimoji="0" lang="en-US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5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Naţională(PITEȘTI)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1252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Olimpiada de Tehnologia Informației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Judeţeană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952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Naţională</a:t>
                      </a:r>
                      <a:r>
                        <a:rPr kumimoji="0" lang="en-US" altLang="ro-R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(SATU MARE)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 Premii (Medalie de Bronz)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8952">
                <a:tc>
                  <a:txBody>
                    <a:bodyPr/>
                    <a:lstStyle/>
                    <a:p>
                      <a:r>
                        <a:rPr kumimoji="0" lang="ro-RO" sz="18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Concursul Național Interdisciplinar ”BOLYAI FARKAS” – Programare,</a:t>
                      </a:r>
                      <a:r>
                        <a:rPr kumimoji="0" lang="ro-RO" sz="1800" b="1" kern="12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o-RO" sz="1800" b="1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Aplicații pe calculator</a:t>
                      </a:r>
                      <a:endParaRPr kumimoji="0" lang="ro-RO" sz="1800" kern="1200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altLang="ro-RO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Naţională</a:t>
                      </a:r>
                      <a:r>
                        <a:rPr kumimoji="0" lang="en-US" altLang="ro-RO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ro-RO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Tg.Mures</a:t>
                      </a:r>
                      <a:r>
                        <a:rPr kumimoji="0" lang="en-US" altLang="ro-RO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o-RO" altLang="ro-RO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o-RO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Premii</a:t>
                      </a:r>
                      <a:r>
                        <a:rPr kumimoji="0" lang="en-US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 (I-</a:t>
                      </a:r>
                      <a:r>
                        <a:rPr kumimoji="0" lang="ro-RO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, M-</a:t>
                      </a:r>
                      <a:r>
                        <a:rPr kumimoji="0" lang="ro-RO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o-RO" alt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28952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Concursul</a:t>
                      </a:r>
                      <a:r>
                        <a:rPr kumimoji="0" lang="es-ES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 de </a:t>
                      </a:r>
                      <a:r>
                        <a:rPr kumimoji="0" lang="ro-RO" alt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Infor</a:t>
                      </a:r>
                      <a:r>
                        <a:rPr kumimoji="0" lang="es-ES" alt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matic</a:t>
                      </a: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ă ”Nemes </a:t>
                      </a:r>
                      <a:r>
                        <a:rPr kumimoji="0" lang="ro-RO" altLang="ro-RO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Tiham</a:t>
                      </a:r>
                      <a:r>
                        <a:rPr kumimoji="0" lang="hu-HU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ér”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Naţională</a:t>
                      </a:r>
                      <a:endParaRPr kumimoji="0" lang="ro-RO" alt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o-RO" alt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o-RO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altLang="ro-RO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Premii</a:t>
                      </a:r>
                      <a:endParaRPr kumimoji="0" lang="ro-RO" alt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0093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o-RO" altLang="ro-R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Internaţională</a:t>
                      </a:r>
                      <a:endParaRPr kumimoji="0" lang="en-US" altLang="ro-R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o-RO" alt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o-RO" altLang="ro-RO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555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TOTAL PARTICIPANŢI</a:t>
                      </a:r>
                      <a:endParaRPr kumimoji="0" lang="ro-RO" alt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7F8FA9"/>
                        </a:buClr>
                        <a:buSzPct val="90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A66AC"/>
                        </a:buClr>
                        <a:buSzPct val="100000"/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ro-R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rebuchet MS" pitchFamily="34" charset="0"/>
                          <a:ea typeface="Calibri" pitchFamily="34" charset="0"/>
                          <a:cs typeface="Times New Roman" pitchFamily="18" charset="0"/>
                        </a:rPr>
                        <a:t>215</a:t>
                      </a:r>
                      <a:endParaRPr kumimoji="0" lang="ro-RO" altLang="ro-RO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o-RO" altLang="ro-R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cs typeface="Tahoma" pitchFamily="34" charset="0"/>
                        </a:rPr>
                        <a:t>51 Premii (44 premii judeţene,  7 premii naţionale)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30932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30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1966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935" y="116632"/>
            <a:ext cx="8568952" cy="88356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400" dirty="0" smtClean="0">
                <a:solidFill>
                  <a:srgbClr val="FFFF66"/>
                </a:solidFill>
                <a:latin typeface="Tahoma" pitchFamily="34" charset="0"/>
              </a:rPr>
              <a:t>PREMIANȚI LA CONCURSURILE ŞCOLARE ÎN ANUL ŞCOLAR 2013-2014</a:t>
            </a:r>
            <a:endParaRPr lang="en-US" sz="24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1124744"/>
            <a:ext cx="767300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Olimpiada de Tehnologia Informaţiei – Etapa naţională</a:t>
            </a:r>
            <a:endParaRPr kumimoji="0" lang="ro-RO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40384"/>
              </p:ext>
            </p:extLst>
          </p:nvPr>
        </p:nvGraphicFramePr>
        <p:xfrm>
          <a:off x="270570" y="1581175"/>
          <a:ext cx="8502651" cy="129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073"/>
                <a:gridCol w="695960"/>
                <a:gridCol w="3546348"/>
                <a:gridCol w="857885"/>
                <a:gridCol w="2187385"/>
              </a:tblGrid>
              <a:tr h="40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NUME </a:t>
                      </a:r>
                      <a:r>
                        <a:rPr lang="ro-RO" sz="1200" dirty="0" smtClean="0">
                          <a:solidFill>
                            <a:schemeClr val="bg1"/>
                          </a:solidFill>
                          <a:effectLst/>
                        </a:rPr>
                        <a:t>ELEV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CLASA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UNITATEA ȘCOLARĂ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1"/>
                          </a:solidFill>
                          <a:effectLst/>
                        </a:rPr>
                        <a:t>PREMIUL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Profesor pregătitor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Talpă Diana</a:t>
                      </a:r>
                      <a:endParaRPr lang="ro-RO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Liceul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Teoretic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Nagy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Mózes-Târgu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Secuiesc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Bronz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Sleghel Izabella</a:t>
                      </a:r>
                      <a:endParaRPr lang="ro-RO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Neșa Rareș</a:t>
                      </a:r>
                      <a:endParaRPr lang="ro-RO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Liceul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Teoretic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Mircea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Eliade-Întorsura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Buzăului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Bronz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Boian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Nicolae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Dionisie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6432376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0914" y="3068960"/>
            <a:ext cx="648132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Concursul Național Interdisciplinar ”BOLYAI FARKAS” - Programare</a:t>
            </a:r>
            <a:endParaRPr kumimoji="0" lang="ro-RO" altLang="ro-RO" sz="1200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5126415"/>
            <a:ext cx="741395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Concursul Național Interdisciplinar ”BOLYAI FARKAS” - Aplicații pe calculator</a:t>
            </a:r>
            <a:endParaRPr kumimoji="0" lang="ro-RO" altLang="ro-RO" b="0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13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12507"/>
              </p:ext>
            </p:extLst>
          </p:nvPr>
        </p:nvGraphicFramePr>
        <p:xfrm>
          <a:off x="246187" y="3505338"/>
          <a:ext cx="8561579" cy="1404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654"/>
                <a:gridCol w="695960"/>
                <a:gridCol w="3312766"/>
                <a:gridCol w="774308"/>
                <a:gridCol w="2368891"/>
              </a:tblGrid>
              <a:tr h="410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NUME </a:t>
                      </a:r>
                      <a:r>
                        <a:rPr lang="ro-RO" sz="1200" dirty="0" smtClean="0">
                          <a:solidFill>
                            <a:schemeClr val="bg1"/>
                          </a:solidFill>
                          <a:effectLst/>
                        </a:rPr>
                        <a:t>ELEV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CLASA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UNITATEA ȘCOLARĂ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solidFill>
                            <a:schemeClr val="bg1"/>
                          </a:solidFill>
                          <a:effectLst/>
                        </a:rPr>
                        <a:t>PREMIUL</a:t>
                      </a:r>
                      <a:endParaRPr lang="ro-RO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Profesor pregătitor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Csutak Balázs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Liceul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Teoretic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o-RO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Sz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ékely</a:t>
                      </a:r>
                      <a:r>
                        <a:rPr lang="hu-H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Mikó – Sf.Gheorghe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I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Jakab Tibor, Gábor Béla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Gál Béni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Liceul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Teoretic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o-RO" sz="1400" b="1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Sz</a:t>
                      </a:r>
                      <a:r>
                        <a:rPr lang="hu-H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ékely</a:t>
                      </a:r>
                      <a:r>
                        <a:rPr lang="hu-HU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Mikó – Sf.Gheorghe</a:t>
                      </a:r>
                      <a:endParaRPr lang="ro-RO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Kubánda</a:t>
                      </a:r>
                      <a:r>
                        <a:rPr lang="hu-HU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Miklós, Gábor Béla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28257"/>
              </p:ext>
            </p:extLst>
          </p:nvPr>
        </p:nvGraphicFramePr>
        <p:xfrm>
          <a:off x="217612" y="5565129"/>
          <a:ext cx="8256461" cy="85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073"/>
                <a:gridCol w="789623"/>
                <a:gridCol w="3610483"/>
                <a:gridCol w="857885"/>
                <a:gridCol w="1783397"/>
              </a:tblGrid>
              <a:tr h="40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NUME </a:t>
                      </a:r>
                      <a:r>
                        <a:rPr lang="ro-RO" sz="1200" dirty="0" smtClean="0">
                          <a:solidFill>
                            <a:schemeClr val="bg1"/>
                          </a:solidFill>
                          <a:effectLst/>
                        </a:rPr>
                        <a:t>ELEV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CLASA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UNITATEA ȘCOLARĂ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solidFill>
                            <a:schemeClr val="bg1"/>
                          </a:solidFill>
                          <a:effectLst/>
                        </a:rPr>
                        <a:t>PREMIUL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bg1"/>
                          </a:solidFill>
                          <a:effectLst/>
                        </a:rPr>
                        <a:t>Profesor pregătitor</a:t>
                      </a:r>
                      <a:endParaRPr lang="ro-RO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45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Sós Előd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o-RO" b="1" dirty="0">
                        <a:solidFill>
                          <a:schemeClr val="tx1"/>
                        </a:solidFill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Liceul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Teoretic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Nagy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Mózes-Târgu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Secuiesc</a:t>
                      </a:r>
                      <a:endParaRPr lang="ro-RO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Budai István</a:t>
                      </a:r>
                      <a:endParaRPr lang="ro-RO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415" marR="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31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57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0400" y="228600"/>
            <a:ext cx="8337550" cy="82413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ro-RO" sz="2800" dirty="0">
                <a:solidFill>
                  <a:srgbClr val="FFFF66"/>
                </a:solidFill>
                <a:latin typeface="Tahoma" pitchFamily="34" charset="0"/>
              </a:rPr>
              <a:t>. STRUCTURA ANULUI ŞCOLAR </a:t>
            </a: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2014-2015 </a:t>
            </a:r>
            <a:r>
              <a:rPr lang="ro-RO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aprobată prin </a:t>
            </a:r>
            <a:r>
              <a:rPr lang="ro-RO" sz="2400" dirty="0">
                <a:solidFill>
                  <a:srgbClr val="E7E0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OME</a:t>
            </a:r>
            <a:r>
              <a:rPr lang="en-US" sz="2400" dirty="0">
                <a:solidFill>
                  <a:srgbClr val="E7E0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 </a:t>
            </a:r>
            <a:r>
              <a:rPr lang="ro-RO" sz="2400" dirty="0">
                <a:solidFill>
                  <a:srgbClr val="E7E0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nr. </a:t>
            </a:r>
            <a:r>
              <a:rPr lang="en-US" sz="2400" dirty="0">
                <a:solidFill>
                  <a:srgbClr val="E7E05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3637/19.06.2014</a:t>
            </a:r>
            <a:endParaRPr lang="en-US" sz="2800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228600" y="1444109"/>
            <a:ext cx="87693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o-RO" sz="2000" b="1" dirty="0">
                <a:latin typeface="Tahoma" pitchFamily="34" charset="0"/>
              </a:rPr>
              <a:t>Art.1 </a:t>
            </a:r>
            <a:r>
              <a:rPr lang="en-US" sz="2000" b="1" dirty="0">
                <a:latin typeface="Tahoma" pitchFamily="34" charset="0"/>
              </a:rPr>
              <a:t>.</a:t>
            </a:r>
            <a:r>
              <a:rPr lang="en-US" sz="2000" b="1" dirty="0">
                <a:solidFill>
                  <a:srgbClr val="FFC000"/>
                </a:solidFill>
                <a:latin typeface="Tahoma" pitchFamily="34" charset="0"/>
              </a:rPr>
              <a:t>(</a:t>
            </a:r>
            <a:r>
              <a:rPr lang="en-US" sz="2000" dirty="0">
                <a:solidFill>
                  <a:srgbClr val="FFC000"/>
                </a:solidFill>
                <a:latin typeface="Tahoma" pitchFamily="34" charset="0"/>
              </a:rPr>
              <a:t>1) </a:t>
            </a:r>
            <a:r>
              <a:rPr lang="en-US" sz="2000" dirty="0" err="1">
                <a:latin typeface="Tahoma" pitchFamily="34" charset="0"/>
              </a:rPr>
              <a:t>Anul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şcolar</a:t>
            </a:r>
            <a:r>
              <a:rPr lang="en-US" sz="2000" dirty="0">
                <a:latin typeface="Tahoma" pitchFamily="34" charset="0"/>
              </a:rPr>
              <a:t> 2014-2015 are </a:t>
            </a:r>
            <a:r>
              <a:rPr lang="en-US" sz="2000" b="1" dirty="0">
                <a:latin typeface="Tahoma" pitchFamily="34" charset="0"/>
              </a:rPr>
              <a:t>36 de </a:t>
            </a:r>
            <a:r>
              <a:rPr lang="en-US" sz="2000" b="1" dirty="0" err="1">
                <a:latin typeface="Tahoma" pitchFamily="34" charset="0"/>
              </a:rPr>
              <a:t>săptămâni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dirty="0">
                <a:latin typeface="Tahoma" pitchFamily="34" charset="0"/>
              </a:rPr>
              <a:t>de </a:t>
            </a:r>
            <a:r>
              <a:rPr lang="en-US" sz="2000" dirty="0" err="1">
                <a:latin typeface="Tahoma" pitchFamily="34" charset="0"/>
              </a:rPr>
              <a:t>cursuri</a:t>
            </a:r>
            <a:r>
              <a:rPr lang="en-US" sz="2000" dirty="0">
                <a:latin typeface="Tahoma" pitchFamily="34" charset="0"/>
              </a:rPr>
              <a:t>,         	     </a:t>
            </a:r>
            <a:r>
              <a:rPr lang="en-US" sz="2000" dirty="0" err="1">
                <a:latin typeface="Tahoma" pitchFamily="34" charset="0"/>
              </a:rPr>
              <a:t>însumând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b="1" dirty="0">
                <a:latin typeface="Tahoma" pitchFamily="34" charset="0"/>
              </a:rPr>
              <a:t>177 de </a:t>
            </a:r>
            <a:r>
              <a:rPr lang="en-US" sz="2000" b="1" dirty="0" err="1">
                <a:latin typeface="Tahoma" pitchFamily="34" charset="0"/>
              </a:rPr>
              <a:t>zile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lucrătoare</a:t>
            </a:r>
            <a:r>
              <a:rPr lang="en-US" sz="2000" dirty="0">
                <a:latin typeface="Tahoma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hu-HU" sz="2000" dirty="0">
                <a:latin typeface="Tahoma" pitchFamily="34" charset="0"/>
              </a:rPr>
              <a:t> </a:t>
            </a:r>
            <a:r>
              <a:rPr lang="hu-HU" sz="2000" dirty="0" smtClean="0">
                <a:latin typeface="Tahoma" pitchFamily="34" charset="0"/>
              </a:rPr>
              <a:t>         </a:t>
            </a:r>
            <a:r>
              <a:rPr lang="en-US" sz="2000" b="1" dirty="0" smtClean="0">
                <a:solidFill>
                  <a:srgbClr val="FFC000"/>
                </a:solidFill>
                <a:latin typeface="Tahoma" pitchFamily="34" charset="0"/>
              </a:rPr>
              <a:t>(</a:t>
            </a:r>
            <a:r>
              <a:rPr lang="en-US" sz="2000" b="1" dirty="0">
                <a:solidFill>
                  <a:srgbClr val="FFC000"/>
                </a:solidFill>
                <a:latin typeface="Tahoma" pitchFamily="34" charset="0"/>
              </a:rPr>
              <a:t>2) </a:t>
            </a:r>
            <a:r>
              <a:rPr lang="en-US" sz="2000" dirty="0" err="1">
                <a:latin typeface="Tahoma" pitchFamily="34" charset="0"/>
              </a:rPr>
              <a:t>Prin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excepţie</a:t>
            </a:r>
            <a:r>
              <a:rPr lang="en-US" sz="2000" dirty="0">
                <a:latin typeface="Tahoma" pitchFamily="34" charset="0"/>
              </a:rPr>
              <a:t> de la </a:t>
            </a:r>
            <a:r>
              <a:rPr lang="en-US" sz="2000" dirty="0" err="1">
                <a:latin typeface="Tahoma" pitchFamily="34" charset="0"/>
              </a:rPr>
              <a:t>prevederile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alin</a:t>
            </a:r>
            <a:r>
              <a:rPr lang="en-US" sz="2000" dirty="0">
                <a:latin typeface="Tahoma" pitchFamily="34" charset="0"/>
              </a:rPr>
              <a:t>. (1) se </a:t>
            </a:r>
            <a:r>
              <a:rPr lang="en-US" sz="2000" dirty="0" err="1">
                <a:latin typeface="Tahoma" pitchFamily="34" charset="0"/>
              </a:rPr>
              <a:t>stabilesc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următoarele</a:t>
            </a:r>
            <a:r>
              <a:rPr lang="en-US" sz="2000" dirty="0">
                <a:latin typeface="Tahoma" pitchFamily="34" charset="0"/>
              </a:rPr>
              <a:t>: 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err="1">
                <a:latin typeface="Tahoma" pitchFamily="34" charset="0"/>
              </a:rPr>
              <a:t>pentru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clasele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terminale</a:t>
            </a:r>
            <a:r>
              <a:rPr lang="en-US" sz="2000" b="1" dirty="0">
                <a:latin typeface="Tahoma" pitchFamily="34" charset="0"/>
              </a:rPr>
              <a:t> din </a:t>
            </a:r>
            <a:r>
              <a:rPr lang="en-US" sz="2000" b="1" dirty="0" err="1">
                <a:latin typeface="Tahoma" pitchFamily="34" charset="0"/>
              </a:rPr>
              <a:t>învăţământul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liceal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anul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şcolar</a:t>
            </a:r>
            <a:r>
              <a:rPr lang="en-US" sz="2000" dirty="0">
                <a:latin typeface="Tahoma" pitchFamily="34" charset="0"/>
              </a:rPr>
              <a:t> are 37 de </a:t>
            </a:r>
            <a:r>
              <a:rPr lang="en-US" sz="2000" dirty="0" err="1">
                <a:latin typeface="Tahoma" pitchFamily="34" charset="0"/>
              </a:rPr>
              <a:t>săptămâni</a:t>
            </a:r>
            <a:r>
              <a:rPr lang="en-US" sz="2000" dirty="0">
                <a:latin typeface="Tahoma" pitchFamily="34" charset="0"/>
              </a:rPr>
              <a:t> din care </a:t>
            </a:r>
            <a:r>
              <a:rPr lang="en-US" sz="2000" dirty="0" err="1">
                <a:latin typeface="Tahoma" pitchFamily="34" charset="0"/>
              </a:rPr>
              <a:t>durata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cursurilor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este</a:t>
            </a:r>
            <a:r>
              <a:rPr lang="en-US" sz="2000" dirty="0">
                <a:latin typeface="Tahoma" pitchFamily="34" charset="0"/>
              </a:rPr>
              <a:t> de 33 de </a:t>
            </a:r>
            <a:r>
              <a:rPr lang="en-US" sz="2000" dirty="0" err="1">
                <a:latin typeface="Tahoma" pitchFamily="34" charset="0"/>
              </a:rPr>
              <a:t>săptămâni</a:t>
            </a:r>
            <a:r>
              <a:rPr lang="en-US" sz="2000" dirty="0">
                <a:latin typeface="Tahoma" pitchFamily="34" charset="0"/>
              </a:rPr>
              <a:t>, 4 </a:t>
            </a:r>
            <a:r>
              <a:rPr lang="en-US" sz="2000" dirty="0" err="1">
                <a:latin typeface="Tahoma" pitchFamily="34" charset="0"/>
              </a:rPr>
              <a:t>săptămâni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fiind</a:t>
            </a:r>
            <a:r>
              <a:rPr lang="en-US" sz="2000" dirty="0">
                <a:latin typeface="Tahoma" pitchFamily="34" charset="0"/>
              </a:rPr>
              <a:t> dedicate </a:t>
            </a:r>
            <a:r>
              <a:rPr lang="en-US" sz="2000" dirty="0" err="1">
                <a:latin typeface="Tahoma" pitchFamily="34" charset="0"/>
              </a:rPr>
              <a:t>desfăşurării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examenului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naţional</a:t>
            </a:r>
            <a:r>
              <a:rPr lang="en-US" sz="2000" dirty="0">
                <a:latin typeface="Tahoma" pitchFamily="34" charset="0"/>
              </a:rPr>
              <a:t> de </a:t>
            </a:r>
            <a:r>
              <a:rPr lang="en-US" sz="2000" dirty="0" err="1">
                <a:latin typeface="Tahoma" pitchFamily="34" charset="0"/>
              </a:rPr>
              <a:t>bacalaureat</a:t>
            </a:r>
            <a:r>
              <a:rPr lang="en-US" sz="2000" dirty="0">
                <a:latin typeface="Tahoma" pitchFamily="34" charset="0"/>
              </a:rPr>
              <a:t>. </a:t>
            </a:r>
            <a:r>
              <a:rPr lang="en-US" sz="2000" dirty="0" err="1">
                <a:latin typeface="Tahoma" pitchFamily="34" charset="0"/>
              </a:rPr>
              <a:t>Cursurile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claselor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terminale</a:t>
            </a:r>
            <a:r>
              <a:rPr lang="en-US" sz="2000" dirty="0">
                <a:latin typeface="Tahoma" pitchFamily="34" charset="0"/>
              </a:rPr>
              <a:t> se </a:t>
            </a:r>
            <a:r>
              <a:rPr lang="en-US" sz="2000" dirty="0" err="1">
                <a:latin typeface="Tahoma" pitchFamily="34" charset="0"/>
              </a:rPr>
              <a:t>încheie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în</a:t>
            </a:r>
            <a:r>
              <a:rPr lang="en-US" sz="2000" dirty="0">
                <a:latin typeface="Tahoma" pitchFamily="34" charset="0"/>
              </a:rPr>
              <a:t> data de </a:t>
            </a:r>
            <a:r>
              <a:rPr lang="en-US" sz="2000" b="1" dirty="0">
                <a:latin typeface="Tahoma" pitchFamily="34" charset="0"/>
              </a:rPr>
              <a:t>29 </a:t>
            </a:r>
            <a:r>
              <a:rPr lang="en-US" sz="2000" b="1" dirty="0" err="1">
                <a:latin typeface="Tahoma" pitchFamily="34" charset="0"/>
              </a:rPr>
              <a:t>mai</a:t>
            </a:r>
            <a:r>
              <a:rPr lang="en-US" sz="2000" b="1" dirty="0">
                <a:latin typeface="Tahoma" pitchFamily="34" charset="0"/>
              </a:rPr>
              <a:t> 2015</a:t>
            </a:r>
            <a:r>
              <a:rPr lang="en-US" sz="2000" dirty="0">
                <a:latin typeface="Tahoma" pitchFamily="34" charset="0"/>
              </a:rPr>
              <a:t>; </a:t>
            </a:r>
          </a:p>
          <a:p>
            <a:pPr marL="1371600" lvl="2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2000" dirty="0" err="1">
                <a:latin typeface="Tahoma" pitchFamily="34" charset="0"/>
              </a:rPr>
              <a:t>pentru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</a:rPr>
              <a:t>clasa</a:t>
            </a:r>
            <a:r>
              <a:rPr lang="en-US" sz="2000" b="1" dirty="0">
                <a:latin typeface="Tahoma" pitchFamily="34" charset="0"/>
              </a:rPr>
              <a:t> a VIII-a</a:t>
            </a:r>
            <a:r>
              <a:rPr lang="en-US" sz="2000" dirty="0">
                <a:latin typeface="Tahoma" pitchFamily="34" charset="0"/>
              </a:rPr>
              <a:t>, </a:t>
            </a:r>
            <a:r>
              <a:rPr lang="en-US" sz="2000" dirty="0" err="1">
                <a:latin typeface="Tahoma" pitchFamily="34" charset="0"/>
              </a:rPr>
              <a:t>anul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şcolar</a:t>
            </a:r>
            <a:r>
              <a:rPr lang="en-US" sz="2000" dirty="0">
                <a:latin typeface="Tahoma" pitchFamily="34" charset="0"/>
              </a:rPr>
              <a:t> are 36 de </a:t>
            </a:r>
            <a:r>
              <a:rPr lang="en-US" sz="2000" dirty="0" err="1">
                <a:latin typeface="Tahoma" pitchFamily="34" charset="0"/>
              </a:rPr>
              <a:t>săptămâni</a:t>
            </a:r>
            <a:r>
              <a:rPr lang="en-US" sz="2000" dirty="0">
                <a:latin typeface="Tahoma" pitchFamily="34" charset="0"/>
              </a:rPr>
              <a:t> din care </a:t>
            </a:r>
            <a:r>
              <a:rPr lang="en-US" sz="2000" dirty="0" err="1">
                <a:latin typeface="Tahoma" pitchFamily="34" charset="0"/>
              </a:rPr>
              <a:t>durata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cursurilor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este</a:t>
            </a:r>
            <a:r>
              <a:rPr lang="en-US" sz="2000" dirty="0">
                <a:latin typeface="Tahoma" pitchFamily="34" charset="0"/>
              </a:rPr>
              <a:t> de 35 de </a:t>
            </a:r>
            <a:r>
              <a:rPr lang="en-US" sz="2000" dirty="0" err="1">
                <a:latin typeface="Tahoma" pitchFamily="34" charset="0"/>
              </a:rPr>
              <a:t>săptămâni</a:t>
            </a:r>
            <a:r>
              <a:rPr lang="en-US" sz="2000" dirty="0">
                <a:latin typeface="Tahoma" pitchFamily="34" charset="0"/>
              </a:rPr>
              <a:t>, o </a:t>
            </a:r>
            <a:r>
              <a:rPr lang="en-US" sz="2000" dirty="0" err="1">
                <a:latin typeface="Tahoma" pitchFamily="34" charset="0"/>
              </a:rPr>
              <a:t>săptămână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fiind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dedicată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desfăşurării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evaluării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naţionale</a:t>
            </a:r>
            <a:r>
              <a:rPr lang="en-US" sz="2000" dirty="0">
                <a:latin typeface="Tahoma" pitchFamily="34" charset="0"/>
              </a:rPr>
              <a:t>. </a:t>
            </a:r>
            <a:r>
              <a:rPr lang="en-US" sz="2000" dirty="0" err="1">
                <a:latin typeface="Tahoma" pitchFamily="34" charset="0"/>
              </a:rPr>
              <a:t>Cursurile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claselor</a:t>
            </a:r>
            <a:r>
              <a:rPr lang="en-US" sz="2000" dirty="0">
                <a:latin typeface="Tahoma" pitchFamily="34" charset="0"/>
              </a:rPr>
              <a:t> a VIII-a se </a:t>
            </a:r>
            <a:r>
              <a:rPr lang="en-US" sz="2000" dirty="0" err="1">
                <a:latin typeface="Tahoma" pitchFamily="34" charset="0"/>
              </a:rPr>
              <a:t>încheie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în</a:t>
            </a:r>
            <a:r>
              <a:rPr lang="en-US" sz="2000" dirty="0">
                <a:latin typeface="Tahoma" pitchFamily="34" charset="0"/>
              </a:rPr>
              <a:t> data de </a:t>
            </a:r>
            <a:r>
              <a:rPr lang="en-US" sz="2000" b="1" dirty="0">
                <a:latin typeface="Tahoma" pitchFamily="34" charset="0"/>
              </a:rPr>
              <a:t>12 </a:t>
            </a:r>
            <a:r>
              <a:rPr lang="en-US" sz="2000" b="1" dirty="0" err="1">
                <a:latin typeface="Tahoma" pitchFamily="34" charset="0"/>
              </a:rPr>
              <a:t>iunie</a:t>
            </a:r>
            <a:r>
              <a:rPr lang="en-US" sz="2000" b="1" dirty="0">
                <a:latin typeface="Tahoma" pitchFamily="34" charset="0"/>
              </a:rPr>
              <a:t> 2015</a:t>
            </a:r>
            <a:r>
              <a:rPr lang="en-US" sz="2000" dirty="0">
                <a:latin typeface="Tahoma" pitchFamily="34" charset="0"/>
              </a:rPr>
              <a:t>; </a:t>
            </a:r>
            <a:endParaRPr lang="ro-RO" sz="2000" dirty="0">
              <a:latin typeface="Tahoma" pitchFamily="34" charset="0"/>
            </a:endParaRPr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32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4615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28600"/>
            <a:ext cx="8337550" cy="5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STRUCTURA </a:t>
            </a:r>
            <a:r>
              <a:rPr lang="ro-RO" sz="2800" dirty="0">
                <a:solidFill>
                  <a:srgbClr val="FFFF66"/>
                </a:solidFill>
                <a:latin typeface="Tahoma" pitchFamily="34" charset="0"/>
              </a:rPr>
              <a:t>ANULUI ŞCOLAR </a:t>
            </a: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2014-2015</a:t>
            </a:r>
            <a:endParaRPr lang="en-US" sz="2800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Substituent conținut 3"/>
          <p:cNvSpPr txBox="1">
            <a:spLocks/>
          </p:cNvSpPr>
          <p:nvPr/>
        </p:nvSpPr>
        <p:spPr>
          <a:xfrm>
            <a:off x="228601" y="1219200"/>
            <a:ext cx="8591871" cy="285787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000" b="1" dirty="0">
                <a:latin typeface="Tahoma" pitchFamily="34" charset="0"/>
                <a:cs typeface="Tahoma" pitchFamily="34" charset="0"/>
              </a:rPr>
              <a:t>Art.4 </a:t>
            </a:r>
            <a:r>
              <a:rPr lang="ro-RO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1) 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Săptămâna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6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–1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0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 aprilie 2015 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din semestrul al doilea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  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este săptămână dedicată activităților extracurriculare și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extrașcolare, în cadrul programului numit „Şcoala altfel: Să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știi mai multe, să fii mai bun!”, având un orar specific.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sz="2000" dirty="0">
                <a:latin typeface="Tahoma" pitchFamily="34" charset="0"/>
                <a:cs typeface="Tahoma" pitchFamily="34" charset="0"/>
              </a:rPr>
              <a:t>    	</a:t>
            </a:r>
            <a:r>
              <a:rPr lang="ro-RO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2)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 Tipurile de activități care se organizează în săptămâna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menționată la alin. (1), modalitățile de organizare și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responsabilitățile se stabilesc conform anexei, care face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 smtClean="0">
                <a:latin typeface="Tahoma" pitchFamily="34" charset="0"/>
                <a:cs typeface="Tahoma" pitchFamily="34" charset="0"/>
              </a:rPr>
              <a:t>parte 	integrantă 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din prezentul ordin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8492" y="4293096"/>
            <a:ext cx="8812088" cy="20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o-RO" sz="2000" b="1" dirty="0">
                <a:latin typeface="Tahoma" pitchFamily="34" charset="0"/>
                <a:cs typeface="Tahoma" pitchFamily="34" charset="0"/>
              </a:rPr>
              <a:t>Art.5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(1)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 Tezele din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semestrul I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 al anului şcolar 2014-2015 se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susţin, de </a:t>
            </a:r>
            <a:r>
              <a:rPr lang="ro-RO" sz="2000" dirty="0" smtClean="0">
                <a:latin typeface="Tahoma" pitchFamily="34" charset="0"/>
                <a:cs typeface="Tahoma" pitchFamily="34" charset="0"/>
              </a:rPr>
              <a:t>	regulă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,  până la data de 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19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 decembrie 2014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.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  	</a:t>
            </a:r>
            <a:r>
              <a:rPr lang="hu-HU" sz="20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ro-RO" sz="20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2)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 Tezele din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semestrul al II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-lea al anului şcolar 2014-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2015 se </a:t>
            </a:r>
            <a:r>
              <a:rPr lang="ro-RO" sz="2000" dirty="0" smtClean="0">
                <a:latin typeface="Tahoma" pitchFamily="34" charset="0"/>
                <a:cs typeface="Tahoma" pitchFamily="34" charset="0"/>
              </a:rPr>
              <a:t>	susţin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, de regulă,  până la data de 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2</a:t>
            </a:r>
            <a:r>
              <a:rPr lang="ro-RO" sz="2000" b="1" dirty="0">
                <a:latin typeface="Tahoma" pitchFamily="34" charset="0"/>
                <a:cs typeface="Tahoma" pitchFamily="34" charset="0"/>
              </a:rPr>
              <a:t> mai 2015</a:t>
            </a:r>
            <a:r>
              <a:rPr lang="ro-RO" sz="20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33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719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28600"/>
            <a:ext cx="8337550" cy="53610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STRUCTURA </a:t>
            </a:r>
            <a:r>
              <a:rPr lang="ro-RO" sz="2800" dirty="0">
                <a:solidFill>
                  <a:srgbClr val="FFFF66"/>
                </a:solidFill>
                <a:latin typeface="Tahoma" pitchFamily="34" charset="0"/>
              </a:rPr>
              <a:t>ANULUI ŞCOLAR </a:t>
            </a: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2014-2015</a:t>
            </a:r>
            <a:endParaRPr lang="en-US" sz="2800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8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6432376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graphicFrame>
        <p:nvGraphicFramePr>
          <p:cNvPr id="5" name="Group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173040"/>
              </p:ext>
            </p:extLst>
          </p:nvPr>
        </p:nvGraphicFramePr>
        <p:xfrm>
          <a:off x="304800" y="1045029"/>
          <a:ext cx="8227640" cy="4804728"/>
        </p:xfrm>
        <a:graphic>
          <a:graphicData uri="http://schemas.openxmlformats.org/drawingml/2006/table">
            <a:tbl>
              <a:tblPr/>
              <a:tblGrid>
                <a:gridCol w="1479867"/>
                <a:gridCol w="2438718"/>
                <a:gridCol w="4309055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Semestrul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Cursuri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Vacan</a:t>
                      </a:r>
                      <a:r>
                        <a:rPr kumimoji="0" lang="ro-RO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ță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(18 s</a:t>
                      </a:r>
                      <a:r>
                        <a:rPr kumimoji="0" lang="ro-RO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ăpt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.09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.12.2014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2014, înv. primar şi  înv. preşcolar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.12.2014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.01.2015 vacanța de iarnă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513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.01 – 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.01.2015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.02.2015  vacanța </a:t>
                      </a:r>
                      <a:r>
                        <a:rPr kumimoji="0" lang="ro-RO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intersemestrială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(18 s</a:t>
                      </a:r>
                      <a:r>
                        <a:rPr kumimoji="0" lang="ro-RO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ăpt</a:t>
                      </a:r>
                      <a:r>
                        <a:rPr kumimoji="0" 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.02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.04.2015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Școala altfel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.2015 vacanța de primăvară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.06 – 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ro-RO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.09.2015 vacanța de vară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492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5300" y="274638"/>
            <a:ext cx="8089900" cy="7780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800" dirty="0">
                <a:solidFill>
                  <a:srgbClr val="FFFF66"/>
                </a:solidFill>
                <a:latin typeface="Tahoma" pitchFamily="34" charset="0"/>
              </a:rPr>
              <a:t>3. PLANURI –CADRU VALABILE ÎN ANUL ŞCOLAR </a:t>
            </a: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2014-2015</a:t>
            </a:r>
            <a:endParaRPr lang="ro-RO" sz="2800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1524000"/>
            <a:ext cx="8735888" cy="44958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84048" algn="l">
              <a:spcBef>
                <a:spcPct val="60000"/>
              </a:spcBef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vi-VN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ORDIN nr. 3410/16.03.2009</a:t>
            </a:r>
            <a:r>
              <a:rPr lang="vi-V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vi-V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pentru clasele a IX-a – a XII-a, filierele teoretică şi vocaţională cursuri de zi </a:t>
            </a:r>
            <a:endParaRPr lang="ro-RO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marL="420624" indent="-384048" algn="l">
              <a:spcBef>
                <a:spcPct val="60000"/>
              </a:spcBef>
              <a:spcAft>
                <a:spcPct val="50000"/>
              </a:spcAft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vi-VN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ORDIN nr. 3411/16.03.2009</a:t>
            </a:r>
            <a:r>
              <a:rPr lang="vi-V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pentru </a:t>
            </a:r>
            <a:r>
              <a:rPr lang="vi-V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clasa a IX-a, ciclul inferior al liceului, filiera tehnologică, învăţământ de zi şi învăţământ seral </a:t>
            </a:r>
            <a:endParaRPr lang="ro-RO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marL="420624" indent="-384048" algn="l">
              <a:lnSpc>
                <a:spcPct val="80000"/>
              </a:lnSpc>
              <a:spcAft>
                <a:spcPct val="50000"/>
              </a:spcAft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vi-VN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ORDIN nr. 3412/16.03.2009</a:t>
            </a:r>
            <a:r>
              <a:rPr lang="vi-VN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vi-V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pentru: </a:t>
            </a:r>
            <a:endParaRPr lang="ro-RO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marL="722376" lvl="1" indent="-274320" algn="l">
              <a:lnSpc>
                <a:spcPct val="80000"/>
              </a:lnSpc>
              <a:spcAft>
                <a:spcPct val="50000"/>
              </a:spcAft>
              <a:buClr>
                <a:srgbClr val="FFFF99"/>
              </a:buClr>
              <a:buFontTx/>
              <a:buChar char="o"/>
              <a:defRPr/>
            </a:pPr>
            <a:r>
              <a:rPr lang="vi-V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clasa a X-a, ciclul inferior al liceului, filiera tehnologică, ruta directă de calificare;  </a:t>
            </a:r>
            <a:endParaRPr lang="ro-RO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marL="722376" lvl="1" indent="-274320" algn="l">
              <a:lnSpc>
                <a:spcPct val="80000"/>
              </a:lnSpc>
              <a:spcAft>
                <a:spcPct val="50000"/>
              </a:spcAft>
              <a:buClr>
                <a:srgbClr val="FFFF99"/>
              </a:buClr>
              <a:buFontTx/>
              <a:buChar char="o"/>
              <a:defRPr/>
            </a:pPr>
            <a:r>
              <a:rPr lang="vi-V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clasele a XI-a - a XII-a şi a XII-a / a XIII-a, ciclul superior al liceului, filiera</a:t>
            </a:r>
            <a:r>
              <a:rPr lang="ro-RO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vi-VN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tehnologică, cursuri de zi şi seral </a:t>
            </a:r>
            <a:endParaRPr lang="ro-RO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pitchFamily="18" charset="0"/>
            </a:endParaRPr>
          </a:p>
          <a:p>
            <a:pPr marL="420624" indent="-384048" algn="l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Nota MECTS nr. 58771/2013</a:t>
            </a:r>
            <a:r>
              <a:rPr lang="en-U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privind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aplicarea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curriculumului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pentru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ro-RO" sz="2000" dirty="0" err="1" smtClean="0">
                <a:latin typeface="Tahoma" pitchFamily="34" charset="0"/>
              </a:rPr>
              <a:t>învățămîntul</a:t>
            </a:r>
            <a:r>
              <a:rPr lang="ro-RO" sz="2000" dirty="0" smtClean="0">
                <a:latin typeface="Tahoma" pitchFamily="34" charset="0"/>
              </a:rPr>
              <a:t> profesional cu durata de 2 ani</a:t>
            </a:r>
          </a:p>
          <a:p>
            <a:pPr marL="420624" indent="-384048" algn="l">
              <a:lnSpc>
                <a:spcPct val="80000"/>
              </a:lnSpc>
              <a:buClr>
                <a:srgbClr val="FFFF99"/>
              </a:buClr>
              <a:buFont typeface="Wingdings" pitchFamily="2" charset="2"/>
              <a:buChar char="Ø"/>
              <a:defRPr/>
            </a:pPr>
            <a:endParaRPr lang="ro-RO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20624" indent="-384048" algn="l">
              <a:lnSpc>
                <a:spcPct val="80000"/>
              </a:lnSpc>
              <a:buFont typeface="Wingdings 2"/>
              <a:buChar char=""/>
              <a:defRPr/>
            </a:pPr>
            <a:endParaRPr lang="ro-RO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35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1223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5300" y="274638"/>
            <a:ext cx="8089900" cy="77809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sz="2800" dirty="0">
                <a:solidFill>
                  <a:srgbClr val="FFFF66"/>
                </a:solidFill>
                <a:latin typeface="Tahoma" pitchFamily="34" charset="0"/>
              </a:rPr>
              <a:t>3. PLANURI –CADRU VALABILE ÎN ANUL ŞCOLAR </a:t>
            </a:r>
            <a:r>
              <a:rPr lang="ro-RO" sz="2800" dirty="0" smtClean="0">
                <a:solidFill>
                  <a:srgbClr val="FFFF66"/>
                </a:solidFill>
                <a:latin typeface="Tahoma" pitchFamily="34" charset="0"/>
              </a:rPr>
              <a:t>2014-2015</a:t>
            </a:r>
            <a:endParaRPr lang="ro-RO" sz="2800" dirty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" y="1340768"/>
            <a:ext cx="81811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algn="ctr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defRPr/>
            </a:pPr>
            <a:r>
              <a:rPr lang="vi-VN" sz="2400" b="1" dirty="0">
                <a:solidFill>
                  <a:srgbClr val="F660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Noutate!</a:t>
            </a:r>
          </a:p>
          <a:p>
            <a:pPr marL="36576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defRPr/>
            </a:pPr>
            <a:r>
              <a:rPr lang="vi-VN" sz="2400" b="1" dirty="0">
                <a:solidFill>
                  <a:srgbClr val="F660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ÎNVĂŢĂMÂNTUL PROFESIONAL</a:t>
            </a: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vi-VN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OMEN 3152/2014 </a:t>
            </a:r>
            <a:r>
              <a:rPr lang="vi-VN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privind aprobarea planurilor-cadru de invăţământ pentru învatamantul profesional de 3 ani, valabile în anul şcolar 2014-2015 începând cu clasa a IX-a</a:t>
            </a:r>
            <a:endParaRPr lang="vi-VN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420624" indent="-384048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buFont typeface="Wingdings" pitchFamily="2" charset="2"/>
              <a:buChar char="Ø"/>
              <a:defRPr/>
            </a:pPr>
            <a:r>
              <a:rPr lang="vi-VN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OMEN 3218/2014 </a:t>
            </a:r>
            <a:r>
              <a:rPr lang="vi-VN" sz="2400" dirty="0">
                <a:latin typeface="Tahoma" pitchFamily="34" charset="0"/>
              </a:rPr>
              <a:t>privind aprobarea planului-cadru de inv pentru invatamantul profesional special</a:t>
            </a:r>
            <a:r>
              <a:rPr lang="vi-VN" sz="2400" dirty="0">
                <a:solidFill>
                  <a:srgbClr val="FFFF99"/>
                </a:solidFill>
                <a:latin typeface="Tahoma" pitchFamily="34" charset="0"/>
              </a:rPr>
              <a:t>.</a:t>
            </a:r>
            <a:endParaRPr lang="vi-VN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6576" algn="ctr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defRPr/>
            </a:pPr>
            <a:r>
              <a:rPr lang="vi-VN" sz="2400" b="1" dirty="0">
                <a:solidFill>
                  <a:srgbClr val="F660C4"/>
                </a:solidFill>
                <a:latin typeface="Tahoma" pitchFamily="34" charset="0"/>
              </a:rPr>
              <a:t>TOATE PLANURILE–CADRU  VALABILE pot fi accesate la adresa</a:t>
            </a:r>
            <a:r>
              <a:rPr lang="vi-VN" sz="2400" b="1" dirty="0">
                <a:solidFill>
                  <a:srgbClr val="F660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endParaRPr lang="en-US" sz="2400" b="1" dirty="0">
              <a:solidFill>
                <a:srgbClr val="F660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36576" algn="ctr">
              <a:spcBef>
                <a:spcPts val="600"/>
              </a:spcBef>
              <a:spcAft>
                <a:spcPts val="600"/>
              </a:spcAft>
              <a:buClr>
                <a:srgbClr val="FFFF99"/>
              </a:buClr>
              <a:defRPr/>
            </a:pPr>
            <a:r>
              <a:rPr lang="vi-VN" sz="2400" b="1" dirty="0">
                <a:solidFill>
                  <a:srgbClr val="FFFF00"/>
                </a:solidFill>
                <a:latin typeface="Tahoma" pitchFamily="34" charset="0"/>
              </a:rPr>
              <a:t>http://programe.ise.ro/Actuale.aspx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36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061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35372" y="260648"/>
            <a:ext cx="7251700" cy="11239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38200" indent="-838200"/>
            <a:r>
              <a:rPr lang="ro-RO" sz="2800" b="1" dirty="0" smtClean="0">
                <a:solidFill>
                  <a:srgbClr val="FFFF99"/>
                </a:solidFill>
                <a:latin typeface="Tahoma" pitchFamily="34" charset="0"/>
              </a:rPr>
              <a:t>PROGRAME ŞCOLARE VALABILE ÎN ANUL ŞCOLAR 2014-2015</a:t>
            </a:r>
            <a:endParaRPr lang="en-US" sz="2800" b="1" dirty="0" smtClean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2131056"/>
            <a:ext cx="8001000" cy="25202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rgbClr val="FFFF99"/>
              </a:buClr>
              <a:buSzTx/>
              <a:buFont typeface="Wingdings" pitchFamily="2" charset="2"/>
              <a:buAutoNum type="alphaUcPeriod"/>
            </a:pPr>
            <a:r>
              <a:rPr lang="ro-RO" sz="1700" b="1" u="sng" dirty="0" smtClean="0">
                <a:solidFill>
                  <a:srgbClr val="FFFF99"/>
                </a:solidFill>
                <a:latin typeface="Tahoma" pitchFamily="34" charset="0"/>
              </a:rPr>
              <a:t>Pentru ciclul inferior al liceului :</a:t>
            </a:r>
          </a:p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r>
              <a:rPr lang="ro-RO" sz="1800" b="1" dirty="0" smtClean="0">
                <a:latin typeface="Tahoma" pitchFamily="34" charset="0"/>
              </a:rPr>
              <a:t>clasa a IX-a aprobată prin OMECI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ro-RO" sz="1800" b="1" dirty="0" smtClean="0">
                <a:latin typeface="Tahoma" pitchFamily="34" charset="0"/>
              </a:rPr>
              <a:t>nr. 5099/09.09.2009</a:t>
            </a:r>
          </a:p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r>
              <a:rPr lang="ro-RO" sz="1800" dirty="0" smtClean="0">
                <a:latin typeface="Tahoma" pitchFamily="34" charset="0"/>
              </a:rPr>
              <a:t>clasa a X-a aprobată prin OMEC</a:t>
            </a:r>
            <a:r>
              <a:rPr lang="en-US" sz="1800" dirty="0" smtClean="0">
                <a:latin typeface="Tahoma" pitchFamily="34" charset="0"/>
              </a:rPr>
              <a:t>T </a:t>
            </a:r>
            <a:r>
              <a:rPr lang="ro-RO" sz="1800" dirty="0" smtClean="0">
                <a:latin typeface="Tahoma" pitchFamily="34" charset="0"/>
              </a:rPr>
              <a:t>nr. 4598/31.08.2004</a:t>
            </a:r>
          </a:p>
          <a:p>
            <a:pPr marL="533400" indent="-533400"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  <a:buClr>
                <a:srgbClr val="FFFF99"/>
              </a:buClr>
              <a:buSzTx/>
              <a:buFont typeface="Wingdings" pitchFamily="2" charset="2"/>
              <a:buAutoNum type="alphaUcPeriod"/>
            </a:pPr>
            <a:r>
              <a:rPr lang="ro-RO" sz="1700" b="1" u="sng" dirty="0" smtClean="0">
                <a:solidFill>
                  <a:srgbClr val="FFFF99"/>
                </a:solidFill>
                <a:latin typeface="Tahoma" pitchFamily="34" charset="0"/>
              </a:rPr>
              <a:t>Pentru ciclul superior al liceului :</a:t>
            </a:r>
          </a:p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r>
              <a:rPr lang="ro-RO" sz="1800" dirty="0" smtClean="0">
                <a:latin typeface="Tahoma" pitchFamily="34" charset="0"/>
              </a:rPr>
              <a:t>clasa a XI-a aprobată prin ordinul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ro-RO" sz="1800" dirty="0" smtClean="0">
                <a:latin typeface="Tahoma" pitchFamily="34" charset="0"/>
              </a:rPr>
              <a:t>nr. 3252/13.02.2006</a:t>
            </a:r>
          </a:p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r>
              <a:rPr lang="ro-RO" sz="1800" dirty="0" smtClean="0">
                <a:latin typeface="Tahoma" pitchFamily="34" charset="0"/>
              </a:rPr>
              <a:t>clasa a XII-a aprobată prin ordinul </a:t>
            </a:r>
            <a:r>
              <a:rPr lang="en-US" sz="1800" dirty="0" smtClean="0">
                <a:latin typeface="Tahoma" pitchFamily="34" charset="0"/>
              </a:rPr>
              <a:t> </a:t>
            </a:r>
            <a:r>
              <a:rPr lang="ro-RO" sz="1800" dirty="0" smtClean="0">
                <a:latin typeface="Tahoma" pitchFamily="34" charset="0"/>
              </a:rPr>
              <a:t>nr. 5959/22.12.2006</a:t>
            </a:r>
            <a:endParaRPr lang="en-US" sz="1800" dirty="0" smtClean="0">
              <a:latin typeface="Tahoma" pitchFamily="34" charset="0"/>
            </a:endParaRPr>
          </a:p>
          <a:p>
            <a:pPr marL="533400" indent="-533400">
              <a:lnSpc>
                <a:spcPct val="80000"/>
              </a:lnSpc>
              <a:buClr>
                <a:srgbClr val="FFFF99"/>
              </a:buClr>
              <a:buFont typeface="Wingdings" pitchFamily="2" charset="2"/>
              <a:buNone/>
            </a:pPr>
            <a:endParaRPr lang="en-US" sz="1800" dirty="0" smtClean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628800"/>
            <a:ext cx="19442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INFORMATIC</a:t>
            </a:r>
            <a:r>
              <a:rPr lang="ro-RO" b="1" dirty="0" smtClean="0"/>
              <a:t>Ă</a:t>
            </a:r>
            <a:endParaRPr lang="ro-RO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793" y="4725144"/>
            <a:ext cx="972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b="1" dirty="0" smtClean="0"/>
              <a:t>TIC</a:t>
            </a:r>
            <a:endParaRPr lang="ro-RO" b="1" dirty="0"/>
          </a:p>
        </p:txBody>
      </p:sp>
      <p:sp>
        <p:nvSpPr>
          <p:cNvPr id="6" name="Rectangle 5"/>
          <p:cNvSpPr/>
          <p:nvPr/>
        </p:nvSpPr>
        <p:spPr>
          <a:xfrm>
            <a:off x="251520" y="5157192"/>
            <a:ext cx="830225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r>
              <a:rPr lang="ro-RO" b="1" dirty="0" smtClean="0">
                <a:latin typeface="Tahoma" pitchFamily="34" charset="0"/>
              </a:rPr>
              <a:t>Programele școlare aprobate prin </a:t>
            </a:r>
            <a:r>
              <a:rPr lang="ro-RO" b="1" dirty="0">
                <a:latin typeface="Tahoma" pitchFamily="34" charset="0"/>
              </a:rPr>
              <a:t>OMECI</a:t>
            </a:r>
            <a:r>
              <a:rPr lang="en-US" b="1" dirty="0">
                <a:latin typeface="Tahoma" pitchFamily="34" charset="0"/>
              </a:rPr>
              <a:t> </a:t>
            </a:r>
            <a:r>
              <a:rPr lang="ro-RO" b="1" dirty="0">
                <a:latin typeface="Tahoma" pitchFamily="34" charset="0"/>
              </a:rPr>
              <a:t>nr. </a:t>
            </a:r>
            <a:r>
              <a:rPr lang="ro-RO" b="1" dirty="0" smtClean="0">
                <a:latin typeface="Tahoma" pitchFamily="34" charset="0"/>
              </a:rPr>
              <a:t>5099/09.09.2009</a:t>
            </a:r>
          </a:p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r>
              <a:rPr lang="en-US" altLang="ro-RO" b="1" u="sng" dirty="0" err="1" smtClean="0">
                <a:solidFill>
                  <a:srgbClr val="FFFF99"/>
                </a:solidFill>
                <a:latin typeface="Tahoma" pitchFamily="34" charset="0"/>
              </a:rPr>
              <a:t>Pentru</a:t>
            </a:r>
            <a:r>
              <a:rPr lang="en-US" altLang="ro-RO" b="1" u="sng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o-RO" altLang="ro-RO" b="1" u="sng" dirty="0">
                <a:solidFill>
                  <a:srgbClr val="FFC000"/>
                </a:solidFill>
                <a:latin typeface="Tahoma" pitchFamily="34" charset="0"/>
              </a:rPr>
              <a:t>învăţământul profesional de 3 ani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o-RO" altLang="ro-RO" b="1" u="sng" dirty="0">
                <a:solidFill>
                  <a:srgbClr val="FFFF99"/>
                </a:solidFill>
                <a:latin typeface="Tahoma" pitchFamily="34" charset="0"/>
              </a:rPr>
              <a:t>:</a:t>
            </a:r>
            <a:endParaRPr lang="en-US" altLang="ro-RO" b="1" u="sng" dirty="0">
              <a:solidFill>
                <a:srgbClr val="FFFF99"/>
              </a:solidFill>
              <a:latin typeface="Tahoma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FFFF99"/>
              </a:buClr>
            </a:pPr>
            <a:r>
              <a:rPr lang="en-US" altLang="ro-RO" b="1" dirty="0">
                <a:solidFill>
                  <a:srgbClr val="FFFF99"/>
                </a:solidFill>
                <a:latin typeface="Tahoma" pitchFamily="34" charset="0"/>
              </a:rPr>
              <a:t>	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(</a:t>
            </a:r>
            <a:r>
              <a:rPr lang="en-US" altLang="ro-RO" b="1" u="sng" dirty="0" err="1">
                <a:solidFill>
                  <a:srgbClr val="FFFF99"/>
                </a:solidFill>
                <a:latin typeface="Tahoma" pitchFamily="34" charset="0"/>
              </a:rPr>
              <a:t>Anexa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 nr.1 la OMEN</a:t>
            </a:r>
            <a:r>
              <a:rPr lang="ro-RO" altLang="ro-RO" b="1" u="sng" dirty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nr</a:t>
            </a:r>
            <a:r>
              <a:rPr lang="ro-RO" altLang="ro-RO" b="1" u="sng" dirty="0">
                <a:solidFill>
                  <a:srgbClr val="FFFF99"/>
                </a:solidFill>
                <a:latin typeface="Tahoma" pitchFamily="34" charset="0"/>
              </a:rPr>
              <a:t>. 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4437/29</a:t>
            </a:r>
            <a:r>
              <a:rPr lang="ro-RO" altLang="ro-RO" b="1" u="sng" dirty="0">
                <a:solidFill>
                  <a:srgbClr val="FFFF99"/>
                </a:solidFill>
                <a:latin typeface="Tahoma" pitchFamily="34" charset="0"/>
              </a:rPr>
              <a:t>.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08</a:t>
            </a:r>
            <a:r>
              <a:rPr lang="ro-RO" altLang="ro-RO" b="1" u="sng" dirty="0">
                <a:solidFill>
                  <a:srgbClr val="FFFF99"/>
                </a:solidFill>
                <a:latin typeface="Tahoma" pitchFamily="34" charset="0"/>
              </a:rPr>
              <a:t>.</a:t>
            </a:r>
            <a:r>
              <a:rPr lang="en-US" altLang="ro-RO" b="1" u="sng" dirty="0">
                <a:solidFill>
                  <a:srgbClr val="FFFF99"/>
                </a:solidFill>
                <a:latin typeface="Tahoma" pitchFamily="34" charset="0"/>
              </a:rPr>
              <a:t>2014</a:t>
            </a:r>
            <a:r>
              <a:rPr lang="en-US" altLang="ro-RO" sz="2200" b="1" u="sng" dirty="0">
                <a:solidFill>
                  <a:srgbClr val="FFFF99"/>
                </a:solidFill>
                <a:latin typeface="Tahoma" pitchFamily="34" charset="0"/>
              </a:rPr>
              <a:t>)</a:t>
            </a:r>
            <a:endParaRPr lang="ro-RO" altLang="ro-RO" sz="2200" b="1" u="sng" dirty="0">
              <a:solidFill>
                <a:srgbClr val="FFFF99"/>
              </a:solidFill>
              <a:latin typeface="Tahoma" pitchFamily="34" charset="0"/>
            </a:endParaRPr>
          </a:p>
          <a:p>
            <a:pPr marL="933450" lvl="1" indent="-476250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rgbClr val="FFFF99"/>
              </a:buClr>
              <a:buSzTx/>
              <a:buFont typeface="Wingdings" pitchFamily="2" charset="2"/>
              <a:buChar char="Ø"/>
            </a:pPr>
            <a:endParaRPr lang="ro-RO" b="1" dirty="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37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8947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432375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4172" y="476672"/>
            <a:ext cx="8229600" cy="66675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o-RO" altLang="zh-CN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o-RO" altLang="zh-CN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o-RO" altLang="zh-CN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o-RO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MANUALE</a:t>
            </a:r>
            <a:r>
              <a:rPr lang="ro-RO" sz="4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o-RO" sz="40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ŞCOLARE</a:t>
            </a:r>
            <a:r>
              <a:rPr lang="ro-RO" sz="32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145" y="1484784"/>
            <a:ext cx="8591872" cy="4392488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Aft>
                <a:spcPts val="2400"/>
              </a:spcAft>
              <a:buClr>
                <a:srgbClr val="FFFF00"/>
              </a:buClr>
              <a:buFont typeface="Wingdings" pitchFamily="2" charset="2"/>
              <a:buChar char="Ø"/>
            </a:pPr>
            <a:r>
              <a:rPr lang="it-IT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În anul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ş</a:t>
            </a:r>
            <a:r>
              <a:rPr lang="it-IT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colar 2014-2015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sunt în </a:t>
            </a:r>
            <a:r>
              <a:rPr lang="it-IT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vigoare  manualele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ş</a:t>
            </a:r>
            <a:r>
              <a:rPr lang="it-IT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colare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aprobate prin ordinul ministrului educaţiei</a:t>
            </a:r>
            <a:r>
              <a:rPr lang="en-US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pentru</a:t>
            </a:r>
            <a:r>
              <a:rPr lang="en-US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a fi folosite în sistemul naţional de</a:t>
            </a:r>
            <a:r>
              <a:rPr lang="en-US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învăţământ (vezi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Catalogul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manualelor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şcolare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valabile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în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învațământul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Tahoma" pitchFamily="34" charset="0"/>
                <a:cs typeface="Tahoma" pitchFamily="34" charset="0"/>
              </a:rPr>
              <a:t>preuniversitar</a:t>
            </a:r>
            <a:r>
              <a:rPr lang="en-US" sz="2400" i="1" dirty="0" smtClean="0">
                <a:latin typeface="Tahoma" pitchFamily="34" charset="0"/>
                <a:cs typeface="Tahoma" pitchFamily="34" charset="0"/>
              </a:rPr>
              <a:t> 2013-2014</a:t>
            </a:r>
            <a:r>
              <a:rPr lang="en-US" altLang="zh-CN" sz="2400" i="1" dirty="0" smtClean="0">
                <a:latin typeface="Tahoma" pitchFamily="34" charset="0"/>
                <a:ea typeface="华文中宋"/>
                <a:cs typeface="Tahoma" pitchFamily="34" charset="0"/>
              </a:rPr>
              <a:t>.</a:t>
            </a:r>
            <a:r>
              <a:rPr lang="ro-RO" altLang="zh-CN" sz="2400" i="1" dirty="0" smtClean="0">
                <a:latin typeface="Tahoma" pitchFamily="34" charset="0"/>
                <a:ea typeface="华文中宋"/>
                <a:cs typeface="Tahoma" pitchFamily="34" charset="0"/>
              </a:rPr>
              <a:t> </a:t>
            </a:r>
            <a:r>
              <a:rPr lang="ro-RO" altLang="zh-CN" sz="2400" dirty="0" smtClean="0">
                <a:latin typeface="Tahoma" pitchFamily="34" charset="0"/>
                <a:ea typeface="华文中宋"/>
                <a:cs typeface="Tahoma" pitchFamily="34" charset="0"/>
              </a:rPr>
              <a:t>)</a:t>
            </a:r>
            <a:endParaRPr lang="ro-RO" sz="2400" dirty="0" smtClean="0">
              <a:latin typeface="Tahoma" pitchFamily="34" charset="0"/>
              <a:cs typeface="Tahoma" pitchFamily="34" charset="0"/>
            </a:endParaRPr>
          </a:p>
          <a:p>
            <a:pPr algn="l">
              <a:lnSpc>
                <a:spcPct val="150000"/>
              </a:lnSpc>
              <a:spcAft>
                <a:spcPts val="2400"/>
              </a:spcAft>
              <a:buClr>
                <a:srgbClr val="FFFF99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Catalogul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manualelor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şcolare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valabile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în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învațământul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preuniversitar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2013-2014 </a:t>
            </a:r>
            <a:r>
              <a:rPr lang="ro-RO" sz="2400" dirty="0" err="1" smtClean="0">
                <a:latin typeface="Tahoma" pitchFamily="34" charset="0"/>
                <a:cs typeface="Tahoma" pitchFamily="34" charset="0"/>
              </a:rPr>
              <a:t>po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a</a:t>
            </a:r>
            <a:r>
              <a:rPr lang="ro-RO" sz="2400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e</a:t>
            </a:r>
            <a:r>
              <a:rPr lang="ro-RO" sz="2400" dirty="0" smtClean="0">
                <a:latin typeface="Tahoma" pitchFamily="34" charset="0"/>
                <a:cs typeface="Tahoma" pitchFamily="34" charset="0"/>
              </a:rPr>
              <a:t> fi accesa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</a:t>
            </a:r>
            <a:r>
              <a:rPr lang="ro-RO" sz="2400" dirty="0" smtClean="0">
                <a:latin typeface="Tahoma" pitchFamily="34" charset="0"/>
                <a:cs typeface="Tahoma" pitchFamily="34" charset="0"/>
              </a:rPr>
              <a:t> la adresa: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http://www.edu.ro/index.php/articles/17002</a:t>
            </a:r>
            <a:endParaRPr lang="ro-RO" sz="24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38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327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50">
              <a:srgbClr val="686B9A"/>
            </a:gs>
            <a:gs pos="12500">
              <a:srgbClr val="696C9D"/>
            </a:gs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6432376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2" name="Rectangle 1"/>
          <p:cNvSpPr/>
          <p:nvPr/>
        </p:nvSpPr>
        <p:spPr>
          <a:xfrm>
            <a:off x="1115616" y="260648"/>
            <a:ext cx="6779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altLang="zh-CN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PLANIFICĂRI CALENDARISTICE</a:t>
            </a:r>
            <a:endParaRPr lang="ro-RO" sz="3200" dirty="0"/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422275" y="2133600"/>
            <a:ext cx="81597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o-RO" sz="2800" b="1" dirty="0">
                <a:latin typeface="Tahoma" pitchFamily="34" charset="0"/>
                <a:cs typeface="Tahoma" pitchFamily="34" charset="0"/>
              </a:rPr>
              <a:t>Planificările calendaristice pentru toate disciplinele: </a:t>
            </a:r>
            <a:r>
              <a:rPr lang="ro-RO" sz="2800" b="1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www.edu.ro</a:t>
            </a:r>
            <a:r>
              <a:rPr lang="ro-RO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o-RO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PLANIFICĂRILE POSTATE PE SITE SUNT ORIENTATIVE </a:t>
            </a:r>
            <a:r>
              <a:rPr lang="en-US" sz="28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-&gt; TREBUIESC ADAPTATE</a:t>
            </a:r>
            <a:endParaRPr lang="ro-RO" sz="2800" b="1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39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58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4256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graphicFrame>
        <p:nvGraphicFramePr>
          <p:cNvPr id="7" name="Nomogramă 6"/>
          <p:cNvGraphicFramePr/>
          <p:nvPr>
            <p:extLst>
              <p:ext uri="{D42A27DB-BD31-4B8C-83A1-F6EECF244321}">
                <p14:modId xmlns:p14="http://schemas.microsoft.com/office/powerpoint/2010/main" val="2589368182"/>
              </p:ext>
            </p:extLst>
          </p:nvPr>
        </p:nvGraphicFramePr>
        <p:xfrm>
          <a:off x="395536" y="1268760"/>
          <a:ext cx="8064896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620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50">
              <a:srgbClr val="686B9A"/>
            </a:gs>
            <a:gs pos="12500">
              <a:srgbClr val="696C9D"/>
            </a:gs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3385" y="14514"/>
            <a:ext cx="7948246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altLang="ro-RO" sz="2800" dirty="0">
                <a:solidFill>
                  <a:srgbClr val="FFFF99"/>
                </a:solidFill>
                <a:latin typeface="Tahoma" pitchFamily="34" charset="0"/>
              </a:rPr>
              <a:t>4</a:t>
            </a:r>
            <a:r>
              <a:rPr lang="ro-RO" altLang="ro-RO" sz="2800" dirty="0" smtClean="0">
                <a:solidFill>
                  <a:srgbClr val="FFFF99"/>
                </a:solidFill>
                <a:latin typeface="Tahoma" pitchFamily="34" charset="0"/>
              </a:rPr>
              <a:t>. </a:t>
            </a:r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  <a:t>EXAMENE ŞI EVALUĂRI NAŢIONALE  </a:t>
            </a:r>
            <a:b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  <a:t>ÎN ANUL ŞCOLAR 2014– 2015</a:t>
            </a:r>
            <a:endParaRPr lang="en-US" altLang="ro-RO" sz="2800" dirty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7" name="Substituent conținut 1"/>
          <p:cNvSpPr txBox="1">
            <a:spLocks/>
          </p:cNvSpPr>
          <p:nvPr/>
        </p:nvSpPr>
        <p:spPr>
          <a:xfrm>
            <a:off x="422031" y="1371603"/>
            <a:ext cx="8124092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Evaluare naţională – clasa a II-a</a:t>
            </a:r>
          </a:p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Evaluare naţională – clasa a IV-a </a:t>
            </a:r>
          </a:p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Evaluare naţională – clasa a VI-a</a:t>
            </a:r>
          </a:p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Evaluare naţională – clasa a VIII-a</a:t>
            </a:r>
          </a:p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Bacalaureat</a:t>
            </a:r>
          </a:p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Definitivat</a:t>
            </a:r>
          </a:p>
          <a:p>
            <a:pPr marL="457200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</a:pPr>
            <a:r>
              <a:rPr lang="ro-RO" b="1" dirty="0" smtClean="0"/>
              <a:t>Titularizare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40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3095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50">
              <a:srgbClr val="686B9A"/>
            </a:gs>
            <a:gs pos="12500">
              <a:srgbClr val="696C9D"/>
            </a:gs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3385" y="14514"/>
            <a:ext cx="7948246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  <a:t>EXAMENE ŞI EVALUĂRI NAŢIONALE  </a:t>
            </a:r>
            <a:b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  <a:t>ÎN ANUL ŞCOLAR 2014– 2015</a:t>
            </a:r>
            <a:endParaRPr lang="en-US" altLang="ro-RO" sz="2800" dirty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151166"/>
            <a:ext cx="219098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FFC000"/>
              </a:buClr>
              <a:buSzPct val="120000"/>
            </a:pPr>
            <a:r>
              <a:rPr lang="ro-RO" sz="2800" b="1" dirty="0"/>
              <a:t>Bacalaureat</a:t>
            </a:r>
            <a:endParaRPr lang="en-US" sz="2800" b="1" dirty="0"/>
          </a:p>
        </p:txBody>
      </p:sp>
      <p:sp>
        <p:nvSpPr>
          <p:cNvPr id="7" name="Substituent conținut 1"/>
          <p:cNvSpPr txBox="1">
            <a:spLocks/>
          </p:cNvSpPr>
          <p:nvPr/>
        </p:nvSpPr>
        <p:spPr bwMode="auto">
          <a:xfrm>
            <a:off x="228600" y="1524001"/>
            <a:ext cx="8807896" cy="406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45720" bIns="0" numCol="1" anchor="b" anchorCtr="0" compatLnSpc="1">
            <a:prstTxWarp prst="textNoShape">
              <a:avLst/>
            </a:prstTxWarp>
            <a:normAutofit lnSpcReduction="10000"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8FA9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A66AC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</a:pPr>
            <a:r>
              <a:rPr lang="ro-RO" sz="2800" b="1" dirty="0" smtClean="0">
                <a:solidFill>
                  <a:srgbClr val="FFFF00"/>
                </a:solidFill>
              </a:rPr>
              <a:t>Programa</a:t>
            </a:r>
            <a:r>
              <a:rPr lang="ro-RO" b="1" dirty="0" smtClean="0"/>
              <a:t> – </a:t>
            </a:r>
            <a:r>
              <a:rPr lang="vi-VN" b="1" i="1" u="sng" dirty="0" smtClean="0">
                <a:solidFill>
                  <a:srgbClr val="F660C4"/>
                </a:solidFill>
              </a:rPr>
              <a:t>Anexa nr. 2 la OMEN nr. 4430/29.08.2014 privind organizarea și desfășurarea examenului de bacalaureat național - 2015</a:t>
            </a:r>
            <a:endParaRPr lang="ro-RO" b="1" dirty="0" smtClean="0">
              <a:solidFill>
                <a:srgbClr val="F660C4"/>
              </a:solidFill>
            </a:endParaRPr>
          </a:p>
          <a:p>
            <a:pPr lvl="1" algn="l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</a:pPr>
            <a:r>
              <a:rPr lang="ro-RO" sz="2400" b="1" dirty="0" smtClean="0"/>
              <a:t>Structura probei scrise – nu sunt modificări</a:t>
            </a:r>
          </a:p>
          <a:p>
            <a:pPr lvl="1" algn="l">
              <a:lnSpc>
                <a:spcPct val="110000"/>
              </a:lnSpc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</a:pPr>
            <a:r>
              <a:rPr lang="ro-RO" sz="2400" b="1" dirty="0" smtClean="0"/>
              <a:t>Postare model 31.10.2014</a:t>
            </a:r>
            <a:endParaRPr lang="en-US" sz="2400" b="1" dirty="0" smtClean="0"/>
          </a:p>
          <a:p>
            <a:pPr lvl="1" algn="l"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pt-BR" sz="2400" b="1" dirty="0" smtClean="0"/>
              <a:t>Simulări – anunțate pe</a:t>
            </a:r>
            <a:r>
              <a:rPr lang="ro-RO" sz="2400" b="1" dirty="0" smtClean="0"/>
              <a:t>:     </a:t>
            </a:r>
            <a:r>
              <a:rPr lang="pt-BR" sz="2800" b="1" dirty="0" smtClean="0">
                <a:solidFill>
                  <a:srgbClr val="FFFF00"/>
                </a:solidFill>
              </a:rPr>
              <a:t>www.edu.ro </a:t>
            </a:r>
            <a:r>
              <a:rPr lang="hu-HU" sz="2800" b="1" dirty="0" smtClean="0">
                <a:solidFill>
                  <a:srgbClr val="FFFF00"/>
                </a:solidFill>
              </a:rPr>
              <a:t>							</a:t>
            </a:r>
            <a:r>
              <a:rPr lang="pt-BR" sz="2800" b="1" dirty="0" smtClean="0">
                <a:solidFill>
                  <a:srgbClr val="FFFF00"/>
                </a:solidFill>
              </a:rPr>
              <a:t>www.rocnee.eu</a:t>
            </a:r>
            <a:endParaRPr lang="ro-RO" sz="2400" b="1" dirty="0" smtClean="0">
              <a:solidFill>
                <a:srgbClr val="FFFF00"/>
              </a:solidFill>
            </a:endParaRPr>
          </a:p>
          <a:p>
            <a:pPr lvl="1" algn="l">
              <a:spcAft>
                <a:spcPts val="1200"/>
              </a:spcAft>
              <a:buClr>
                <a:srgbClr val="FFC000"/>
              </a:buClr>
              <a:buSzPct val="120000"/>
              <a:buFont typeface="Wingdings" pitchFamily="2" charset="2"/>
              <a:buChar char="Ø"/>
            </a:pPr>
            <a:r>
              <a:rPr lang="ro-RO" sz="2800" b="1" dirty="0" smtClean="0">
                <a:solidFill>
                  <a:srgbClr val="FFFF00"/>
                </a:solidFill>
              </a:rPr>
              <a:t>	</a:t>
            </a:r>
            <a:r>
              <a:rPr lang="ro-RO" sz="2400" b="1" dirty="0" smtClean="0">
                <a:solidFill>
                  <a:srgbClr val="FFFF00"/>
                </a:solidFill>
              </a:rPr>
              <a:t>Simulări la nivelul județului: 9-11 decembrie 2014</a:t>
            </a:r>
            <a:endParaRPr lang="ro-RO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5724569"/>
            <a:ext cx="667470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45720" lvl="1">
              <a:spcAft>
                <a:spcPts val="1200"/>
              </a:spcAft>
              <a:buClr>
                <a:srgbClr val="FFC000"/>
              </a:buClr>
              <a:buSzPct val="120000"/>
            </a:pPr>
            <a:r>
              <a:rPr lang="ro-RO" sz="3200" b="1" dirty="0"/>
              <a:t>Examenul de competențe digitale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41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774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50">
              <a:srgbClr val="686B9A"/>
            </a:gs>
            <a:gs pos="12500">
              <a:srgbClr val="696C9D"/>
            </a:gs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3385" y="14514"/>
            <a:ext cx="7948246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  <a:t>EXAMENE ŞI EVALUĂRI NAŢIONALE  </a:t>
            </a:r>
            <a:b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sz="2800" dirty="0" smtClean="0">
                <a:solidFill>
                  <a:srgbClr val="FFFF99"/>
                </a:solidFill>
                <a:latin typeface="Tahoma" pitchFamily="34" charset="0"/>
              </a:rPr>
              <a:t>ÎN ANUL ŞCOLAR 2014– 2015</a:t>
            </a:r>
            <a:endParaRPr lang="en-US" altLang="ro-RO" sz="2800" dirty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7" name="Substituent conținut 1"/>
          <p:cNvSpPr txBox="1">
            <a:spLocks/>
          </p:cNvSpPr>
          <p:nvPr/>
        </p:nvSpPr>
        <p:spPr>
          <a:xfrm>
            <a:off x="316594" y="1556790"/>
            <a:ext cx="8370277" cy="4720637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1" algn="l">
              <a:spcAft>
                <a:spcPts val="1200"/>
              </a:spcAft>
              <a:buClr>
                <a:srgbClr val="FFC000"/>
              </a:buClr>
              <a:buSzPct val="120000"/>
            </a:pPr>
            <a:r>
              <a:rPr lang="ro-RO" sz="3200" b="1" dirty="0" smtClean="0"/>
              <a:t>Echivalarea examenului </a:t>
            </a:r>
            <a:r>
              <a:rPr lang="ro-RO" sz="3200" b="1" dirty="0"/>
              <a:t>de competențe </a:t>
            </a:r>
            <a:r>
              <a:rPr lang="ro-RO" sz="3200" b="1" dirty="0" smtClean="0"/>
              <a:t>digitale prin:</a:t>
            </a:r>
            <a:endParaRPr lang="en-US" sz="3200" b="1" dirty="0"/>
          </a:p>
          <a:p>
            <a:pPr marL="914400" lvl="1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ro-RO" b="1" dirty="0" smtClean="0"/>
              <a:t>ECDL Start = Nivel mediu</a:t>
            </a:r>
          </a:p>
          <a:p>
            <a:pPr marL="914400" lvl="1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ro-RO" b="1" dirty="0"/>
              <a:t>ECDL </a:t>
            </a:r>
            <a:r>
              <a:rPr lang="ro-RO" b="1" dirty="0" smtClean="0"/>
              <a:t>Complet </a:t>
            </a:r>
            <a:r>
              <a:rPr lang="ro-RO" b="1" dirty="0"/>
              <a:t>= Nivel </a:t>
            </a:r>
            <a:r>
              <a:rPr lang="ro-RO" b="1" dirty="0" smtClean="0"/>
              <a:t>experimentat</a:t>
            </a:r>
          </a:p>
          <a:p>
            <a:pPr marL="914400" lvl="1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ro-RO" b="1" dirty="0"/>
              <a:t>ECDL </a:t>
            </a:r>
            <a:r>
              <a:rPr lang="ro-RO" b="1" dirty="0" smtClean="0"/>
              <a:t>profil Start Bac </a:t>
            </a:r>
            <a:r>
              <a:rPr lang="ro-RO" b="1" dirty="0"/>
              <a:t>= Nivel  </a:t>
            </a:r>
            <a:r>
              <a:rPr lang="ro-RO" b="1" dirty="0" smtClean="0"/>
              <a:t>avansat</a:t>
            </a:r>
          </a:p>
          <a:p>
            <a:pPr marL="914400" lvl="1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ro-RO" b="1" dirty="0"/>
              <a:t>ECDL  </a:t>
            </a:r>
            <a:r>
              <a:rPr lang="ro-RO" b="1" dirty="0" smtClean="0"/>
              <a:t>profil Bac </a:t>
            </a:r>
            <a:r>
              <a:rPr lang="ro-RO" b="1" dirty="0"/>
              <a:t>= Nivel experimentat</a:t>
            </a:r>
          </a:p>
          <a:p>
            <a:pPr marL="914400" lvl="1" indent="-457200" algn="l">
              <a:spcAft>
                <a:spcPts val="1200"/>
              </a:spcAft>
              <a:buClr>
                <a:srgbClr val="FFC000"/>
              </a:buClr>
              <a:buSzPct val="120000"/>
              <a:buFont typeface="+mj-lt"/>
              <a:buAutoNum type="arabicPeriod"/>
            </a:pPr>
            <a:r>
              <a:rPr lang="ro-RO" b="1" dirty="0" smtClean="0"/>
              <a:t>Microsoft IC3 Global Standard 4  = Nivel experimentat  </a:t>
            </a:r>
          </a:p>
          <a:p>
            <a:pPr lvl="1" algn="l">
              <a:spcAft>
                <a:spcPts val="1200"/>
              </a:spcAft>
              <a:buClr>
                <a:srgbClr val="FFC000"/>
              </a:buClr>
              <a:buSzPct val="120000"/>
            </a:pPr>
            <a:endParaRPr lang="ro-RO" b="1" dirty="0">
              <a:solidFill>
                <a:srgbClr val="FFFF00"/>
              </a:solidFill>
            </a:endParaRPr>
          </a:p>
          <a:p>
            <a:pPr lvl="1" algn="l">
              <a:spcAft>
                <a:spcPts val="1200"/>
              </a:spcAft>
              <a:buClr>
                <a:srgbClr val="FFC000"/>
              </a:buClr>
              <a:buSzPct val="120000"/>
            </a:pPr>
            <a:r>
              <a:rPr lang="ro-RO" b="1" dirty="0" smtClean="0">
                <a:solidFill>
                  <a:srgbClr val="FFFF00"/>
                </a:solidFill>
              </a:rPr>
              <a:t>OBS. </a:t>
            </a:r>
            <a:r>
              <a:rPr lang="ro-RO" b="1" dirty="0" smtClean="0"/>
              <a:t>Pentru profesori: ECDL profil Didactic – 25 credite</a:t>
            </a:r>
            <a:endParaRPr lang="ro-RO" b="1" dirty="0"/>
          </a:p>
        </p:txBody>
      </p:sp>
      <p:sp>
        <p:nvSpPr>
          <p:cNvPr id="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169985" y="6429830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42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7052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142615"/>
            <a:ext cx="8991600" cy="5609515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o-RO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pitchFamily="18" charset="0"/>
              </a:rPr>
              <a:t>CALENDAR: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Constituirea comisiei judeţene – </a:t>
            </a:r>
            <a:r>
              <a:rPr lang="ro-RO" sz="1600" b="1" dirty="0" smtClean="0">
                <a:latin typeface="Tahoma" pitchFamily="34" charset="0"/>
                <a:cs typeface="Times New Roman" pitchFamily="18" charset="0"/>
              </a:rPr>
              <a:t>Termen: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15 decembrie 2014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Elaborarea şi afişarea listei conţinând temele pentru proiect, la nivelul unităţilor de </a:t>
            </a:r>
            <a:r>
              <a:rPr lang="ro-RO" sz="1600" dirty="0" err="1" smtClean="0">
                <a:latin typeface="Tahoma" pitchFamily="34" charset="0"/>
                <a:cs typeface="Times New Roman" pitchFamily="18" charset="0"/>
              </a:rPr>
              <a:t>învăţământ-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b="1" dirty="0" smtClean="0">
                <a:latin typeface="Tahoma" pitchFamily="34" charset="0"/>
                <a:cs typeface="Times New Roman" pitchFamily="18" charset="0"/>
              </a:rPr>
              <a:t>Termen: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Sfârşitul lunii decembrie 2014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solidFill>
                  <a:srgbClr val="FFFF66"/>
                </a:solidFill>
                <a:latin typeface="Tahoma" pitchFamily="34" charset="0"/>
                <a:cs typeface="Times New Roman" pitchFamily="18" charset="0"/>
              </a:rPr>
              <a:t>Stabilirea subiectelor şi postarea pe site-ul inspectoratului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–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15 ianuarie 2015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Alegerea de către candidaţi (sub semnătură), a temelor pentru realizarea produsului soft – </a:t>
            </a:r>
            <a:r>
              <a:rPr lang="ro-RO" sz="1600" b="1" dirty="0" smtClean="0">
                <a:latin typeface="Tahoma" pitchFamily="34" charset="0"/>
                <a:cs typeface="Times New Roman" pitchFamily="18" charset="0"/>
              </a:rPr>
              <a:t>Termen: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15 ianuarie 2015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Trimiterea propunerilor CA pentru constituirea comisiei de examen – </a:t>
            </a:r>
            <a:r>
              <a:rPr lang="ro-RO" sz="1600" b="1" dirty="0" smtClean="0">
                <a:latin typeface="Tahoma" pitchFamily="34" charset="0"/>
                <a:cs typeface="Times New Roman" pitchFamily="18" charset="0"/>
              </a:rPr>
              <a:t>Termen: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30 martie 2015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Avizarea componenţei comisiilor şi emiterea deciziilor de numire ale inspectorului şcolar general – </a:t>
            </a:r>
            <a:r>
              <a:rPr lang="ro-RO" sz="1600" b="1" dirty="0" smtClean="0">
                <a:latin typeface="Tahoma" pitchFamily="34" charset="0"/>
                <a:cs typeface="Times New Roman" pitchFamily="18" charset="0"/>
              </a:rPr>
              <a:t>Termen: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1 mai 2015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Înscrierea candidaţilor şi depunerea proiectelor la secretariatele unităţilor de învăţământ – </a:t>
            </a:r>
            <a:r>
              <a:rPr lang="ro-RO" sz="1600" b="1" dirty="0" smtClean="0">
                <a:latin typeface="Tahoma" pitchFamily="34" charset="0"/>
                <a:cs typeface="Times New Roman" pitchFamily="18" charset="0"/>
              </a:rPr>
              <a:t>Termen: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1 mai 2015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Fixarea examenului în perioada </a:t>
            </a:r>
            <a:r>
              <a:rPr lang="ro-RO" sz="1600" dirty="0" smtClean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1-30 mai 2015</a:t>
            </a:r>
          </a:p>
          <a:p>
            <a:pPr marL="274320" indent="-274320" algn="l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102000"/>
              <a:buFont typeface="Wingdings" pitchFamily="2" charset="2"/>
              <a:buChar char="Ø"/>
              <a:defRPr/>
            </a:pPr>
            <a:r>
              <a:rPr lang="ro-RO" sz="1600" dirty="0" smtClean="0">
                <a:latin typeface="Tahoma" pitchFamily="34" charset="0"/>
              </a:rPr>
              <a:t>Trimiterea la comisia </a:t>
            </a:r>
            <a:r>
              <a:rPr lang="ro-RO" sz="1600" dirty="0" err="1" smtClean="0">
                <a:latin typeface="Tahoma" pitchFamily="34" charset="0"/>
              </a:rPr>
              <a:t>judeţenă</a:t>
            </a:r>
            <a:r>
              <a:rPr lang="ro-RO" sz="1600" dirty="0" smtClean="0">
                <a:latin typeface="Tahoma" pitchFamily="34" charset="0"/>
              </a:rPr>
              <a:t>, </a:t>
            </a:r>
            <a:r>
              <a:rPr lang="en-US" sz="1600" dirty="0" err="1" smtClean="0">
                <a:latin typeface="Tahoma" pitchFamily="34" charset="0"/>
              </a:rPr>
              <a:t>în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termen</a:t>
            </a:r>
            <a:r>
              <a:rPr lang="en-US" sz="1600" dirty="0" smtClean="0">
                <a:latin typeface="Tahoma" pitchFamily="34" charset="0"/>
              </a:rPr>
              <a:t> de </a:t>
            </a:r>
            <a:r>
              <a:rPr lang="en-US" sz="1600" dirty="0" err="1" smtClean="0">
                <a:latin typeface="Tahoma" pitchFamily="34" charset="0"/>
              </a:rPr>
              <a:t>trei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zile</a:t>
            </a:r>
            <a:r>
              <a:rPr lang="en-US" sz="1600" dirty="0" smtClean="0">
                <a:latin typeface="Tahoma" pitchFamily="34" charset="0"/>
              </a:rPr>
              <a:t> de la</a:t>
            </a:r>
            <a:r>
              <a:rPr lang="ro-RO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încheierea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examenului</a:t>
            </a:r>
            <a:r>
              <a:rPr lang="ro-RO" sz="1600" dirty="0" smtClean="0">
                <a:latin typeface="Tahoma" pitchFamily="34" charset="0"/>
              </a:rPr>
              <a:t>, a </a:t>
            </a:r>
            <a:r>
              <a:rPr lang="en-US" sz="1600" dirty="0" err="1" smtClean="0">
                <a:latin typeface="Tahoma" pitchFamily="34" charset="0"/>
              </a:rPr>
              <a:t>raport</a:t>
            </a:r>
            <a:r>
              <a:rPr lang="ro-RO" sz="1600" dirty="0" smtClean="0">
                <a:latin typeface="Tahoma" pitchFamily="34" charset="0"/>
              </a:rPr>
              <a:t>ului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asupra</a:t>
            </a:r>
            <a:r>
              <a:rPr lang="en-US" sz="1600" dirty="0" smtClean="0">
                <a:latin typeface="Tahoma" pitchFamily="34" charset="0"/>
              </a:rPr>
              <a:t> </a:t>
            </a:r>
            <a:r>
              <a:rPr lang="en-US" sz="1600" dirty="0" err="1" smtClean="0">
                <a:latin typeface="Tahoma" pitchFamily="34" charset="0"/>
              </a:rPr>
              <a:t>modului</a:t>
            </a:r>
            <a:r>
              <a:rPr lang="en-US" sz="1600" dirty="0" smtClean="0">
                <a:latin typeface="Tahoma" pitchFamily="34" charset="0"/>
              </a:rPr>
              <a:t> de </a:t>
            </a:r>
            <a:r>
              <a:rPr lang="en-US" sz="1600" dirty="0" err="1" smtClean="0">
                <a:latin typeface="Tahoma" pitchFamily="34" charset="0"/>
              </a:rPr>
              <a:t>desfăsurare</a:t>
            </a:r>
            <a:r>
              <a:rPr lang="en-US" sz="1600" dirty="0" smtClean="0">
                <a:latin typeface="Tahoma" pitchFamily="34" charset="0"/>
              </a:rPr>
              <a:t> a </a:t>
            </a:r>
            <a:r>
              <a:rPr lang="en-US" sz="1600" dirty="0" err="1" smtClean="0">
                <a:latin typeface="Tahoma" pitchFamily="34" charset="0"/>
              </a:rPr>
              <a:t>examenului</a:t>
            </a:r>
            <a:endParaRPr lang="en-US" sz="1600" dirty="0" smtClean="0"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9067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sz="2400" dirty="0" smtClean="0">
                <a:solidFill>
                  <a:srgbClr val="FFFF66"/>
                </a:solidFill>
                <a:latin typeface="Tahoma" pitchFamily="34" charset="0"/>
              </a:rPr>
              <a:t>5. EXAMENUL DE 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</a:rPr>
              <a:t>ATESTA</a:t>
            </a:r>
            <a:r>
              <a:rPr lang="ro-RO" sz="2400" dirty="0" smtClean="0">
                <a:solidFill>
                  <a:srgbClr val="FFFF66"/>
                </a:solidFill>
                <a:latin typeface="Tahoma" pitchFamily="34" charset="0"/>
              </a:rPr>
              <a:t>RE A COMPETENŢELOR PROFESIONALE – 2015</a:t>
            </a:r>
            <a:r>
              <a:rPr lang="ro-RO" sz="20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endParaRPr lang="en-US" sz="20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99417"/>
            <a:ext cx="457375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o-RO" dirty="0" smtClean="0">
                <a:solidFill>
                  <a:srgbClr val="FFFF99"/>
                </a:solidFill>
                <a:latin typeface="Tahoma" pitchFamily="34" charset="0"/>
              </a:rPr>
              <a:t>Metodologie: (</a:t>
            </a:r>
            <a:r>
              <a:rPr lang="vi-VN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O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MECI</a:t>
            </a:r>
            <a:r>
              <a:rPr lang="vi-VN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 nr. 4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843</a:t>
            </a:r>
            <a:r>
              <a:rPr lang="vi-VN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/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27</a:t>
            </a:r>
            <a:r>
              <a:rPr lang="vi-VN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.0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8</a:t>
            </a:r>
            <a:r>
              <a:rPr lang="vi-VN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.2009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)</a:t>
            </a:r>
            <a:endParaRPr lang="en-US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8424" y="6292551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43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440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116632"/>
            <a:ext cx="90678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  <a:t/>
            </a:r>
            <a:br>
              <a:rPr lang="en-US" sz="2000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sz="2400" dirty="0" smtClean="0">
                <a:solidFill>
                  <a:srgbClr val="FFFF66"/>
                </a:solidFill>
                <a:latin typeface="Tahoma" pitchFamily="34" charset="0"/>
              </a:rPr>
              <a:t>EXAMENUL DE 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</a:rPr>
              <a:t>ATESTA</a:t>
            </a:r>
            <a:r>
              <a:rPr lang="ro-RO" sz="2400" dirty="0" smtClean="0">
                <a:solidFill>
                  <a:srgbClr val="FFFF66"/>
                </a:solidFill>
                <a:latin typeface="Tahoma" pitchFamily="34" charset="0"/>
              </a:rPr>
              <a:t>RE A COMPETENŢELOR PROFESIONALE – 2015</a:t>
            </a:r>
            <a:r>
              <a:rPr lang="ro-RO" sz="2000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endParaRPr lang="en-US" sz="20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542" y="799417"/>
            <a:ext cx="502253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o-RO" b="1" dirty="0" smtClean="0">
                <a:solidFill>
                  <a:srgbClr val="FFFF99"/>
                </a:solidFill>
                <a:latin typeface="Tahoma" pitchFamily="34" charset="0"/>
              </a:rPr>
              <a:t>Concluzii – Inspecții de monitorizare MEN</a:t>
            </a:r>
            <a:endParaRPr lang="en-US" b="1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806495"/>
              </p:ext>
            </p:extLst>
          </p:nvPr>
        </p:nvGraphicFramePr>
        <p:xfrm>
          <a:off x="251520" y="1249717"/>
          <a:ext cx="8640960" cy="54090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07558"/>
                <a:gridCol w="6533402"/>
              </a:tblGrid>
              <a:tr h="361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kern="1200" dirty="0">
                          <a:effectLst/>
                        </a:rPr>
                        <a:t>Obiectivul urmărit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Aspecte de îmbunătățit</a:t>
                      </a:r>
                      <a:endParaRPr lang="en-US" sz="14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314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kern="1200" dirty="0"/>
                        <a:t>1.Verificarea modului de  organizare şi desfăşurare a  examenului de atestare a competenţelor profesionale a absolvenţilor claselor de matematică-informatică şi matematică-informatică, </a:t>
                      </a:r>
                      <a:r>
                        <a:rPr lang="ro-RO" sz="1200" b="1" kern="1200" dirty="0" smtClean="0"/>
                        <a:t>intensiv-informatică.</a:t>
                      </a:r>
                      <a:endParaRPr lang="en-US" sz="1200" b="1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 smtClean="0"/>
                        <a:t>Avizarea comisiilor din centre: cu cel mult 10 zile înainte de examen, după nominalizarea vicepreşedinţilor de comisii dintre metodiştii ISJ.</a:t>
                      </a:r>
                      <a:endParaRPr lang="en-US" sz="1200" kern="1200" dirty="0" smtClean="0"/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 smtClean="0"/>
                        <a:t>Lista de  subiecte pentru proba practică va fi actualizată anual în Consiliu Consultativ.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 smtClean="0"/>
                        <a:t>Temele </a:t>
                      </a:r>
                      <a:r>
                        <a:rPr lang="ro-RO" sz="1200" kern="1200" dirty="0"/>
                        <a:t>de proiect stabilite până în 15 ianuarie şi asumate prin semnătură de către elevi nu se vor modifica pe parcurs.</a:t>
                      </a:r>
                      <a:endParaRPr lang="en-US" sz="1200" kern="1200" dirty="0"/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/>
                        <a:t>Proiectele se vor depune şi înregistra la secretariatul şcolii, menţionându-se nr. de înregistrare pe coperta acestora, până </a:t>
                      </a:r>
                      <a:r>
                        <a:rPr lang="ro-RO" sz="1200" kern="1200" dirty="0" smtClean="0"/>
                        <a:t>la data</a:t>
                      </a:r>
                      <a:r>
                        <a:rPr lang="ro-RO" sz="1200" kern="1200" baseline="0" dirty="0" smtClean="0"/>
                        <a:t> de </a:t>
                      </a:r>
                      <a:r>
                        <a:rPr lang="ro-RO" sz="1200" kern="1200" dirty="0" smtClean="0"/>
                        <a:t>1 mai.</a:t>
                      </a:r>
                      <a:endParaRPr lang="en-US" sz="1200" kern="1200" dirty="0"/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/>
                        <a:t>La stabilirea graficului de examen se va avea în vedere durata probelor specificată în metodologie şi resursele materiale existente.</a:t>
                      </a:r>
                      <a:endParaRPr lang="en-US" sz="1200" kern="1200" dirty="0"/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/>
                        <a:t>Criteriile de evaluare a proiectelor se vor stabili înaintea începerii evaluării acestora şi vor fi cuantificate în punctaje </a:t>
                      </a:r>
                      <a:r>
                        <a:rPr lang="ro-RO" sz="1200" kern="1200" dirty="0" smtClean="0"/>
                        <a:t>parţiale</a:t>
                      </a:r>
                      <a:endParaRPr lang="en-US" sz="1200" kern="1200" dirty="0"/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/>
                        <a:t>Dacă într-o unitate şcolară sunt mai multe clase care susţin examenul, subiectele la proba practică vor fi elaborate înainte de examen, pentru fiecare clasă în parte.</a:t>
                      </a:r>
                      <a:endParaRPr lang="en-US" sz="1200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  <a:tr h="21022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kern="1200" dirty="0"/>
                        <a:t>2.Verificarea modului de  monitorizare a organizării şi desfăşurării examenului de atestare a competenţelor profesionale a absolvenţilor claselor de matematică-informatică şi matematică - informatică, </a:t>
                      </a:r>
                      <a:r>
                        <a:rPr lang="ro-RO" sz="1200" b="1" kern="1200" dirty="0" smtClean="0"/>
                        <a:t>intensiv-informatică.</a:t>
                      </a:r>
                      <a:endParaRPr lang="en-US" sz="1200" b="1" kern="12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200" b="1" dirty="0"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 smtClean="0"/>
                        <a:t>Verificarea modului de organizare a examenului de atestare a competenţelor profesionale a absolvenţilor claselor de matematică-informatică şi  matematică-informatică, intensiv-informatică în perioada premergătore examenului, printr-o tematică de control care să urmărească şi aspectele de îmbunătățit menţionate mai sus.</a:t>
                      </a:r>
                      <a:endParaRPr lang="en-US" sz="1200" kern="1200" dirty="0" smtClean="0"/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200" kern="1200" dirty="0" smtClean="0"/>
                        <a:t>Semnalarea aspectelor de îmbunătăţit privind organizarea şi desfăşurarea examenului de atestare a competenţelor profesionale a absolvenţilor claselor de matematică-informatică şi  matematică-informatică, intensiv-informatică în cadrul activităţilor metodice ale cadrelor didactice: consfătuiri, cercuri pedagogice, comisii metodice.</a:t>
                      </a:r>
                      <a:endParaRPr lang="en-US" sz="1200" kern="1200" dirty="0">
                        <a:solidFill>
                          <a:schemeClr val="tx2">
                            <a:lumMod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21724" y="650032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448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6. OLIMPIADE ŞI CONCURSURI ÎN ANUL ŞCOLAR 2014-2015</a:t>
            </a:r>
            <a:endParaRPr lang="en-US" sz="30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02673" y="1916832"/>
            <a:ext cx="8915400" cy="2376264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ct val="20000"/>
              </a:spcAft>
              <a:buClr>
                <a:srgbClr val="FFFF99"/>
              </a:buClr>
              <a:buFont typeface="Wingdings" pitchFamily="2" charset="2"/>
              <a:buAutoNum type="alphaUcPeriod"/>
            </a:pPr>
            <a:r>
              <a:rPr lang="ro-RO" b="1" u="sng" dirty="0" smtClean="0">
                <a:solidFill>
                  <a:srgbClr val="FFFF66"/>
                </a:solidFill>
                <a:latin typeface="Tahoma" pitchFamily="34" charset="0"/>
              </a:rPr>
              <a:t>Calendarul  OJI - 2015</a:t>
            </a:r>
          </a:p>
          <a:p>
            <a:pPr algn="l"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ro-RO" sz="2400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 pe zonă</a:t>
            </a:r>
            <a:r>
              <a:rPr lang="ro-RO" sz="2400" b="1" dirty="0" smtClean="0">
                <a:latin typeface="Tahoma" pitchFamily="34" charset="0"/>
                <a:cs typeface="Times New Roman" pitchFamily="18" charset="0"/>
              </a:rPr>
              <a:t> -  </a:t>
            </a:r>
            <a:r>
              <a:rPr lang="en-US" sz="2400" b="1" dirty="0" smtClean="0">
                <a:latin typeface="Tahoma" pitchFamily="34" charset="0"/>
                <a:cs typeface="Times New Roman" pitchFamily="18" charset="0"/>
              </a:rPr>
              <a:t>? </a:t>
            </a:r>
            <a:r>
              <a:rPr lang="ro-RO" sz="2400" b="1" dirty="0" smtClean="0">
                <a:latin typeface="Tahoma" pitchFamily="34" charset="0"/>
                <a:cs typeface="Times New Roman" pitchFamily="18" charset="0"/>
              </a:rPr>
              <a:t>februarie</a:t>
            </a:r>
            <a:r>
              <a:rPr lang="en-US" sz="2400" b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sz="2400" b="1" dirty="0" smtClean="0">
                <a:latin typeface="Tahoma" pitchFamily="34" charset="0"/>
                <a:cs typeface="Times New Roman" pitchFamily="18" charset="0"/>
              </a:rPr>
              <a:t>2015 </a:t>
            </a:r>
          </a:p>
          <a:p>
            <a:pPr algn="l"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ro-RO" sz="2400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judeţeană 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- </a:t>
            </a:r>
            <a:r>
              <a:rPr lang="ro-RO" b="1" dirty="0">
                <a:latin typeface="Tahoma" pitchFamily="34" charset="0"/>
                <a:cs typeface="Times New Roman" pitchFamily="18" charset="0"/>
              </a:rPr>
              <a:t>7</a:t>
            </a: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o-RO" b="1" dirty="0" smtClean="0">
                <a:latin typeface="Tahoma" pitchFamily="34" charset="0"/>
                <a:cs typeface="Times New Roman" pitchFamily="18" charset="0"/>
              </a:rPr>
              <a:t>martie 2015</a:t>
            </a:r>
            <a:endParaRPr lang="en-US" b="1" dirty="0" smtClean="0">
              <a:latin typeface="Tahoma" pitchFamily="34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ro-RO" sz="2400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 naţională</a:t>
            </a:r>
            <a:r>
              <a:rPr lang="ro-RO" sz="2400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- </a:t>
            </a:r>
            <a:r>
              <a:rPr lang="ro-RO" sz="2400" b="1" dirty="0">
                <a:latin typeface="Tahoma" pitchFamily="34" charset="0"/>
                <a:cs typeface="Times New Roman" pitchFamily="18" charset="0"/>
              </a:rPr>
              <a:t>3</a:t>
            </a:r>
            <a:r>
              <a:rPr lang="ro-RO" sz="2400" b="1" dirty="0" smtClean="0">
                <a:latin typeface="Tahoma" pitchFamily="34" charset="0"/>
                <a:cs typeface="Times New Roman" pitchFamily="18" charset="0"/>
              </a:rPr>
              <a:t>- 9 aprilie 2015 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(</a:t>
            </a:r>
            <a:r>
              <a:rPr lang="ro-RO" sz="2000" dirty="0" smtClean="0">
                <a:latin typeface="Tahoma" pitchFamily="34" charset="0"/>
                <a:cs typeface="Times New Roman" pitchFamily="18" charset="0"/>
              </a:rPr>
              <a:t>Dâmbovița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383" y="4292988"/>
            <a:ext cx="87618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u="sng" dirty="0">
                <a:solidFill>
                  <a:srgbClr val="FFFF66"/>
                </a:solidFill>
                <a:latin typeface="Tahoma" pitchFamily="34" charset="0"/>
              </a:rPr>
              <a:t>OBS: </a:t>
            </a:r>
            <a:endParaRPr lang="ro-RO" sz="2400" b="1" u="sng" dirty="0" smtClean="0">
              <a:solidFill>
                <a:srgbClr val="FFFF66"/>
              </a:solidFill>
              <a:latin typeface="Tahom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 </a:t>
            </a:r>
            <a:r>
              <a:rPr lang="ro-RO" b="1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naţională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ro-RO" b="1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pentru clasele V-VIII: </a:t>
            </a:r>
            <a:r>
              <a:rPr lang="ro-RO" b="1" dirty="0" smtClean="0"/>
              <a:t>15-19 aprilie 2015 (Brăila)</a:t>
            </a:r>
          </a:p>
          <a:p>
            <a:pPr marL="342900" indent="-342900">
              <a:buFont typeface="+mj-lt"/>
              <a:buAutoNum type="arabicPeriod"/>
            </a:pPr>
            <a:r>
              <a:rPr lang="ro-RO" b="1" dirty="0" smtClean="0"/>
              <a:t>Pentru etapa națională la clasele IX-XII, respectiv clasele V-VIII județul Covasna are câte </a:t>
            </a:r>
            <a:r>
              <a:rPr lang="ro-RO" b="1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4 locuri </a:t>
            </a:r>
            <a:r>
              <a:rPr lang="ro-RO" b="1" dirty="0" smtClean="0"/>
              <a:t>alocate</a:t>
            </a:r>
          </a:p>
          <a:p>
            <a:pPr marL="342900" indent="-342900">
              <a:buFont typeface="+mj-lt"/>
              <a:buAutoNum type="arabicPeriod"/>
            </a:pPr>
            <a:r>
              <a:rPr lang="ro-RO" b="1" dirty="0" smtClean="0"/>
              <a:t>Pentru OJI este valabil </a:t>
            </a:r>
            <a:r>
              <a:rPr lang="ro-RO" sz="2000" b="1" dirty="0" err="1" smtClean="0">
                <a:solidFill>
                  <a:srgbClr val="FFFF00"/>
                </a:solidFill>
              </a:rPr>
              <a:t>KitOJI</a:t>
            </a:r>
            <a:r>
              <a:rPr lang="ro-RO" sz="2000" b="1" dirty="0" smtClean="0">
                <a:solidFill>
                  <a:srgbClr val="FFFF00"/>
                </a:solidFill>
              </a:rPr>
              <a:t> _2014 </a:t>
            </a:r>
            <a:r>
              <a:rPr lang="ro-RO" b="1" dirty="0" smtClean="0"/>
              <a:t>(se va posta pe site-ul ISJ Covasna)</a:t>
            </a:r>
            <a:endParaRPr lang="ro-RO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45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02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096" y="4005064"/>
            <a:ext cx="876181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u="sng" dirty="0">
                <a:solidFill>
                  <a:srgbClr val="FFFF66"/>
                </a:solidFill>
                <a:latin typeface="Tahoma" pitchFamily="34" charset="0"/>
              </a:rPr>
              <a:t>OBS: </a:t>
            </a:r>
            <a:endParaRPr lang="ro-RO" sz="2400" b="1" u="sng" dirty="0" smtClean="0">
              <a:solidFill>
                <a:srgbClr val="FFFF66"/>
              </a:solidFill>
              <a:latin typeface="Tahoma" pitchFamily="34" charset="0"/>
            </a:endParaRPr>
          </a:p>
          <a:p>
            <a:pPr marL="504000" indent="-342900">
              <a:lnSpc>
                <a:spcPct val="150000"/>
              </a:lnSpc>
              <a:buFont typeface="+mj-lt"/>
              <a:buAutoNum type="arabicPeriod"/>
            </a:pPr>
            <a:r>
              <a:rPr lang="ro-RO" b="1" dirty="0" smtClean="0"/>
              <a:t>Pentru etapa națională județul Covasna are alocate </a:t>
            </a: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4 +1 locuri </a:t>
            </a:r>
          </a:p>
          <a:p>
            <a:pPr marL="504000" indent="-342900">
              <a:lnSpc>
                <a:spcPct val="15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Regulamentul OTI se va modifica!</a:t>
            </a:r>
          </a:p>
          <a:p>
            <a:pPr marL="504000" indent="-342900">
              <a:lnSpc>
                <a:spcPct val="150000"/>
              </a:lnSpc>
              <a:buFont typeface="+mj-lt"/>
              <a:buAutoNum type="arabicPeriod"/>
            </a:pP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Se va organiza o singură probă de concurs </a:t>
            </a: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de 6 ore!</a:t>
            </a:r>
            <a:endParaRPr lang="ro-RO" b="1" dirty="0" smtClean="0">
              <a:solidFill>
                <a:srgbClr val="FFFF99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OLIMPIADE ŞI CONCURSURI ÎN ANUL ŞCOLAR 2014-2015</a:t>
            </a:r>
            <a:endParaRPr lang="en-US" sz="30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8292" y="1569027"/>
            <a:ext cx="82296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/>
            <a:r>
              <a:rPr lang="ro-RO" sz="3200" dirty="0" smtClean="0">
                <a:solidFill>
                  <a:srgbClr val="FFFF66"/>
                </a:solidFill>
                <a:latin typeface="Tahoma" pitchFamily="34" charset="0"/>
              </a:rPr>
              <a:t>B. Calendarul  OTI - 2015</a:t>
            </a:r>
            <a:endParaRPr lang="en-US" sz="32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2564904"/>
            <a:ext cx="7876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ro-RO" b="1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 pe </a:t>
            </a: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școală </a:t>
            </a:r>
            <a:r>
              <a:rPr lang="ro-RO" b="1" dirty="0" smtClean="0">
                <a:latin typeface="Tahoma" pitchFamily="34" charset="0"/>
                <a:cs typeface="Times New Roman" pitchFamily="18" charset="0"/>
              </a:rPr>
              <a:t>-  </a:t>
            </a:r>
            <a:r>
              <a:rPr lang="ro-RO" b="1" dirty="0" smtClean="0">
                <a:latin typeface="Tahoma" pitchFamily="34" charset="0"/>
                <a:cs typeface="Times New Roman" pitchFamily="18" charset="0"/>
              </a:rPr>
              <a:t>23-28 februarie 2015</a:t>
            </a: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 </a:t>
            </a:r>
            <a:endParaRPr lang="ro-RO" b="1" dirty="0" smtClean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ro-RO" b="1" dirty="0" smtClean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</a:t>
            </a:r>
            <a:r>
              <a:rPr lang="ro-RO" b="1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judeţeană 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– </a:t>
            </a:r>
            <a:r>
              <a:rPr lang="ro-RO" b="1" dirty="0" smtClean="0">
                <a:latin typeface="Tahoma" pitchFamily="34" charset="0"/>
                <a:cs typeface="Times New Roman" pitchFamily="18" charset="0"/>
              </a:rPr>
              <a:t>21 martie 2015</a:t>
            </a:r>
            <a:endParaRPr lang="en-US" b="1" dirty="0">
              <a:latin typeface="Tahom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FF99"/>
              </a:buClr>
              <a:buFont typeface="Wingdings" pitchFamily="2" charset="2"/>
              <a:buChar char="Ø"/>
            </a:pPr>
            <a:r>
              <a:rPr lang="ro-RO" b="1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Etapa  naţională</a:t>
            </a:r>
            <a:r>
              <a:rPr lang="ro-RO" dirty="0">
                <a:solidFill>
                  <a:srgbClr val="FFFF99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– </a:t>
            </a:r>
            <a:r>
              <a:rPr lang="ro-RO" b="1" dirty="0" smtClean="0">
                <a:latin typeface="Tahoma" pitchFamily="34" charset="0"/>
                <a:cs typeface="Times New Roman" pitchFamily="18" charset="0"/>
              </a:rPr>
              <a:t>14-17 mai 2015 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(</a:t>
            </a:r>
            <a:r>
              <a:rPr lang="ro-RO" sz="1600" dirty="0" smtClean="0">
                <a:latin typeface="Tahoma" pitchFamily="34" charset="0"/>
                <a:cs typeface="Times New Roman" pitchFamily="18" charset="0"/>
              </a:rPr>
              <a:t>la Buzău</a:t>
            </a:r>
            <a:r>
              <a:rPr lang="ro-RO" dirty="0" smtClean="0">
                <a:latin typeface="Tahoma" pitchFamily="34" charset="0"/>
                <a:cs typeface="Times New Roman" pitchFamily="18" charset="0"/>
              </a:rPr>
              <a:t>)</a:t>
            </a:r>
            <a:endParaRPr lang="ro-RO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46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482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528" y="332656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OLIMPIADE ŞI CONCURSURI ÎN ANUL ŞCOLAR 2014-2015</a:t>
            </a:r>
            <a:endParaRPr lang="en-US" sz="3000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752600"/>
            <a:ext cx="8991600" cy="4114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spcAft>
                <a:spcPct val="20000"/>
              </a:spcAft>
              <a:buClr>
                <a:srgbClr val="FFFF99"/>
              </a:buClr>
              <a:buSzTx/>
              <a:buFont typeface="+mj-lt"/>
              <a:buAutoNum type="alphaUcPeriod" startAt="3"/>
            </a:pPr>
            <a:r>
              <a:rPr lang="ro-RO" sz="2200" b="1" u="sng" dirty="0" smtClean="0">
                <a:solidFill>
                  <a:srgbClr val="FFFF99"/>
                </a:solidFill>
                <a:latin typeface="Tahoma" pitchFamily="34" charset="0"/>
              </a:rPr>
              <a:t>Concursul </a:t>
            </a:r>
            <a:r>
              <a:rPr lang="ro-RO" sz="2200" b="1" u="sng" dirty="0" err="1" smtClean="0">
                <a:solidFill>
                  <a:srgbClr val="FFFF99"/>
                </a:solidFill>
                <a:latin typeface="Tahoma" pitchFamily="34" charset="0"/>
              </a:rPr>
              <a:t>InfoMATRIX</a:t>
            </a:r>
            <a:r>
              <a:rPr lang="ro-RO" sz="2200" b="1" u="sng" dirty="0" smtClean="0">
                <a:solidFill>
                  <a:srgbClr val="FFFF99"/>
                </a:solidFill>
                <a:latin typeface="Tahoma" pitchFamily="34" charset="0"/>
              </a:rPr>
              <a:t> </a:t>
            </a:r>
            <a:r>
              <a:rPr lang="ro-RO" sz="1800" b="1" dirty="0" smtClean="0">
                <a:latin typeface="Tahoma" pitchFamily="34" charset="0"/>
              </a:rPr>
              <a:t>(TIC şi </a:t>
            </a:r>
            <a:r>
              <a:rPr lang="ro-RO" sz="1800" b="1" dirty="0" smtClean="0">
                <a:latin typeface="Tahoma" pitchFamily="34" charset="0"/>
              </a:rPr>
              <a:t>programare) </a:t>
            </a:r>
          </a:p>
          <a:p>
            <a:pPr>
              <a:lnSpc>
                <a:spcPct val="150000"/>
              </a:lnSpc>
              <a:spcAft>
                <a:spcPct val="20000"/>
              </a:spcAft>
              <a:buClr>
                <a:srgbClr val="FFFF99"/>
              </a:buClr>
              <a:buSzTx/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latin typeface="Tahoma" pitchFamily="34" charset="0"/>
              </a:rPr>
              <a:t>InfoMatrix</a:t>
            </a:r>
            <a:r>
              <a:rPr lang="en-US" sz="1800" b="1" dirty="0" smtClean="0">
                <a:latin typeface="Tahoma" pitchFamily="34" charset="0"/>
              </a:rPr>
              <a:t> </a:t>
            </a:r>
            <a:r>
              <a:rPr lang="en-US" sz="1800" b="1" dirty="0">
                <a:latin typeface="Tahoma" pitchFamily="34" charset="0"/>
              </a:rPr>
              <a:t>Romania –</a:t>
            </a:r>
            <a:r>
              <a:rPr lang="ro-RO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organizat</a:t>
            </a:r>
            <a:r>
              <a:rPr lang="en-US" sz="1800" b="1" dirty="0">
                <a:latin typeface="Tahoma" pitchFamily="34" charset="0"/>
              </a:rPr>
              <a:t> de </a:t>
            </a:r>
            <a:r>
              <a:rPr lang="en-US" sz="1800" b="1" dirty="0" err="1">
                <a:latin typeface="Tahoma" pitchFamily="34" charset="0"/>
              </a:rPr>
              <a:t>Universitatea</a:t>
            </a:r>
            <a:r>
              <a:rPr lang="en-US" sz="1800" b="1" dirty="0">
                <a:latin typeface="Tahoma" pitchFamily="34" charset="0"/>
              </a:rPr>
              <a:t> </a:t>
            </a:r>
            <a:r>
              <a:rPr lang="en-US" sz="1800" b="1" dirty="0" err="1">
                <a:latin typeface="Tahoma" pitchFamily="34" charset="0"/>
              </a:rPr>
              <a:t>Europei</a:t>
            </a:r>
            <a:r>
              <a:rPr lang="en-US" sz="1800" b="1" dirty="0">
                <a:latin typeface="Tahoma" pitchFamily="34" charset="0"/>
              </a:rPr>
              <a:t> de </a:t>
            </a:r>
            <a:r>
              <a:rPr lang="en-US" sz="1800" b="1" dirty="0" err="1">
                <a:latin typeface="Tahoma" pitchFamily="34" charset="0"/>
              </a:rPr>
              <a:t>Sud</a:t>
            </a:r>
            <a:r>
              <a:rPr lang="en-US" sz="1800" b="1" dirty="0">
                <a:latin typeface="Tahoma" pitchFamily="34" charset="0"/>
              </a:rPr>
              <a:t>-Est Lumina</a:t>
            </a:r>
            <a:endParaRPr lang="ro-RO" sz="1800" b="1" dirty="0" smtClean="0">
              <a:latin typeface="Tahoma" pitchFamily="34" charset="0"/>
            </a:endParaRPr>
          </a:p>
          <a:p>
            <a:pPr>
              <a:lnSpc>
                <a:spcPct val="150000"/>
              </a:lnSpc>
              <a:spcAft>
                <a:spcPct val="20000"/>
              </a:spcAft>
              <a:buClr>
                <a:srgbClr val="FFFF99"/>
              </a:buClr>
              <a:buSzTx/>
              <a:buFont typeface="Wingdings" panose="05000000000000000000" pitchFamily="2" charset="2"/>
              <a:buChar char="Ø"/>
            </a:pPr>
            <a:r>
              <a:rPr lang="ro-RO" sz="1800" b="1" dirty="0" smtClean="0">
                <a:latin typeface="Tahoma" pitchFamily="34" charset="0"/>
              </a:rPr>
              <a:t>Informații pe site-ul concursului : </a:t>
            </a:r>
            <a:r>
              <a:rPr lang="ro-RO" sz="2200" dirty="0" smtClean="0">
                <a:latin typeface="Tahoma" pitchFamily="34" charset="0"/>
                <a:hlinkClick r:id="rId2"/>
              </a:rPr>
              <a:t>http</a:t>
            </a:r>
            <a:r>
              <a:rPr lang="ro-RO" sz="2200" dirty="0" smtClean="0">
                <a:latin typeface="Tahoma" pitchFamily="34" charset="0"/>
                <a:hlinkClick r:id="rId2"/>
              </a:rPr>
              <a:t>://</a:t>
            </a:r>
            <a:r>
              <a:rPr lang="ro-RO" sz="2200" dirty="0" smtClean="0">
                <a:latin typeface="Tahoma" pitchFamily="34" charset="0"/>
                <a:hlinkClick r:id="rId2"/>
              </a:rPr>
              <a:t>www.infomatrix.ro</a:t>
            </a:r>
            <a:endParaRPr lang="ro-RO" sz="2200" dirty="0" smtClean="0">
              <a:latin typeface="Tahoma" pitchFamily="34" charset="0"/>
            </a:endParaRPr>
          </a:p>
          <a:p>
            <a:pPr>
              <a:lnSpc>
                <a:spcPct val="150000"/>
              </a:lnSpc>
              <a:spcAft>
                <a:spcPct val="20000"/>
              </a:spcAft>
              <a:buClr>
                <a:srgbClr val="FFFF99"/>
              </a:buClr>
              <a:buSzTx/>
              <a:buFont typeface="Wingdings" panose="05000000000000000000" pitchFamily="2" charset="2"/>
              <a:buChar char="Ø"/>
            </a:pPr>
            <a:r>
              <a:rPr lang="ro-RO" sz="2200" dirty="0" smtClean="0">
                <a:latin typeface="Tahoma" pitchFamily="34" charset="0"/>
              </a:rPr>
              <a:t>Etape:</a:t>
            </a:r>
            <a:endParaRPr lang="en-US" sz="2200" dirty="0" smtClean="0">
              <a:latin typeface="Tahoma" pitchFamily="34" charset="0"/>
            </a:endParaRP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ahoma" pitchFamily="34" charset="0"/>
              </a:rPr>
              <a:t>Inscrierea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participantilor</a:t>
            </a:r>
            <a:r>
              <a:rPr lang="en-US" sz="2000" dirty="0" smtClean="0">
                <a:latin typeface="Tahoma" pitchFamily="34" charset="0"/>
              </a:rPr>
              <a:t> – Data de </a:t>
            </a:r>
            <a:r>
              <a:rPr lang="en-US" sz="2000" dirty="0" err="1" smtClean="0">
                <a:latin typeface="Tahoma" pitchFamily="34" charset="0"/>
              </a:rPr>
              <a:t>incepere</a:t>
            </a:r>
            <a:r>
              <a:rPr lang="en-US" sz="2000" dirty="0" smtClean="0">
                <a:latin typeface="Tahoma" pitchFamily="34" charset="0"/>
              </a:rPr>
              <a:t>:</a:t>
            </a:r>
            <a:r>
              <a:rPr lang="ro-RO" sz="2000" dirty="0" smtClean="0">
                <a:latin typeface="Tahoma" pitchFamily="34" charset="0"/>
              </a:rPr>
              <a:t>? </a:t>
            </a:r>
            <a:r>
              <a:rPr lang="ro-RO" sz="1700" dirty="0" smtClean="0">
                <a:solidFill>
                  <a:srgbClr val="00B050"/>
                </a:solidFill>
                <a:latin typeface="Tahoma" pitchFamily="34" charset="0"/>
              </a:rPr>
              <a:t>(Anul trecut: 1 ianuarie 2014)</a:t>
            </a:r>
            <a:endParaRPr lang="en-US" sz="1700" b="1" dirty="0" smtClean="0">
              <a:solidFill>
                <a:srgbClr val="00B050"/>
              </a:solidFill>
              <a:latin typeface="Tahoma" pitchFamily="34" charset="0"/>
            </a:endParaRP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000" dirty="0" err="1" smtClean="0">
                <a:latin typeface="Tahoma" pitchFamily="34" charset="0"/>
              </a:rPr>
              <a:t>Incarcarea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proiectului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</a:rPr>
              <a:t>pe</a:t>
            </a:r>
            <a:r>
              <a:rPr lang="en-US" sz="2000" dirty="0" smtClean="0">
                <a:latin typeface="Tahoma" pitchFamily="34" charset="0"/>
              </a:rPr>
              <a:t> site – Data </a:t>
            </a:r>
            <a:r>
              <a:rPr lang="en-US" sz="2000" dirty="0" err="1" smtClean="0">
                <a:latin typeface="Tahoma" pitchFamily="34" charset="0"/>
              </a:rPr>
              <a:t>limita</a:t>
            </a:r>
            <a:r>
              <a:rPr lang="en-US" sz="2000" dirty="0" smtClean="0">
                <a:latin typeface="Tahoma" pitchFamily="34" charset="0"/>
              </a:rPr>
              <a:t> </a:t>
            </a:r>
            <a:r>
              <a:rPr lang="ro-RO" sz="2000" dirty="0" smtClean="0">
                <a:latin typeface="Tahoma" pitchFamily="34" charset="0"/>
              </a:rPr>
              <a:t>?</a:t>
            </a:r>
            <a:r>
              <a:rPr lang="ro-RO" sz="1800" dirty="0">
                <a:solidFill>
                  <a:srgbClr val="00B050"/>
                </a:solidFill>
                <a:latin typeface="Tahoma" pitchFamily="34" charset="0"/>
              </a:rPr>
              <a:t> </a:t>
            </a:r>
            <a:r>
              <a:rPr lang="ro-RO" sz="1700" dirty="0">
                <a:solidFill>
                  <a:srgbClr val="00B050"/>
                </a:solidFill>
                <a:latin typeface="Tahoma" pitchFamily="34" charset="0"/>
              </a:rPr>
              <a:t>(Anul trecut: </a:t>
            </a:r>
            <a:r>
              <a:rPr lang="ro-RO" sz="1700" dirty="0" smtClean="0">
                <a:solidFill>
                  <a:srgbClr val="00B050"/>
                </a:solidFill>
                <a:latin typeface="Tahoma" pitchFamily="34" charset="0"/>
              </a:rPr>
              <a:t>15 martie 2014)</a:t>
            </a:r>
            <a:endParaRPr lang="ro-RO" sz="1700" dirty="0" smtClean="0">
              <a:latin typeface="Tahoma" pitchFamily="34" charset="0"/>
            </a:endParaRP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o-RO" sz="2000" dirty="0" smtClean="0">
                <a:latin typeface="Tahoma" pitchFamily="34" charset="0"/>
              </a:rPr>
              <a:t>Anun</a:t>
            </a:r>
            <a:r>
              <a:rPr lang="ro-RO" sz="2000" dirty="0" smtClean="0">
                <a:latin typeface="Tahoma" pitchFamily="34" charset="0"/>
              </a:rPr>
              <a:t>țarea rezultatelor (finaliștilor) </a:t>
            </a:r>
            <a:r>
              <a:rPr lang="en-US" sz="2000" dirty="0">
                <a:latin typeface="Tahoma" pitchFamily="34" charset="0"/>
              </a:rPr>
              <a:t>– Data </a:t>
            </a:r>
            <a:r>
              <a:rPr lang="en-US" sz="2000" dirty="0" err="1">
                <a:latin typeface="Tahoma" pitchFamily="34" charset="0"/>
              </a:rPr>
              <a:t>limita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ro-RO" sz="2000" dirty="0" smtClean="0">
                <a:latin typeface="Tahoma" pitchFamily="34" charset="0"/>
              </a:rPr>
              <a:t>?</a:t>
            </a:r>
            <a:r>
              <a:rPr lang="ro-RO" sz="2200" dirty="0">
                <a:solidFill>
                  <a:srgbClr val="00B050"/>
                </a:solidFill>
                <a:latin typeface="Tahoma" pitchFamily="34" charset="0"/>
              </a:rPr>
              <a:t> </a:t>
            </a:r>
            <a:r>
              <a:rPr lang="ro-RO" sz="1700" dirty="0">
                <a:solidFill>
                  <a:srgbClr val="00B050"/>
                </a:solidFill>
                <a:latin typeface="Tahoma" pitchFamily="34" charset="0"/>
              </a:rPr>
              <a:t>(Anul trecut: </a:t>
            </a:r>
            <a:r>
              <a:rPr lang="ro-RO" sz="1700" dirty="0" smtClean="0">
                <a:solidFill>
                  <a:srgbClr val="00B050"/>
                </a:solidFill>
                <a:latin typeface="Tahoma" pitchFamily="34" charset="0"/>
              </a:rPr>
              <a:t>5 aprilie 2014)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ro-RO" sz="2200" b="1" dirty="0" smtClean="0">
                <a:solidFill>
                  <a:srgbClr val="FFC000"/>
                </a:solidFill>
                <a:latin typeface="Tahoma" pitchFamily="34" charset="0"/>
              </a:rPr>
              <a:t>Finala </a:t>
            </a:r>
            <a:r>
              <a:rPr lang="ro-RO" sz="2200" dirty="0" smtClean="0">
                <a:solidFill>
                  <a:srgbClr val="FFC000"/>
                </a:solidFill>
                <a:latin typeface="Tahoma" pitchFamily="34" charset="0"/>
              </a:rPr>
              <a:t>– 14-18  mai 2015</a:t>
            </a:r>
            <a:endParaRPr lang="en-US" sz="2000" b="1" dirty="0" smtClean="0">
              <a:solidFill>
                <a:srgbClr val="FFC000"/>
              </a:solidFill>
              <a:latin typeface="Tahoma" pitchFamily="34" charset="0"/>
            </a:endParaRPr>
          </a:p>
          <a:p>
            <a:pPr marL="533400" indent="-533400">
              <a:lnSpc>
                <a:spcPct val="90000"/>
              </a:lnSpc>
              <a:spcAft>
                <a:spcPct val="20000"/>
              </a:spcAft>
              <a:buClr>
                <a:srgbClr val="FFFF99"/>
              </a:buClr>
              <a:buSzTx/>
              <a:buFont typeface="Wingdings" pitchFamily="2" charset="2"/>
              <a:buNone/>
            </a:pPr>
            <a:endParaRPr lang="ro-RO" sz="2200" dirty="0" smtClean="0">
              <a:latin typeface="Tahoma" pitchFamily="34" charset="0"/>
            </a:endParaRPr>
          </a:p>
        </p:txBody>
      </p:sp>
      <p:sp>
        <p:nvSpPr>
          <p:cNvPr id="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169985" y="6429830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47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9392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altLang="ro-RO" sz="2400" b="1" dirty="0" smtClean="0">
                <a:solidFill>
                  <a:srgbClr val="FFFF66"/>
                </a:solidFill>
                <a:latin typeface="Tahoma" pitchFamily="34" charset="0"/>
              </a:rPr>
              <a:t>7.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Concluzii 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48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78508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Perioade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14 -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25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 octombrie 2013 – judeţele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Satu-Mare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Bihor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17 - 21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martie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2014  -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jude</a:t>
            </a:r>
            <a:r>
              <a:rPr lang="ro-RO" dirty="0" err="1">
                <a:latin typeface="Tahoma" pitchFamily="34" charset="0"/>
                <a:ea typeface="Tahoma" pitchFamily="34" charset="0"/>
                <a:cs typeface="Tahoma" pitchFamily="34" charset="0"/>
              </a:rPr>
              <a:t>ţul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 Sălaj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5-9 Mai 2014 – judeţul Giurgiu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27-30 mai 2014 – judeţul Mehedinţi – tematică atestat</a:t>
            </a:r>
          </a:p>
          <a:p>
            <a:pPr>
              <a:lnSpc>
                <a:spcPct val="150000"/>
              </a:lnSpc>
              <a:buNone/>
            </a:pPr>
            <a:endParaRPr lang="ro-RO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Număr cadre didactice inspectate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octombrie 2013 – 12, Satu-Mare -7, Bihor – 5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martie 2014  - </a:t>
            </a: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5, 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Sălaj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Mai 2014 – 3, Giurgiu</a:t>
            </a:r>
          </a:p>
          <a:p>
            <a:endParaRPr lang="ro-RO" dirty="0"/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8317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Concluzii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49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7850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FF00"/>
                </a:solidFill>
              </a:rPr>
              <a:t>Activități realizate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Activități de asistență la lecție/lecții, analiză, autoevaluare, evaluare și consiliere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vi-VN" dirty="0"/>
              <a:t>Analiza  documentelor și a activităților catedrei și consilierea membrilor catedrei  </a:t>
            </a:r>
            <a:endParaRPr lang="ro-RO" dirty="0"/>
          </a:p>
          <a:p>
            <a:pPr>
              <a:lnSpc>
                <a:spcPct val="150000"/>
              </a:lnSpc>
            </a:pPr>
            <a:r>
              <a:rPr lang="ro-RO" sz="2400" b="1" dirty="0">
                <a:solidFill>
                  <a:srgbClr val="FFFF00"/>
                </a:solidFill>
              </a:rPr>
              <a:t>Calificative acordate</a:t>
            </a:r>
            <a:r>
              <a:rPr lang="vi-VN" sz="2400" b="1" dirty="0">
                <a:solidFill>
                  <a:srgbClr val="FFFF00"/>
                </a:solidFill>
              </a:rPr>
              <a:t>  </a:t>
            </a:r>
            <a:endParaRPr lang="ro-RO" sz="24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Foarte bine – 10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Bine – 7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Acceptabil – 2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o-RO" dirty="0">
                <a:latin typeface="Tahoma" pitchFamily="34" charset="0"/>
                <a:ea typeface="Tahoma" pitchFamily="34" charset="0"/>
                <a:cs typeface="Tahoma" pitchFamily="34" charset="0"/>
              </a:rPr>
              <a:t>Slab - 1</a:t>
            </a:r>
            <a:r>
              <a:rPr lang="vi-VN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                                                                          </a:t>
            </a:r>
          </a:p>
          <a:p>
            <a:endParaRPr lang="ro-RO" dirty="0"/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45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81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323528" y="980728"/>
            <a:ext cx="20882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REZULTATE</a:t>
            </a:r>
            <a:endParaRPr lang="ro-RO" sz="2400" b="1" dirty="0"/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939098"/>
              </p:ext>
            </p:extLst>
          </p:nvPr>
        </p:nvGraphicFramePr>
        <p:xfrm>
          <a:off x="611560" y="1916832"/>
          <a:ext cx="80648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8096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Concluzii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50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785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666892" y="6277429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458247"/>
              </p:ext>
            </p:extLst>
          </p:nvPr>
        </p:nvGraphicFramePr>
        <p:xfrm>
          <a:off x="467544" y="1196751"/>
          <a:ext cx="8136904" cy="5080678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4104456"/>
                <a:gridCol w="4032448"/>
              </a:tblGrid>
              <a:tr h="4837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kern="1200" dirty="0" smtClean="0">
                          <a:solidFill>
                            <a:srgbClr val="C00000"/>
                          </a:solidFill>
                        </a:rPr>
                        <a:t>1. Activități de asistență la lecție/lecții, analiză, autoevaluare, evaluare și consiliere</a:t>
                      </a:r>
                      <a:endParaRPr lang="en-US" sz="1600" b="1" kern="12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 MT"/>
                        <a:ea typeface="Calibri"/>
                        <a:cs typeface="Arial MT"/>
                      </a:endParaRPr>
                    </a:p>
                  </a:txBody>
                  <a:tcPr marL="53745" marR="53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9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rgbClr val="FFFF66"/>
                          </a:solidFill>
                        </a:rPr>
                        <a:t>Planificarea și proiectarea activității didactice</a:t>
                      </a:r>
                      <a:endParaRPr lang="en-US" sz="1800" b="1" kern="1200" dirty="0">
                        <a:solidFill>
                          <a:srgbClr val="FFFF66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566"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endParaRPr lang="en-US" sz="400" kern="1200" dirty="0" smtClean="0"/>
                    </a:p>
                    <a:p>
                      <a:pPr marL="457200" lvl="1" indent="0" algn="ctr"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1400" kern="1200" dirty="0" err="1" smtClean="0"/>
                        <a:t>Puncte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slabe</a:t>
                      </a:r>
                      <a:endParaRPr lang="en-US" sz="1400" kern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50" kern="1200" dirty="0"/>
                        <a:t> </a:t>
                      </a:r>
                      <a:endParaRPr lang="en-US" sz="105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400" kern="1200" dirty="0" smtClean="0"/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err="1" smtClean="0"/>
                        <a:t>Recomand</a:t>
                      </a:r>
                      <a:r>
                        <a:rPr lang="ro-RO" sz="1400" kern="1200" dirty="0" err="1" smtClean="0"/>
                        <a:t>ări</a:t>
                      </a:r>
                      <a:endParaRPr lang="ro-RO" sz="1400" b="1" kern="1200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</a:tr>
              <a:tr h="376783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400" kern="1200" dirty="0" err="1" smtClean="0"/>
                        <a:t>Planificările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calendaristice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sunt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preluate</a:t>
                      </a:r>
                      <a:r>
                        <a:rPr lang="en-US" sz="1400" kern="1200" dirty="0" smtClean="0"/>
                        <a:t> de </a:t>
                      </a:r>
                      <a:r>
                        <a:rPr lang="en-US" sz="1400" kern="1200" dirty="0" err="1" smtClean="0"/>
                        <a:t>pe</a:t>
                      </a:r>
                      <a:r>
                        <a:rPr lang="en-US" sz="1400" kern="1200" dirty="0" smtClean="0"/>
                        <a:t> site-</a:t>
                      </a:r>
                      <a:r>
                        <a:rPr lang="en-US" sz="1400" kern="1200" dirty="0" err="1" smtClean="0"/>
                        <a:t>ul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ministerului</a:t>
                      </a:r>
                      <a:r>
                        <a:rPr lang="en-US" sz="1400" kern="1200" dirty="0" smtClean="0"/>
                        <a:t>, </a:t>
                      </a:r>
                      <a:r>
                        <a:rPr lang="en-US" sz="1400" kern="1200" dirty="0" err="1" smtClean="0"/>
                        <a:t>atât</a:t>
                      </a:r>
                      <a:r>
                        <a:rPr lang="en-US" sz="1400" kern="1200" dirty="0" smtClean="0"/>
                        <a:t> sub aspect formal </a:t>
                      </a:r>
                      <a:r>
                        <a:rPr lang="en-US" sz="1400" kern="1200" dirty="0" err="1" smtClean="0"/>
                        <a:t>cât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și</a:t>
                      </a:r>
                      <a:r>
                        <a:rPr lang="en-US" sz="1400" kern="1200" dirty="0" smtClean="0"/>
                        <a:t> sub </a:t>
                      </a:r>
                      <a:r>
                        <a:rPr lang="en-US" sz="1400" kern="1200" dirty="0" err="1" smtClean="0"/>
                        <a:t>aspectul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conținutului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acestora</a:t>
                      </a:r>
                      <a:endParaRPr lang="ro-RO" sz="1400" kern="1200" dirty="0" smtClean="0"/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N</a:t>
                      </a:r>
                      <a:r>
                        <a:rPr lang="en-US" sz="1400" kern="1200" dirty="0" smtClean="0"/>
                        <a:t>u </a:t>
                      </a:r>
                      <a:r>
                        <a:rPr lang="en-US" sz="1400" kern="1200" dirty="0" err="1" smtClean="0"/>
                        <a:t>există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deprinderea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sistematică</a:t>
                      </a:r>
                      <a:r>
                        <a:rPr lang="en-US" sz="1400" kern="1200" dirty="0" smtClean="0"/>
                        <a:t> de a </a:t>
                      </a:r>
                      <a:r>
                        <a:rPr lang="en-US" sz="1400" kern="1200" dirty="0" err="1" smtClean="0"/>
                        <a:t>întocmi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proiecte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pe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unități</a:t>
                      </a:r>
                      <a:r>
                        <a:rPr lang="en-US" sz="1400" kern="1200" dirty="0" smtClean="0"/>
                        <a:t> de </a:t>
                      </a:r>
                      <a:r>
                        <a:rPr lang="en-US" sz="1400" kern="1200" dirty="0" err="1" smtClean="0"/>
                        <a:t>învățare</a:t>
                      </a:r>
                      <a:r>
                        <a:rPr lang="en-US" sz="1400" kern="1200" dirty="0" smtClean="0"/>
                        <a:t>, </a:t>
                      </a:r>
                      <a:r>
                        <a:rPr lang="en-US" sz="1400" kern="1200" dirty="0" err="1" smtClean="0"/>
                        <a:t>înaintea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parcurgerii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acestora</a:t>
                      </a:r>
                      <a:r>
                        <a:rPr lang="en-US" sz="1400" kern="1200" dirty="0" smtClean="0"/>
                        <a:t> </a:t>
                      </a:r>
                      <a:endParaRPr lang="ro-RO" sz="1400" kern="1200" dirty="0" smtClean="0"/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P</a:t>
                      </a:r>
                      <a:r>
                        <a:rPr lang="en-US" sz="1400" kern="1200" dirty="0" err="1" smtClean="0"/>
                        <a:t>roiecte</a:t>
                      </a:r>
                      <a:r>
                        <a:rPr lang="ro-RO" sz="1400" kern="1200" dirty="0" smtClean="0"/>
                        <a:t>le </a:t>
                      </a:r>
                      <a:r>
                        <a:rPr lang="en-US" sz="1400" kern="1200" dirty="0" err="1" smtClean="0"/>
                        <a:t>pe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unități</a:t>
                      </a:r>
                      <a:r>
                        <a:rPr lang="en-US" sz="1400" kern="1200" dirty="0" smtClean="0"/>
                        <a:t> de </a:t>
                      </a:r>
                      <a:r>
                        <a:rPr lang="en-US" sz="1400" kern="1200" dirty="0" err="1" smtClean="0"/>
                        <a:t>învățare</a:t>
                      </a:r>
                      <a:r>
                        <a:rPr lang="en-US" sz="1400" kern="1200" dirty="0" smtClean="0"/>
                        <a:t> nu </a:t>
                      </a:r>
                      <a:r>
                        <a:rPr lang="en-US" sz="1400" kern="1200" dirty="0" err="1" smtClean="0"/>
                        <a:t>respectă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întocmai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recomandările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ghidurilor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metodologice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în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vigoare</a:t>
                      </a:r>
                      <a:r>
                        <a:rPr lang="ro-RO" sz="1400" kern="1200" dirty="0" smtClean="0"/>
                        <a:t> (proba de evaluare </a:t>
                      </a:r>
                      <a:r>
                        <a:rPr lang="ro-RO" sz="1400" kern="1200" dirty="0" err="1" smtClean="0"/>
                        <a:t>sumativă</a:t>
                      </a:r>
                      <a:r>
                        <a:rPr lang="ro-RO" sz="1400" kern="1200" dirty="0" smtClean="0"/>
                        <a:t>, bugetul de timp, resursele)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P</a:t>
                      </a:r>
                      <a:r>
                        <a:rPr lang="vi-VN" sz="1400" kern="1200" dirty="0" smtClean="0"/>
                        <a:t>rograme şi planificări </a:t>
                      </a:r>
                      <a:r>
                        <a:rPr lang="ro-RO" sz="1400" kern="1200" dirty="0" smtClean="0"/>
                        <a:t>pentru d</a:t>
                      </a:r>
                      <a:r>
                        <a:rPr lang="vi-VN" sz="1400" kern="1200" dirty="0" smtClean="0"/>
                        <a:t>iscipline opţionale </a:t>
                      </a:r>
                      <a:r>
                        <a:rPr lang="ro-RO" sz="1400" kern="1200" dirty="0" smtClean="0"/>
                        <a:t>nediferenţiate pe </a:t>
                      </a:r>
                      <a:r>
                        <a:rPr lang="vi-VN" sz="1400" kern="1200" dirty="0" smtClean="0"/>
                        <a:t>an</a:t>
                      </a:r>
                      <a:r>
                        <a:rPr lang="ro-RO" sz="1400" kern="1200" dirty="0" smtClean="0"/>
                        <a:t>i</a:t>
                      </a:r>
                      <a:r>
                        <a:rPr lang="vi-VN" sz="1400" kern="1200" dirty="0" smtClean="0"/>
                        <a:t> de studiu</a:t>
                      </a:r>
                      <a:r>
                        <a:rPr lang="ro-RO" sz="1400" kern="1200" dirty="0" smtClean="0"/>
                        <a:t>, neactualizate anual </a:t>
                      </a:r>
                      <a:r>
                        <a:rPr lang="vi-VN" sz="1400" kern="1200" dirty="0" smtClean="0"/>
                        <a:t> 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vi-VN" sz="1400" kern="1200" dirty="0" smtClean="0"/>
                        <a:t>Personalizarea planificărilor calendaristice şi realizarea sistematică a proiectelor pe unităţi de învăţare</a:t>
                      </a:r>
                      <a:r>
                        <a:rPr lang="ro-RO" sz="1400" kern="1200" dirty="0" smtClean="0"/>
                        <a:t> </a:t>
                      </a:r>
                      <a:r>
                        <a:rPr lang="vi-VN" sz="1400" kern="1200" dirty="0" smtClean="0"/>
                        <a:t>în care să se regăsească elemente de </a:t>
                      </a:r>
                      <a:r>
                        <a:rPr lang="ro-RO" sz="1400" kern="1200" dirty="0" smtClean="0"/>
                        <a:t>adaptare</a:t>
                      </a:r>
                      <a:r>
                        <a:rPr lang="vi-VN" sz="1400" kern="1200" dirty="0" smtClean="0"/>
                        <a:t> a demersului didactic în funcție de particularitățile colectivului de elevi și</a:t>
                      </a:r>
                      <a:r>
                        <a:rPr lang="ro-RO" sz="1400" kern="1200" dirty="0" smtClean="0"/>
                        <a:t> de</a:t>
                      </a:r>
                      <a:r>
                        <a:rPr lang="vi-VN" sz="1400" kern="1200" dirty="0" smtClean="0"/>
                        <a:t> progresul realizat de elevi</a:t>
                      </a:r>
                      <a:endParaRPr lang="ro-RO" sz="1400" kern="1200" dirty="0" smtClean="0"/>
                    </a:p>
                    <a:p>
                      <a:pPr marL="171450" indent="-1714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o-RO" sz="1400" kern="1200" dirty="0" smtClean="0"/>
                        <a:t>Respectarea </a:t>
                      </a:r>
                      <a:r>
                        <a:rPr lang="vi-VN" sz="1400" kern="1200" dirty="0" smtClean="0"/>
                        <a:t>recomandările ghidurilor metodologice în vigoare</a:t>
                      </a:r>
                      <a:r>
                        <a:rPr lang="ro-RO" sz="1400" kern="1200" dirty="0" smtClean="0"/>
                        <a:t> în realizarea proiectelor pe unități de învățare</a:t>
                      </a:r>
                    </a:p>
                    <a:p>
                      <a:pPr marL="171450" indent="-1714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o-RO" sz="1400" kern="1200" dirty="0" smtClean="0"/>
                        <a:t>Corelarea proiectelor pe unităţi de învăţare</a:t>
                      </a:r>
                      <a:r>
                        <a:rPr lang="ro-RO" sz="1400" kern="1200" baseline="0" dirty="0" smtClean="0"/>
                        <a:t> cu </a:t>
                      </a:r>
                      <a:r>
                        <a:rPr lang="ro-RO" sz="1400" kern="1200" dirty="0" smtClean="0"/>
                        <a:t>planificarea</a:t>
                      </a:r>
                      <a:r>
                        <a:rPr lang="ro-RO" sz="1400" kern="1200" baseline="0" dirty="0" smtClean="0"/>
                        <a:t> </a:t>
                      </a:r>
                      <a:r>
                        <a:rPr lang="ro-RO" sz="1400" kern="1200" dirty="0" smtClean="0"/>
                        <a:t>calendaristică</a:t>
                      </a:r>
                      <a:r>
                        <a:rPr lang="ro-RO" sz="1400" kern="1200" baseline="0" dirty="0" smtClean="0"/>
                        <a:t>: c</a:t>
                      </a:r>
                      <a:r>
                        <a:rPr lang="ro-RO" sz="1400" kern="1200" dirty="0" smtClean="0"/>
                        <a:t>ompetenţe specifice, conţinuturi, buget de timp alocat</a:t>
                      </a:r>
                    </a:p>
                    <a:p>
                      <a:pPr marL="171450" indent="-1714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o-RO" sz="1400" kern="1200" dirty="0" smtClean="0"/>
                        <a:t>Actualizarea anuală a programelor pentru disciplinele opţionale şi avizarea acestora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861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Concluzii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51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785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733227"/>
              </p:ext>
            </p:extLst>
          </p:nvPr>
        </p:nvGraphicFramePr>
        <p:xfrm>
          <a:off x="323528" y="1195412"/>
          <a:ext cx="8640960" cy="55305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896544"/>
                <a:gridCol w="3744416"/>
              </a:tblGrid>
              <a:tr h="28803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kern="1200" dirty="0" smtClean="0">
                          <a:solidFill>
                            <a:srgbClr val="C00000"/>
                          </a:solidFill>
                        </a:rPr>
                        <a:t>1. Activități de asistență la lecție/lecții, analiză, autoevaluare, evaluare și consiliere</a:t>
                      </a:r>
                      <a:endParaRPr lang="en-US" sz="1400" kern="1200" dirty="0">
                        <a:solidFill>
                          <a:srgbClr val="C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Arial MT"/>
                        <a:ea typeface="Calibri"/>
                        <a:cs typeface="Arial MT"/>
                      </a:endParaRPr>
                    </a:p>
                  </a:txBody>
                  <a:tcPr marL="53745" marR="53745" marT="0" marB="0"/>
                </a:tc>
              </a:tr>
              <a:tr h="216024">
                <a:tc gridSpan="2"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r>
                        <a:rPr lang="ro-RO" sz="1800" b="1" kern="1200" dirty="0" smtClean="0">
                          <a:solidFill>
                            <a:srgbClr val="FFFF66"/>
                          </a:solidFill>
                        </a:rPr>
                        <a:t>Desfășurarea activității didactice</a:t>
                      </a:r>
                      <a:endParaRPr lang="en-US" sz="1800" b="1" kern="1200" dirty="0">
                        <a:solidFill>
                          <a:srgbClr val="FFFF66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500" kern="1200" dirty="0"/>
                        <a:t> </a:t>
                      </a:r>
                      <a:endParaRPr lang="en-US" sz="5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/>
                </a:tc>
              </a:tr>
              <a:tr h="298892"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1600" kern="1200" dirty="0" err="1" smtClean="0"/>
                        <a:t>Puncte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en-US" sz="1600" kern="1200" dirty="0" err="1" smtClean="0"/>
                        <a:t>slabe</a:t>
                      </a:r>
                      <a:endParaRPr lang="en-US" sz="1600" kern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500" kern="1200" dirty="0"/>
                        <a:t> </a:t>
                      </a:r>
                      <a:endParaRPr lang="en-US" sz="500" b="1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600" kern="1200" dirty="0" err="1" smtClean="0"/>
                        <a:t>Recomand</a:t>
                      </a:r>
                      <a:r>
                        <a:rPr lang="ro-RO" sz="1600" kern="1200" dirty="0" err="1" smtClean="0"/>
                        <a:t>ări</a:t>
                      </a:r>
                      <a:endParaRPr lang="ro-RO" sz="1600" b="1" kern="1200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Nu toţi profesorii îşi structurează lecţia pornind de la obiective operaţionale, clar formulate şi comunicate elevilor</a:t>
                      </a:r>
                      <a:r>
                        <a:rPr lang="en-US" sz="1200" kern="1200" dirty="0" smtClean="0"/>
                        <a:t>.</a:t>
                      </a:r>
                      <a:endParaRPr lang="vi-VN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Strategiile didactice au dominant caracter tradiţional. 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Formele de organizare a activităţii sunt frontală </a:t>
                      </a:r>
                      <a:r>
                        <a:rPr lang="ro-RO" sz="1200" kern="1200" dirty="0" smtClean="0"/>
                        <a:t>ș</a:t>
                      </a:r>
                      <a:r>
                        <a:rPr lang="vi-VN" sz="1200" kern="1200" dirty="0" smtClean="0"/>
                        <a:t>i individuală</a:t>
                      </a:r>
                      <a:r>
                        <a:rPr lang="ro-RO" sz="1200" kern="1200" dirty="0" smtClean="0"/>
                        <a:t>.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Elevii nu sunt urmăriţi sistematic în cursul activităţilor practice pe calculator.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Sarcinile din fişele de lucru administrate elevilor, nu sunt complet formulate şi </a:t>
                      </a:r>
                      <a:r>
                        <a:rPr lang="ro-RO" sz="1200" kern="1200" dirty="0" smtClean="0"/>
                        <a:t>nu sunt diferenţiate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Notarea elevilor nu este realizată ritmic de către toţi  profesorii inspectaţi.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Nu se justifică în faţa elevilor notele acordate</a:t>
                      </a:r>
                      <a:r>
                        <a:rPr lang="ro-RO" sz="1200" kern="1200" dirty="0" smtClean="0"/>
                        <a:t> şi </a:t>
                      </a:r>
                      <a:r>
                        <a:rPr lang="vi-VN" sz="1200" kern="1200" dirty="0" smtClean="0"/>
                        <a:t>se comunică telegrafic notele.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Finalul lecţiei nu este marcat de o concluzie a profesorului asupra activităţii desfăşurate</a:t>
                      </a:r>
                      <a:r>
                        <a:rPr lang="ro-RO" sz="1200" kern="1200" dirty="0" smtClean="0"/>
                        <a:t>.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200" kern="1200" dirty="0" smtClean="0"/>
                        <a:t>La clasele terminale de liceu, se lucrează aplicaţii tip bacalaureat, sau atestat,  fără a </a:t>
                      </a:r>
                      <a:r>
                        <a:rPr lang="ro-RO" sz="1200" kern="1200" dirty="0" smtClean="0"/>
                        <a:t>urmări nişte obiective </a:t>
                      </a:r>
                      <a:r>
                        <a:rPr lang="vi-VN" sz="1200" kern="1200" dirty="0" smtClean="0"/>
                        <a:t>cheie </a:t>
                      </a:r>
                      <a:r>
                        <a:rPr lang="ro-RO" sz="1200" kern="1200" dirty="0" smtClean="0"/>
                        <a:t>(</a:t>
                      </a:r>
                      <a:r>
                        <a:rPr lang="vi-VN" sz="1200" kern="1200" dirty="0" smtClean="0"/>
                        <a:t>algoritmi fundamentali,  tehnici de programare, </a:t>
                      </a:r>
                      <a:r>
                        <a:rPr lang="ro-RO" sz="1200" kern="1200" dirty="0" smtClean="0"/>
                        <a:t>dezvoltarea </a:t>
                      </a:r>
                      <a:r>
                        <a:rPr lang="vi-VN" sz="1200" kern="1200" dirty="0" smtClean="0"/>
                        <a:t>gândir</a:t>
                      </a:r>
                      <a:r>
                        <a:rPr lang="ro-RO" sz="1200" kern="1200" dirty="0" smtClean="0"/>
                        <a:t>ii</a:t>
                      </a:r>
                      <a:r>
                        <a:rPr lang="vi-VN" sz="1200" kern="1200" dirty="0" smtClean="0"/>
                        <a:t> algoritmică, înţelegerea cerinţelor etc.</a:t>
                      </a:r>
                      <a:r>
                        <a:rPr lang="ro-RO" sz="1200" kern="1200" dirty="0" smtClean="0"/>
                        <a:t>).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200" kern="1200" dirty="0" smtClean="0"/>
                        <a:t>A</a:t>
                      </a:r>
                      <a:r>
                        <a:rPr lang="vi-VN" sz="1200" kern="1200" dirty="0" smtClean="0"/>
                        <a:t>ctivităţi pregătitoare pentru examenele finale </a:t>
                      </a:r>
                      <a:r>
                        <a:rPr lang="ro-RO" sz="1200" kern="1200" dirty="0" smtClean="0"/>
                        <a:t>care </a:t>
                      </a:r>
                      <a:r>
                        <a:rPr lang="vi-VN" sz="1200" kern="1200" dirty="0" smtClean="0"/>
                        <a:t>preiau din bugetul de timp alocat parcurgerii programei şcolare</a:t>
                      </a:r>
                      <a:r>
                        <a:rPr lang="ro-RO" sz="1200" kern="1200" dirty="0" smtClean="0"/>
                        <a:t>.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200" kern="1200" dirty="0" smtClean="0"/>
                        <a:t>Realizarea unor lecţii necorelate cu planificarea calendaristică (preluată eventual de la alt profesor!) sub aspectul conţinutului tematic şi sub aspect temporal.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200" kern="1200" dirty="0" smtClean="0"/>
                        <a:t>Realizarea unor lecţii monotone  fără o minimă antrenare a elevilor în secvenţele lecţiei.</a:t>
                      </a:r>
                      <a:endParaRPr lang="en-US" sz="12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vi-VN" sz="1200" kern="1200" dirty="0" smtClean="0"/>
                        <a:t>Structurarea corespunzătoare a lecţiilor </a:t>
                      </a:r>
                      <a:r>
                        <a:rPr lang="ro-RO" sz="1200" kern="1200" dirty="0" smtClean="0"/>
                        <a:t>în corelare cu tipologia acestora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vi-VN" sz="1200" kern="1200" dirty="0" smtClean="0"/>
                        <a:t>Formularea  şi comunicarea </a:t>
                      </a:r>
                      <a:r>
                        <a:rPr lang="ro-RO" sz="1200" kern="1200" dirty="0" smtClean="0"/>
                        <a:t>la </a:t>
                      </a:r>
                      <a:r>
                        <a:rPr lang="vi-VN" sz="1200" kern="1200" dirty="0" smtClean="0"/>
                        <a:t>elevi a obiectivelor operaţionale ale lecţiei în corelare cu </a:t>
                      </a:r>
                      <a:r>
                        <a:rPr lang="ro-RO" sz="1200" kern="1200" dirty="0" smtClean="0"/>
                        <a:t>planificarea calendaristică </a:t>
                      </a:r>
                      <a:r>
                        <a:rPr lang="vi-VN" sz="1200" kern="1200" dirty="0" smtClean="0"/>
                        <a:t>tipologia </a:t>
                      </a:r>
                      <a:r>
                        <a:rPr lang="ro-RO" sz="1200" kern="1200" dirty="0" smtClean="0"/>
                        <a:t>lecţiei</a:t>
                      </a:r>
                      <a:endParaRPr lang="vi-VN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200" kern="1200" dirty="0" smtClean="0"/>
                        <a:t>Respectarea planificării calendaristice şi p</a:t>
                      </a:r>
                      <a:r>
                        <a:rPr lang="vi-VN" sz="1200" kern="1200" dirty="0" smtClean="0"/>
                        <a:t>arcurgerea ritmică </a:t>
                      </a:r>
                      <a:r>
                        <a:rPr lang="ro-RO" sz="1200" kern="1200" dirty="0" smtClean="0"/>
                        <a:t>şi integrală programei şcolare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200" kern="1200" dirty="0" smtClean="0"/>
                        <a:t>Îmbinarea strategiilor didactice moderne cu cele tradiţionale</a:t>
                      </a:r>
                      <a:r>
                        <a:rPr lang="ro-RO" sz="1200" kern="1200" baseline="0" dirty="0" smtClean="0"/>
                        <a:t> în scenariul lecției</a:t>
                      </a:r>
                      <a:endParaRPr lang="vi-VN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vi-VN" sz="1200" kern="1200" dirty="0" smtClean="0"/>
                        <a:t>Îmbinarea </a:t>
                      </a:r>
                      <a:r>
                        <a:rPr lang="ro-RO" sz="1200" kern="1200" dirty="0" smtClean="0"/>
                        <a:t>tuturor </a:t>
                      </a:r>
                      <a:r>
                        <a:rPr lang="vi-VN" sz="1200" kern="1200" dirty="0" smtClean="0"/>
                        <a:t>formelor de organizare şi deăşurare a activităţii: </a:t>
                      </a:r>
                      <a:r>
                        <a:rPr lang="ro-RO" sz="1200" kern="1200" dirty="0" smtClean="0"/>
                        <a:t>frontală, </a:t>
                      </a:r>
                      <a:r>
                        <a:rPr lang="vi-VN" sz="1200" kern="1200" dirty="0" smtClean="0"/>
                        <a:t>individuală şi pe grupe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200" kern="1200" dirty="0" smtClean="0"/>
                        <a:t>Formularea completă a sarcinii de lucru (calitativ</a:t>
                      </a:r>
                      <a:r>
                        <a:rPr lang="ro-RO" sz="1200" kern="1200" baseline="0" dirty="0" smtClean="0"/>
                        <a:t> și cantitativ)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kern="1200" dirty="0" smtClean="0"/>
                        <a:t>Organizarea diferenţiată a activităţilor aplicative</a:t>
                      </a:r>
                      <a:endParaRPr lang="ro-RO" sz="1200" kern="1200" dirty="0" smtClean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vi-VN" sz="1200" kern="1200" dirty="0" smtClean="0"/>
                        <a:t>Notarea ritmică a elevilor însoţită de argumentarea notelor acordate elevilor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200" kern="1200" dirty="0" smtClean="0"/>
                        <a:t>Planificarea şi organizarea corespunzătore a activităţilor de pregătire pentru examenele finale, pornind de la nişte obiective clare, stabilite în raport cu nevoile identificate la elevi şi fără a afecta</a:t>
                      </a:r>
                      <a:r>
                        <a:rPr lang="ro-RO" sz="1200" kern="1200" baseline="0" dirty="0" smtClean="0"/>
                        <a:t> </a:t>
                      </a:r>
                      <a:r>
                        <a:rPr lang="ro-RO" sz="1200" kern="1200" dirty="0" smtClean="0"/>
                        <a:t>parcurgerea programei şcolare corespunzătoare anului în curs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200" kern="1200" dirty="0" smtClean="0"/>
                        <a:t> </a:t>
                      </a:r>
                      <a:r>
                        <a:rPr lang="vi-VN" sz="1200" kern="1200" dirty="0" smtClean="0"/>
                        <a:t>Dezvoltarea la elevi a vocabularului şi limbajului specific disciplinelor informatice</a:t>
                      </a:r>
                      <a:r>
                        <a:rPr lang="ro-RO" sz="1200" kern="1200" dirty="0" smtClean="0"/>
                        <a:t>.</a:t>
                      </a:r>
                      <a:endParaRPr lang="vi-VN" sz="1200" kern="1200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</a:tr>
            </a:tbl>
          </a:graphicData>
        </a:graphic>
      </p:graphicFrame>
      <p:sp>
        <p:nvSpPr>
          <p:cNvPr id="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409384" y="58741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264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Concluzii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52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785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7354" y="6116641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485011"/>
              </p:ext>
            </p:extLst>
          </p:nvPr>
        </p:nvGraphicFramePr>
        <p:xfrm>
          <a:off x="539552" y="1844824"/>
          <a:ext cx="8064896" cy="40934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32448"/>
                <a:gridCol w="4032448"/>
              </a:tblGrid>
              <a:tr h="6480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kern="1200" noProof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400" kern="1200" noProof="0" dirty="0" smtClean="0">
                          <a:solidFill>
                            <a:srgbClr val="C00000"/>
                          </a:solidFill>
                        </a:rPr>
                        <a:t>1. Activități de asistență la lecție/lecții, analiză, autoevaluare, evaluare și consiliere</a:t>
                      </a:r>
                      <a:endParaRPr lang="en-US" sz="1400" kern="1200" noProof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 h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745" marR="53745" marT="0" marB="0"/>
                </a:tc>
              </a:tr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o-RO" sz="1800" b="1" kern="1200" noProof="0" dirty="0" smtClean="0">
                          <a:solidFill>
                            <a:srgbClr val="FFFF66"/>
                          </a:solidFill>
                        </a:rPr>
                        <a:t>Atitudinea elevilor față de învățare</a:t>
                      </a:r>
                      <a:r>
                        <a:rPr lang="ro-RO" sz="1400" kern="1200" noProof="0" dirty="0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46">
                <a:tc>
                  <a:txBody>
                    <a:bodyPr/>
                    <a:lstStyle/>
                    <a:p>
                      <a:pPr marL="0" lvl="1" indent="0" algn="ctr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Arial" pitchFamily="34" charset="0"/>
                        <a:buNone/>
                      </a:pPr>
                      <a:r>
                        <a:rPr lang="en-US" sz="1400" kern="1200" dirty="0" err="1" smtClean="0"/>
                        <a:t>Puncte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slabe</a:t>
                      </a:r>
                      <a:endParaRPr lang="en-US" sz="1400" kern="1200" dirty="0"/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o-RO" sz="1400" kern="1200" dirty="0"/>
                        <a:t> </a:t>
                      </a:r>
                      <a:endParaRPr lang="en-US" sz="1400" b="1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err="1" smtClean="0"/>
                        <a:t>Recomand</a:t>
                      </a:r>
                      <a:r>
                        <a:rPr lang="ro-RO" sz="1400" kern="1200" dirty="0" err="1" smtClean="0"/>
                        <a:t>ări</a:t>
                      </a:r>
                      <a:endParaRPr lang="ro-RO" sz="1400" b="1" kern="1200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</a:tr>
              <a:tr h="2530936">
                <a:tc>
                  <a:txBody>
                    <a:bodyPr/>
                    <a:lstStyle/>
                    <a:p>
                      <a:pPr marL="285750" lvl="1" indent="-28575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C</a:t>
                      </a:r>
                      <a:r>
                        <a:rPr lang="en-US" sz="1400" kern="1200" dirty="0" err="1" smtClean="0"/>
                        <a:t>ompetenţe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modeste</a:t>
                      </a:r>
                      <a:r>
                        <a:rPr lang="en-US" sz="1400" kern="1200" dirty="0" smtClean="0"/>
                        <a:t>  de </a:t>
                      </a:r>
                      <a:r>
                        <a:rPr lang="en-US" sz="1400" kern="1200" dirty="0" err="1" smtClean="0"/>
                        <a:t>comunicare</a:t>
                      </a:r>
                      <a:endParaRPr lang="en-US" sz="1400" kern="1200" dirty="0" smtClean="0"/>
                    </a:p>
                    <a:p>
                      <a:pPr marL="285750" lvl="1" indent="-28575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 panose="05000000000000000000" pitchFamily="2" charset="2"/>
                        <a:buNone/>
                      </a:pPr>
                      <a:endParaRPr lang="ro-RO" sz="1400" kern="1200" dirty="0" smtClean="0"/>
                    </a:p>
                    <a:p>
                      <a:pPr marL="285750" lvl="1" indent="-28575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Atitudine pasivă, simpli executanţi </a:t>
                      </a:r>
                      <a:endParaRPr lang="en-US" sz="1400" kern="1200" dirty="0" smtClean="0"/>
                    </a:p>
                    <a:p>
                      <a:pPr marL="285750" lvl="1" indent="-28575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 panose="05000000000000000000" pitchFamily="2" charset="2"/>
                        <a:buNone/>
                      </a:pPr>
                      <a:endParaRPr lang="ro-RO" sz="1400" kern="1200" dirty="0" smtClean="0"/>
                    </a:p>
                    <a:p>
                      <a:pPr marL="285750" lvl="1" indent="-285750" algn="just" defTabSz="914400" rtl="0" eaLnBrk="1" latinLnBrk="0" hangingPunct="1">
                        <a:spcAft>
                          <a:spcPts val="0"/>
                        </a:spcAft>
                        <a:buSzPts val="900"/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Lipsa de informare a elevilor privind  metodologiile (atestat, bac) şi activităţilor de performanţă (olimpiade, concursuri)</a:t>
                      </a:r>
                      <a:endParaRPr lang="en-US" sz="1400" kern="1200" dirty="0"/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400" kern="1200" dirty="0" smtClean="0"/>
                        <a:t>Stimularea elevilor să comunice în  vederea dezvoltării competenţelor de comunicare în general şi în limbaj specific în mod special</a:t>
                      </a:r>
                      <a:endParaRPr lang="en-US" sz="1400" kern="1200" dirty="0" smtClean="0"/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o-RO" sz="1200" kern="1200" dirty="0" smtClean="0"/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vi-VN" sz="1400" kern="1200" dirty="0" smtClean="0"/>
                        <a:t>Motivarea elevilor pentru performanţă, prin aplicaţii  diferenţiate.  Stimularea elevilor capabili de performanţă să lucreze suplimentar şi crearea situaţiilor de învăţare inedite care să permită afirmarea şi dezvoltarea  acestora. </a:t>
                      </a:r>
                      <a:endParaRPr lang="en-US" sz="1400" kern="1200" dirty="0" smtClean="0"/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o-RO" sz="900" kern="1200" dirty="0" smtClean="0"/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o-RO" sz="1400" kern="1200" dirty="0" smtClean="0"/>
                        <a:t>Utilizarea </a:t>
                      </a:r>
                      <a:r>
                        <a:rPr lang="ro-RO" sz="1400" kern="1200" dirty="0"/>
                        <a:t>bugetului de timp al lecţiei în favoarea </a:t>
                      </a:r>
                      <a:r>
                        <a:rPr lang="ro-RO" sz="1400" kern="1200" dirty="0" smtClean="0"/>
                        <a:t>tuturor elevilor.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385" marR="483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30932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Concluzii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53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12776"/>
            <a:ext cx="785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1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7354" y="6116641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936741"/>
              </p:ext>
            </p:extLst>
          </p:nvPr>
        </p:nvGraphicFramePr>
        <p:xfrm>
          <a:off x="539552" y="1844824"/>
          <a:ext cx="7848872" cy="3672840"/>
        </p:xfrm>
        <a:graphic>
          <a:graphicData uri="http://schemas.openxmlformats.org/drawingml/2006/table">
            <a:tbl>
              <a:tblPr firstRow="1" firstCol="1" bandRow="1" bandCol="1">
                <a:tableStyleId>{F2DE63D5-997A-4646-A377-4702673A728D}</a:tableStyleId>
              </a:tblPr>
              <a:tblGrid>
                <a:gridCol w="3994769"/>
                <a:gridCol w="3854103"/>
              </a:tblGrid>
              <a:tr h="352048">
                <a:tc gridSpan="2"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o-RO" sz="1600" kern="1200" noProof="0" dirty="0" smtClean="0">
                          <a:solidFill>
                            <a:srgbClr val="C00000"/>
                          </a:solidFill>
                        </a:rPr>
                        <a:t>2. Activități de analiză a documentelor catedrei și consilierea membrilor catedrei</a:t>
                      </a:r>
                      <a:endParaRPr lang="en-US" sz="1600" kern="1200" noProof="0" dirty="0" smtClean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32"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endParaRPr lang="ro-RO" sz="400" kern="1200" dirty="0" smtClean="0"/>
                    </a:p>
                    <a:p>
                      <a:pPr marL="457200" lvl="1" indent="0" algn="ctr"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r>
                        <a:rPr lang="en-US" sz="1400" kern="1200" dirty="0" err="1" smtClean="0"/>
                        <a:t>Puncte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 err="1" smtClean="0"/>
                        <a:t>slabe</a:t>
                      </a:r>
                      <a:endParaRPr lang="en-US" sz="1400" kern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kern="1200" dirty="0"/>
                        <a:t> </a:t>
                      </a:r>
                      <a:endParaRPr lang="en-US" sz="900" b="1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ro-RO" sz="500" kern="1200" dirty="0" smtClean="0"/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dirty="0" err="1" smtClean="0"/>
                        <a:t>Recomand</a:t>
                      </a:r>
                      <a:r>
                        <a:rPr lang="ro-RO" sz="1400" kern="1200" dirty="0" err="1" smtClean="0"/>
                        <a:t>ări</a:t>
                      </a:r>
                      <a:endParaRPr lang="ro-RO" sz="1400" b="1" kern="1200" dirty="0" smtClean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745" marR="53745" marT="0" marB="0"/>
                </a:tc>
              </a:tr>
              <a:tr h="230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kern="1200" dirty="0" smtClean="0"/>
                        <a:t>Analiza </a:t>
                      </a:r>
                      <a:r>
                        <a:rPr lang="ro-RO" sz="1400" kern="1200" dirty="0"/>
                        <a:t>documentelor catedrei</a:t>
                      </a:r>
                      <a:endParaRPr lang="en-US" sz="1400" kern="1200" dirty="0"/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/>
                        <a:t>Documentele catedrelor nu sunt unitare şi au un foarte mare grad de formalism. Nu sunt </a:t>
                      </a:r>
                      <a:r>
                        <a:rPr lang="ro-RO" sz="1400" kern="1200" dirty="0" smtClean="0"/>
                        <a:t>operaţionale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400" kern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kern="1200" dirty="0" smtClean="0"/>
                        <a:t>Analiza </a:t>
                      </a:r>
                      <a:r>
                        <a:rPr lang="ro-RO" sz="1400" kern="1200" dirty="0"/>
                        <a:t>activităților catedrei</a:t>
                      </a:r>
                      <a:endParaRPr lang="en-US" sz="1400" kern="1200" dirty="0"/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o-RO" sz="1400" kern="1200" dirty="0" smtClean="0"/>
                        <a:t>Planul </a:t>
                      </a:r>
                      <a:r>
                        <a:rPr lang="ro-RO" sz="1400" kern="1200" dirty="0"/>
                        <a:t>de activităţi al catedrei nu include activităţi demonstrative. Activităţile metodice aşa cum reiese din documentele catedrei se rezumă la discuţii pe diferite </a:t>
                      </a:r>
                      <a:r>
                        <a:rPr lang="ro-RO" sz="1400" kern="1200" dirty="0" smtClean="0"/>
                        <a:t>teme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ro-RO" sz="800" kern="1200" dirty="0" smtClean="0"/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400" kern="1200" dirty="0" smtClean="0"/>
                        <a:t>La </a:t>
                      </a:r>
                      <a:r>
                        <a:rPr lang="ro-RO" sz="1400" kern="1200" dirty="0"/>
                        <a:t>nivelul judeţului se va realiza un cuprins cu documentele care trebuie să existe în cadrul catedrei şi în cadrul portofoliului cadrului </a:t>
                      </a:r>
                      <a:r>
                        <a:rPr lang="ro-RO" sz="1400" kern="1200" dirty="0" smtClean="0"/>
                        <a:t>didactic, </a:t>
                      </a:r>
                      <a:r>
                        <a:rPr lang="ro-RO" sz="1400" kern="1200" dirty="0"/>
                        <a:t>care va fi aplicat unitar de toate unităţile </a:t>
                      </a:r>
                      <a:r>
                        <a:rPr lang="ro-RO" sz="1400" kern="1200" dirty="0" smtClean="0"/>
                        <a:t>şcolare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o-RO" sz="1400" kern="1200" dirty="0"/>
                        <a:t> </a:t>
                      </a:r>
                      <a:endParaRPr lang="en-US" sz="1400" kern="1200" dirty="0"/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o-RO" sz="1400" kern="1200" dirty="0"/>
                        <a:t>Se vor realiza documente cu caracter operaţional, se vor planifica şi se vor realiza lunar, activităţi </a:t>
                      </a:r>
                      <a:r>
                        <a:rPr lang="ro-RO" sz="1400" kern="1200" dirty="0" smtClean="0"/>
                        <a:t>demonstrative</a:t>
                      </a:r>
                      <a:endParaRPr lang="en-US" sz="1400" kern="1200" dirty="0">
                        <a:solidFill>
                          <a:schemeClr val="tx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96056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6154" y="1524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Concluzii </a:t>
            </a:r>
            <a:r>
              <a:rPr lang="ro-RO" sz="2400" b="1" dirty="0">
                <a:solidFill>
                  <a:srgbClr val="FFFF66"/>
                </a:solidFill>
                <a:latin typeface="Tahoma" pitchFamily="34" charset="0"/>
              </a:rPr>
              <a:t>ale inspecțiilor  realizate de echipe ale </a:t>
            </a:r>
            <a:r>
              <a:rPr lang="ro-RO" sz="2400" b="1" dirty="0" smtClean="0">
                <a:solidFill>
                  <a:srgbClr val="FFFF66"/>
                </a:solidFill>
                <a:latin typeface="Tahoma" pitchFamily="34" charset="0"/>
              </a:rPr>
              <a:t>MEN</a:t>
            </a:r>
            <a:endParaRPr lang="en-US" altLang="ro-RO" sz="2400" b="1" dirty="0" smtClean="0">
              <a:solidFill>
                <a:srgbClr val="FFFF66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64F4B9A-681F-4DA5-9A1F-89433516BAD8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54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83568" y="1844824"/>
            <a:ext cx="7660373" cy="406531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ro-RO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  <a:buSzPct val="110000"/>
              <a:buFont typeface="Wingdings" pitchFamily="2" charset="2"/>
              <a:buChar char="Ø"/>
            </a:pPr>
            <a:r>
              <a:rPr lang="ro-RO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vi-VN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cordarea unei atenţii sporite </a:t>
            </a:r>
            <a:r>
              <a:rPr lang="vi-VN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perfecţionării pregătirii pedagogice şi metodice</a:t>
            </a:r>
            <a:r>
              <a:rPr lang="vi-VN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şi </a:t>
            </a:r>
            <a:r>
              <a:rPr lang="vi-VN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pregătirii lecţiilo</a:t>
            </a:r>
            <a:r>
              <a:rPr lang="ro-RO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</a:p>
          <a:p>
            <a:pPr marL="0" indent="0" algn="just">
              <a:buClr>
                <a:srgbClr val="C00000"/>
              </a:buClr>
              <a:buSzPct val="110000"/>
              <a:buNone/>
            </a:pPr>
            <a:endParaRPr lang="ro-RO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  <a:buSzPct val="110000"/>
              <a:buFont typeface="Wingdings" pitchFamily="2" charset="2"/>
              <a:buChar char="Ø"/>
            </a:pPr>
            <a:r>
              <a:rPr lang="ro-RO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Informarea</a:t>
            </a:r>
            <a:r>
              <a:rPr lang="ro-RO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corespunzătoare a elevilor privind metodologiile pentru examene</a:t>
            </a:r>
          </a:p>
          <a:p>
            <a:pPr marL="0" indent="0" algn="just">
              <a:buClr>
                <a:srgbClr val="C00000"/>
              </a:buClr>
              <a:buSzPct val="110000"/>
              <a:buFont typeface="Wingdings" pitchFamily="2" charset="2"/>
              <a:buChar char="Ø"/>
            </a:pPr>
            <a:endParaRPr lang="ro-RO" sz="2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C00000"/>
              </a:buClr>
              <a:buSzPct val="110000"/>
              <a:buFont typeface="Wingdings" pitchFamily="2" charset="2"/>
              <a:buChar char="Ø"/>
            </a:pPr>
            <a:r>
              <a:rPr lang="ro-RO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Stimularea motivaţiei elevilor pentru </a:t>
            </a:r>
            <a:r>
              <a:rPr lang="ro-RO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activitatea de performanţă </a:t>
            </a:r>
            <a:r>
              <a:rPr lang="ro-RO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şi pregătirea corespunzătore a acestora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552" y="1268760"/>
            <a:ext cx="6624736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000" b="1" dirty="0"/>
              <a:t>CONCLUZII ȘI RECOMANDĂRI GENERALE</a:t>
            </a:r>
            <a:endParaRPr lang="ro-RO" sz="2000" b="1" dirty="0"/>
          </a:p>
        </p:txBody>
      </p:sp>
      <p:sp>
        <p:nvSpPr>
          <p:cNvPr id="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609600" y="6248400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94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458200" cy="533400"/>
          </a:xfrm>
        </p:spPr>
        <p:txBody>
          <a:bodyPr/>
          <a:lstStyle/>
          <a:p>
            <a:pPr algn="ctr" eaLnBrk="1" hangingPunct="1"/>
            <a:r>
              <a:rPr lang="ro-RO" altLang="ro-RO" sz="2800" b="1" dirty="0" smtClean="0">
                <a:solidFill>
                  <a:srgbClr val="FFFF99"/>
                </a:solidFill>
                <a:latin typeface="Tahoma" pitchFamily="34" charset="0"/>
              </a:rPr>
              <a:t>8. DIVERSE</a:t>
            </a:r>
            <a:endParaRPr lang="en-US" altLang="ro-RO" sz="2800" b="1" dirty="0" smtClean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12776"/>
            <a:ext cx="8915400" cy="3297586"/>
          </a:xfrm>
        </p:spPr>
        <p:txBody>
          <a:bodyPr/>
          <a:lstStyle/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ro-RO" altLang="ro-RO" sz="2800" b="1" dirty="0" smtClean="0">
                <a:solidFill>
                  <a:srgbClr val="FFFF00"/>
                </a:solidFill>
                <a:latin typeface="Tahoma" pitchFamily="34" charset="0"/>
              </a:rPr>
              <a:t>Platforma </a:t>
            </a:r>
            <a:r>
              <a:rPr lang="ro-RO" altLang="ro-RO" sz="2800" b="1" dirty="0" err="1" smtClean="0">
                <a:solidFill>
                  <a:srgbClr val="FFFF00"/>
                </a:solidFill>
                <a:latin typeface="Tahoma" pitchFamily="34" charset="0"/>
              </a:rPr>
              <a:t>Netspace</a:t>
            </a:r>
            <a:endParaRPr lang="ro-RO" altLang="ro-RO" sz="28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ro-RO" altLang="ro-RO" sz="2800" b="1" dirty="0" smtClean="0">
                <a:solidFill>
                  <a:srgbClr val="FFFF00"/>
                </a:solidFill>
                <a:latin typeface="Tahoma" pitchFamily="34" charset="0"/>
              </a:rPr>
              <a:t>Prezentare UPIR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AutoNum type="arabicPeriod"/>
            </a:pPr>
            <a:r>
              <a:rPr lang="ro-RO" altLang="ro-RO" sz="2800" b="1" dirty="0" smtClean="0">
                <a:solidFill>
                  <a:srgbClr val="FFFF00"/>
                </a:solidFill>
                <a:latin typeface="Tahoma" pitchFamily="34" charset="0"/>
              </a:rPr>
              <a:t>Microsoft IT Academy Program</a:t>
            </a:r>
          </a:p>
          <a:p>
            <a:pPr marL="739775" lvl="2" indent="0" eaLnBrk="1" hangingPunct="1">
              <a:lnSpc>
                <a:spcPct val="150000"/>
              </a:lnSpc>
              <a:buClr>
                <a:srgbClr val="FFFF00"/>
              </a:buClr>
              <a:buSzPct val="100000"/>
              <a:buNone/>
            </a:pPr>
            <a:endParaRPr lang="ro-RO" altLang="ro-RO" b="1" dirty="0" smtClean="0">
              <a:latin typeface="Tahoma" pitchFamily="34" charset="0"/>
            </a:endParaRPr>
          </a:p>
        </p:txBody>
      </p:sp>
      <p:sp>
        <p:nvSpPr>
          <p:cNvPr id="6" name="Rectangle 5"/>
          <p:cNvSpPr txBox="1">
            <a:spLocks noGrp="1" noChangeArrowheads="1"/>
          </p:cNvSpPr>
          <p:nvPr/>
        </p:nvSpPr>
        <p:spPr>
          <a:xfrm>
            <a:off x="8153400" y="6421441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55A77B-16C0-45A2-93D6-10D2E18BCA0B}" type="slidenum">
              <a:rPr lang="ro-RO" sz="1000" b="1">
                <a:solidFill>
                  <a:srgbClr val="ACCBF9">
                    <a:shade val="50000"/>
                  </a:srgbClr>
                </a:solidFill>
                <a:latin typeface="Arial Black" pitchFamily="34" charset="0"/>
                <a:cs typeface="Tahom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o-RO" sz="1000" b="1">
              <a:solidFill>
                <a:srgbClr val="ACCBF9">
                  <a:shade val="50000"/>
                </a:srgbClr>
              </a:solidFill>
              <a:latin typeface="Arial Black" pitchFamily="34" charset="0"/>
              <a:cs typeface="Tahoma" pitchFamily="34" charset="0"/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609600" y="6248400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05907-AB3E-4CEB-9A81-A9D86107F1A5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55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5069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algn="ctr" eaLnBrk="1" hangingPunct="1"/>
            <a:r>
              <a:rPr lang="ro-RO" altLang="ro-RO" sz="2400" b="1" dirty="0" smtClean="0">
                <a:solidFill>
                  <a:srgbClr val="FFFF99"/>
                </a:solidFill>
                <a:latin typeface="Tahoma" pitchFamily="34" charset="0"/>
              </a:rPr>
              <a:t>9. CERCURI PEDAGOGICE ÎN SEMESTRUL I </a:t>
            </a:r>
            <a:br>
              <a:rPr lang="ro-RO" altLang="ro-RO" sz="2400" b="1" dirty="0" smtClean="0">
                <a:solidFill>
                  <a:srgbClr val="FFFF99"/>
                </a:solidFill>
                <a:latin typeface="Tahoma" pitchFamily="34" charset="0"/>
              </a:rPr>
            </a:br>
            <a:r>
              <a:rPr lang="ro-RO" altLang="ro-RO" sz="2400" b="1" dirty="0" smtClean="0">
                <a:solidFill>
                  <a:srgbClr val="FFFF99"/>
                </a:solidFill>
                <a:latin typeface="Tahoma" pitchFamily="34" charset="0"/>
              </a:rPr>
              <a:t>AL ANULUI ŞCOLAR 2014-2015</a:t>
            </a:r>
            <a:endParaRPr lang="en-US" altLang="ro-RO" sz="2400" b="1" dirty="0" smtClean="0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B6687-D956-4DE5-A501-9A5FF68D7D92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56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8614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72400" y="6248400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600200"/>
            <a:ext cx="8356798" cy="4525963"/>
          </a:xfrm>
        </p:spPr>
        <p:txBody>
          <a:bodyPr/>
          <a:lstStyle/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Ø"/>
            </a:pPr>
            <a:r>
              <a:rPr lang="en-US" altLang="ro-RO" sz="2200" b="1" dirty="0" smtClean="0">
                <a:latin typeface="Tahoma" pitchFamily="34" charset="0"/>
              </a:rPr>
              <a:t>Mar</a:t>
            </a:r>
            <a:r>
              <a:rPr lang="ro-RO" altLang="ro-RO" sz="2200" b="1" dirty="0" smtClean="0">
                <a:latin typeface="Tahoma" pitchFamily="34" charset="0"/>
              </a:rPr>
              <a:t>ţi </a:t>
            </a:r>
            <a:r>
              <a:rPr lang="en-US" altLang="ro-RO" sz="2200" b="1" dirty="0" smtClean="0">
                <a:latin typeface="Tahoma" pitchFamily="34" charset="0"/>
              </a:rPr>
              <a:t>11 </a:t>
            </a:r>
            <a:r>
              <a:rPr lang="ro-RO" altLang="ro-RO" sz="2200" b="1" dirty="0" smtClean="0">
                <a:latin typeface="Tahoma" pitchFamily="34" charset="0"/>
              </a:rPr>
              <a:t>noiembrie  2014 </a:t>
            </a:r>
            <a:r>
              <a:rPr lang="ro-RO" altLang="ro-RO" sz="2200" dirty="0" smtClean="0">
                <a:latin typeface="Tahoma" pitchFamily="34" charset="0"/>
              </a:rPr>
              <a:t>– </a:t>
            </a:r>
            <a:r>
              <a:rPr lang="ro-RO" altLang="ro-RO" sz="2200" b="1" dirty="0" smtClean="0">
                <a:solidFill>
                  <a:srgbClr val="FFFF00"/>
                </a:solidFill>
                <a:latin typeface="Tahoma" pitchFamily="34" charset="0"/>
              </a:rPr>
              <a:t>zona Covasna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Ø"/>
            </a:pPr>
            <a:r>
              <a:rPr lang="ro-RO" altLang="ro-RO" sz="2200" b="1" dirty="0" smtClean="0">
                <a:latin typeface="Tahoma" pitchFamily="34" charset="0"/>
              </a:rPr>
              <a:t>Miercuri 1</a:t>
            </a:r>
            <a:r>
              <a:rPr lang="en-US" altLang="ro-RO" sz="2200" b="1" dirty="0" smtClean="0">
                <a:latin typeface="Tahoma" pitchFamily="34" charset="0"/>
              </a:rPr>
              <a:t>2 </a:t>
            </a:r>
            <a:r>
              <a:rPr lang="ro-RO" altLang="ro-RO" sz="2200" b="1" dirty="0" smtClean="0">
                <a:latin typeface="Tahoma" pitchFamily="34" charset="0"/>
              </a:rPr>
              <a:t>noiembrie 2014 </a:t>
            </a:r>
            <a:r>
              <a:rPr lang="ro-RO" altLang="ro-RO" sz="2200" dirty="0" smtClean="0">
                <a:latin typeface="Tahoma" pitchFamily="34" charset="0"/>
              </a:rPr>
              <a:t>– </a:t>
            </a:r>
            <a:r>
              <a:rPr lang="ro-RO" altLang="ro-RO" sz="2200" b="1" dirty="0" smtClean="0">
                <a:solidFill>
                  <a:srgbClr val="FFFF00"/>
                </a:solidFill>
                <a:latin typeface="Tahoma" pitchFamily="34" charset="0"/>
              </a:rPr>
              <a:t>zona Sf.Gheorghe 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Ø"/>
            </a:pPr>
            <a:r>
              <a:rPr lang="ro-RO" altLang="ro-RO" sz="2200" b="1" dirty="0" smtClean="0">
                <a:latin typeface="Tahoma" pitchFamily="34" charset="0"/>
              </a:rPr>
              <a:t>Joi </a:t>
            </a:r>
            <a:r>
              <a:rPr lang="en-US" altLang="ro-RO" sz="2200" b="1" dirty="0" smtClean="0">
                <a:latin typeface="Tahoma" pitchFamily="34" charset="0"/>
              </a:rPr>
              <a:t>1</a:t>
            </a:r>
            <a:r>
              <a:rPr lang="en-US" altLang="ro-RO" sz="2200" b="1" dirty="0">
                <a:latin typeface="Tahoma" pitchFamily="34" charset="0"/>
              </a:rPr>
              <a:t>3</a:t>
            </a:r>
            <a:r>
              <a:rPr lang="en-US" altLang="ro-RO" sz="2200" b="1" dirty="0" smtClean="0">
                <a:latin typeface="Tahoma" pitchFamily="34" charset="0"/>
              </a:rPr>
              <a:t> </a:t>
            </a:r>
            <a:r>
              <a:rPr lang="ro-RO" altLang="ro-RO" sz="2200" b="1" dirty="0" smtClean="0">
                <a:latin typeface="Tahoma" pitchFamily="34" charset="0"/>
              </a:rPr>
              <a:t>noiembrie 2014 </a:t>
            </a:r>
            <a:r>
              <a:rPr lang="ro-RO" altLang="ro-RO" sz="2200" dirty="0" smtClean="0">
                <a:latin typeface="Tahoma" pitchFamily="34" charset="0"/>
              </a:rPr>
              <a:t>– </a:t>
            </a:r>
            <a:r>
              <a:rPr lang="ro-RO" altLang="ro-RO" sz="2200" b="1" dirty="0" smtClean="0">
                <a:solidFill>
                  <a:srgbClr val="FFFF00"/>
                </a:solidFill>
                <a:latin typeface="Tahoma" pitchFamily="34" charset="0"/>
              </a:rPr>
              <a:t>zona Baraolt</a:t>
            </a:r>
            <a:endParaRPr lang="en-US" altLang="ro-RO" sz="22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Ø"/>
            </a:pPr>
            <a:r>
              <a:rPr lang="en-US" altLang="ro-RO" sz="2200" b="1" dirty="0" smtClean="0">
                <a:latin typeface="Tahoma" pitchFamily="34" charset="0"/>
              </a:rPr>
              <a:t>Mar</a:t>
            </a:r>
            <a:r>
              <a:rPr lang="ro-RO" altLang="ro-RO" sz="2200" b="1" dirty="0" smtClean="0">
                <a:latin typeface="Tahoma" pitchFamily="34" charset="0"/>
              </a:rPr>
              <a:t>ţi 1</a:t>
            </a:r>
            <a:r>
              <a:rPr lang="en-US" altLang="ro-RO" sz="2200" b="1" dirty="0" smtClean="0">
                <a:latin typeface="Tahoma" pitchFamily="34" charset="0"/>
              </a:rPr>
              <a:t>8</a:t>
            </a:r>
            <a:r>
              <a:rPr lang="ro-RO" altLang="ro-RO" sz="2200" b="1" dirty="0" smtClean="0">
                <a:latin typeface="Tahoma" pitchFamily="34" charset="0"/>
              </a:rPr>
              <a:t> noiembrie 2014 </a:t>
            </a:r>
            <a:r>
              <a:rPr lang="ro-RO" altLang="ro-RO" sz="2200" dirty="0" smtClean="0">
                <a:latin typeface="Tahoma" pitchFamily="34" charset="0"/>
              </a:rPr>
              <a:t>– </a:t>
            </a:r>
            <a:r>
              <a:rPr lang="ro-RO" altLang="ro-RO" sz="2200" b="1" dirty="0" smtClean="0">
                <a:solidFill>
                  <a:srgbClr val="FFFF00"/>
                </a:solidFill>
                <a:latin typeface="Tahoma" pitchFamily="34" charset="0"/>
              </a:rPr>
              <a:t>zona Întorsura Buzăului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Char char="Ø"/>
            </a:pPr>
            <a:r>
              <a:rPr lang="ro-RO" altLang="ro-RO" sz="2200" b="1" dirty="0" smtClean="0">
                <a:latin typeface="Tahoma" pitchFamily="34" charset="0"/>
              </a:rPr>
              <a:t>Joi 2</a:t>
            </a:r>
            <a:r>
              <a:rPr lang="en-US" altLang="ro-RO" sz="2200" b="1" dirty="0" smtClean="0">
                <a:latin typeface="Tahoma" pitchFamily="34" charset="0"/>
              </a:rPr>
              <a:t>0</a:t>
            </a:r>
            <a:r>
              <a:rPr lang="ro-RO" altLang="ro-RO" sz="2200" b="1" dirty="0" smtClean="0">
                <a:latin typeface="Tahoma" pitchFamily="34" charset="0"/>
              </a:rPr>
              <a:t> noiembrie 2014 </a:t>
            </a:r>
            <a:r>
              <a:rPr lang="ro-RO" altLang="ro-RO" sz="2200" dirty="0" smtClean="0">
                <a:latin typeface="Tahoma" pitchFamily="34" charset="0"/>
              </a:rPr>
              <a:t>– </a:t>
            </a:r>
            <a:r>
              <a:rPr lang="ro-RO" altLang="ro-RO" sz="2200" b="1" dirty="0" smtClean="0">
                <a:solidFill>
                  <a:srgbClr val="FFFF00"/>
                </a:solidFill>
                <a:latin typeface="Tahoma" pitchFamily="34" charset="0"/>
              </a:rPr>
              <a:t>zona</a:t>
            </a:r>
            <a:r>
              <a:rPr lang="en-US" altLang="ro-RO" sz="22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o-RO" altLang="ro-RO" sz="2200" b="1" dirty="0" err="1" smtClean="0">
                <a:solidFill>
                  <a:srgbClr val="FFFF00"/>
                </a:solidFill>
                <a:latin typeface="Tahoma" pitchFamily="34" charset="0"/>
              </a:rPr>
              <a:t>Tg.Secuiesc</a:t>
            </a:r>
            <a:r>
              <a:rPr lang="ro-RO" altLang="ro-RO" sz="22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endParaRPr lang="en-US" altLang="ro-RO" sz="22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None/>
            </a:pPr>
            <a:endParaRPr lang="ro-RO" altLang="ro-RO" sz="1400" dirty="0" smtClean="0">
              <a:latin typeface="Tahoma" pitchFamily="34" charset="0"/>
            </a:endParaRPr>
          </a:p>
          <a:p>
            <a:pPr marL="990600" lvl="1" indent="-533400" eaLnBrk="1" hangingPunct="1">
              <a:lnSpc>
                <a:spcPct val="150000"/>
              </a:lnSpc>
              <a:buClr>
                <a:srgbClr val="FFFF99"/>
              </a:buClr>
              <a:buFont typeface="Wingdings" pitchFamily="2" charset="2"/>
              <a:buNone/>
            </a:pPr>
            <a:r>
              <a:rPr lang="ro-RO" altLang="ro-RO" sz="2200" dirty="0" smtClean="0">
                <a:latin typeface="Tahoma" pitchFamily="34" charset="0"/>
              </a:rPr>
              <a:t>Obs. Stabilirea unităţilor de învăţământ organizatoare a cercurilor pedagogice în anul şcolar 2014 -2015</a:t>
            </a:r>
            <a:endParaRPr lang="en-US" altLang="ro-RO" sz="22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5868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3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o-RO" altLang="ro-RO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altLang="ro-RO" sz="4800" b="1" smtClean="0">
                <a:solidFill>
                  <a:srgbClr val="FFFF99"/>
                </a:solidFill>
                <a:latin typeface="Broadway" pitchFamily="82" charset="0"/>
              </a:rPr>
              <a:t>VĂ DORESC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altLang="ro-RO" sz="4800" b="1" smtClean="0">
                <a:solidFill>
                  <a:srgbClr val="FFFF99"/>
                </a:solidFill>
                <a:latin typeface="Broadway" pitchFamily="82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altLang="ro-RO" sz="4800" b="1" smtClean="0">
                <a:solidFill>
                  <a:srgbClr val="FFFF99"/>
                </a:solidFill>
                <a:latin typeface="Broadway" pitchFamily="82" charset="0"/>
              </a:rPr>
              <a:t>MULT SUCCES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altLang="ro-RO" sz="4800" b="1" smtClean="0">
                <a:solidFill>
                  <a:srgbClr val="FFFF99"/>
                </a:solidFill>
                <a:latin typeface="Broadway" pitchFamily="82" charset="0"/>
              </a:rPr>
              <a:t>ÎN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o-RO" altLang="ro-RO" sz="4800" b="1" smtClean="0">
                <a:solidFill>
                  <a:srgbClr val="FFFF99"/>
                </a:solidFill>
                <a:latin typeface="Broadway" pitchFamily="82" charset="0"/>
              </a:rPr>
              <a:t>NOUL  AN  ŞCOLAR !</a:t>
            </a:r>
            <a:endParaRPr lang="en-US" altLang="ro-RO" sz="4800" b="1" smtClean="0">
              <a:solidFill>
                <a:srgbClr val="FFFF99"/>
              </a:solidFill>
              <a:latin typeface="Broadway" pitchFamily="82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CCD0-A0A2-4500-ACC9-42E65034E4AE}" type="slidenum">
              <a:rPr lang="ro-RO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57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963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633046" y="6248400"/>
            <a:ext cx="533400" cy="304800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Black" pitchFamily="34" charset="0"/>
                <a:cs typeface="Tahoma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968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81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323528" y="980728"/>
            <a:ext cx="20882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REZULTATE</a:t>
            </a:r>
            <a:endParaRPr lang="ro-RO" sz="2400" b="1" dirty="0"/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208881"/>
              </p:ext>
            </p:extLst>
          </p:nvPr>
        </p:nvGraphicFramePr>
        <p:xfrm>
          <a:off x="179511" y="1556792"/>
          <a:ext cx="8888957" cy="469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6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723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81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159257" y="980728"/>
            <a:ext cx="73650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300" b="1" dirty="0" smtClean="0"/>
              <a:t>Rezultate în funcţie de </a:t>
            </a:r>
            <a:r>
              <a:rPr lang="ro-RO" sz="2400" b="1" u="sng" dirty="0" smtClean="0"/>
              <a:t>FORMA DE ÎNVĂŢĂMÂNT</a:t>
            </a:r>
            <a:endParaRPr lang="ro-RO" sz="2400" b="1" u="sng" dirty="0"/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632485"/>
              </p:ext>
            </p:extLst>
          </p:nvPr>
        </p:nvGraphicFramePr>
        <p:xfrm>
          <a:off x="68639" y="1694663"/>
          <a:ext cx="871649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7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416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81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sp>
        <p:nvSpPr>
          <p:cNvPr id="7" name="CasetăText 6"/>
          <p:cNvSpPr txBox="1"/>
          <p:nvPr/>
        </p:nvSpPr>
        <p:spPr>
          <a:xfrm>
            <a:off x="103981" y="980728"/>
            <a:ext cx="51880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2300" b="1" dirty="0" smtClean="0"/>
              <a:t>Rezultate în funcţie de </a:t>
            </a:r>
            <a:r>
              <a:rPr lang="ro-RO" sz="2400" b="1" u="sng" dirty="0" smtClean="0"/>
              <a:t>PROMOŢIE</a:t>
            </a:r>
            <a:endParaRPr lang="ro-RO" sz="2400" b="1" u="sng" dirty="0"/>
          </a:p>
        </p:txBody>
      </p:sp>
      <p:sp>
        <p:nvSpPr>
          <p:cNvPr id="9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769548"/>
              </p:ext>
            </p:extLst>
          </p:nvPr>
        </p:nvGraphicFramePr>
        <p:xfrm>
          <a:off x="203913" y="1700808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8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1943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3981" y="188640"/>
            <a:ext cx="8964488" cy="704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EXAMENUL DE</a:t>
            </a:r>
            <a:r>
              <a:rPr lang="en-US" sz="3000" dirty="0" smtClean="0">
                <a:solidFill>
                  <a:srgbClr val="FFFF66"/>
                </a:solidFill>
                <a:latin typeface="Tahoma" pitchFamily="34" charset="0"/>
              </a:rPr>
              <a:t> COMPETEN</a:t>
            </a:r>
            <a:r>
              <a:rPr lang="ro-RO" sz="3000" dirty="0" smtClean="0">
                <a:solidFill>
                  <a:srgbClr val="FFFF66"/>
                </a:solidFill>
                <a:latin typeface="Tahoma" pitchFamily="34" charset="0"/>
              </a:rPr>
              <a:t>ŢE DIGITALE –2014</a:t>
            </a:r>
          </a:p>
        </p:txBody>
      </p:sp>
      <p:sp>
        <p:nvSpPr>
          <p:cNvPr id="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87072" y="62484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o-RO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898314"/>
              </p:ext>
            </p:extLst>
          </p:nvPr>
        </p:nvGraphicFramePr>
        <p:xfrm>
          <a:off x="467544" y="1268760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5661248"/>
            <a:ext cx="774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u="sng" dirty="0" smtClean="0"/>
              <a:t>Obs.</a:t>
            </a:r>
            <a:r>
              <a:rPr lang="ro-RO" dirty="0" smtClean="0"/>
              <a:t> 3 candidați provin din seriile anterioare</a:t>
            </a:r>
            <a:endParaRPr lang="ro-R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90D8C-6C2B-479F-9D8E-2530B8C9A31B}" type="slidenum">
              <a:rPr lang="ro-RO" smtClean="0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9</a:t>
            </a:fld>
            <a:endParaRPr lang="ro-RO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63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c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</TotalTime>
  <Words>4008</Words>
  <Application>Microsoft Office PowerPoint</Application>
  <PresentationFormat>On-screen Show (4:3)</PresentationFormat>
  <Paragraphs>860</Paragraphs>
  <Slides>57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Tehnic</vt:lpstr>
      <vt:lpstr>             ÎNTÂLNIREA DE LUCRU    AL PROFESORILOR             DE INFORMATICĂ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Concluzii ale inspecțiilor  realizate de echipe ale MEN</vt:lpstr>
      <vt:lpstr>Concluzii ale inspecțiilor  realizate de echipe ale MEN</vt:lpstr>
      <vt:lpstr>Concluzii ale inspecțiilor  realizate de echipe ale MEN</vt:lpstr>
      <vt:lpstr>Concluzii ale inspecțiilor  realizate de echipe ale MEN</vt:lpstr>
      <vt:lpstr>Concluzii ale inspecțiilor  realizate de echipe ale MEN</vt:lpstr>
      <vt:lpstr>Concluzii ale inspecțiilor  realizate de echipe ale MEN</vt:lpstr>
      <vt:lpstr>Concluzii ale inspecțiilor  realizate de echipe ale MEN</vt:lpstr>
      <vt:lpstr>8. DIVERSE</vt:lpstr>
      <vt:lpstr>9. CERCURI PEDAGOGICE ÎN SEMESTRUL I  AL ANULUI ŞCOLAR 2014-2015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Consfatuire_INFORMATICĂ_2013</dc:title>
  <dc:creator>Vass Csilla</dc:creator>
  <cp:lastModifiedBy>Vass Csilla</cp:lastModifiedBy>
  <cp:revision>123</cp:revision>
  <dcterms:modified xsi:type="dcterms:W3CDTF">2014-09-24T07:41:06Z</dcterms:modified>
</cp:coreProperties>
</file>